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3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5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6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7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8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6"/>
  </p:notesMasterIdLst>
  <p:sldIdLst>
    <p:sldId id="2745" r:id="rId2"/>
    <p:sldId id="2746" r:id="rId3"/>
    <p:sldId id="2747" r:id="rId4"/>
    <p:sldId id="2776" r:id="rId5"/>
    <p:sldId id="2782" r:id="rId6"/>
    <p:sldId id="2784" r:id="rId7"/>
    <p:sldId id="2801" r:id="rId8"/>
    <p:sldId id="2803" r:id="rId9"/>
    <p:sldId id="2805" r:id="rId10"/>
    <p:sldId id="2804" r:id="rId11"/>
    <p:sldId id="2786" r:id="rId12"/>
    <p:sldId id="2788" r:id="rId13"/>
    <p:sldId id="2789" r:id="rId14"/>
    <p:sldId id="2802" r:id="rId15"/>
    <p:sldId id="2807" r:id="rId16"/>
    <p:sldId id="2792" r:id="rId17"/>
    <p:sldId id="2793" r:id="rId18"/>
    <p:sldId id="2795" r:id="rId19"/>
    <p:sldId id="2808" r:id="rId20"/>
    <p:sldId id="2799" r:id="rId21"/>
    <p:sldId id="2806" r:id="rId22"/>
    <p:sldId id="2810" r:id="rId23"/>
    <p:sldId id="2809" r:id="rId24"/>
    <p:sldId id="2780" r:id="rId25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>
          <p15:clr>
            <a:srgbClr val="A4A3A4"/>
          </p15:clr>
        </p15:guide>
        <p15:guide id="2" pos="4050">
          <p15:clr>
            <a:srgbClr val="A4A3A4"/>
          </p15:clr>
        </p15:guide>
        <p15:guide id="3" pos="512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5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CA8"/>
    <a:srgbClr val="FBCDBE"/>
    <a:srgbClr val="003366"/>
    <a:srgbClr val="FFFFFF"/>
    <a:srgbClr val="BFBFBF"/>
    <a:srgbClr val="212E3C"/>
    <a:srgbClr val="FBBF09"/>
    <a:srgbClr val="EF4232"/>
    <a:srgbClr val="03A9F0"/>
    <a:srgbClr val="5756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53" autoAdjust="0"/>
    <p:restoredTop sz="86347" autoAdjust="0"/>
  </p:normalViewPr>
  <p:slideViewPr>
    <p:cSldViewPr>
      <p:cViewPr varScale="1">
        <p:scale>
          <a:sx n="70" d="100"/>
          <a:sy n="70" d="100"/>
        </p:scale>
        <p:origin x="294" y="60"/>
      </p:cViewPr>
      <p:guideLst>
        <p:guide orient="horz" pos="373"/>
        <p:guide pos="4050"/>
        <p:guide pos="512"/>
        <p:guide orient="horz" pos="4183"/>
        <p:guide pos="7588"/>
      </p:guideLst>
    </p:cSldViewPr>
  </p:slideViewPr>
  <p:outlineViewPr>
    <p:cViewPr>
      <p:scale>
        <a:sx n="100" d="100"/>
        <a:sy n="100" d="100"/>
      </p:scale>
      <p:origin x="0" y="-50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BDFD5A-0956-4409-8EB1-08302C3A1CEC}" type="doc">
      <dgm:prSet loTypeId="urn:microsoft.com/office/officeart/2005/8/layout/cycle2" loCatId="cycle" qsTypeId="urn:microsoft.com/office/officeart/2005/8/quickstyle/3d5#1" qsCatId="3D" csTypeId="urn:microsoft.com/office/officeart/2005/8/colors/colorful5#1" csCatId="colorful" phldr="1"/>
      <dgm:spPr/>
      <dgm:t>
        <a:bodyPr/>
        <a:lstStyle/>
        <a:p>
          <a:endParaRPr lang="zh-CN" altLang="en-US"/>
        </a:p>
      </dgm:t>
    </dgm:pt>
    <dgm:pt modelId="{2AEB699B-ADE2-4CC8-817C-57A3887C100D}">
      <dgm:prSet phldrT="[文本]"/>
      <dgm:spPr>
        <a:xfrm>
          <a:off x="1242560" y="367"/>
          <a:ext cx="1061588" cy="1061588"/>
        </a:xfrm>
        <a:solidFill>
          <a:srgbClr val="4472C4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zh-CN" altLang="en-US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看</a:t>
          </a:r>
        </a:p>
      </dgm:t>
    </dgm:pt>
    <dgm:pt modelId="{649706EC-3E9C-47F0-8DBE-24FF0F14FC9F}" type="parTrans" cxnId="{A397B682-CF7A-4130-AF9A-29A7264FF219}">
      <dgm:prSet/>
      <dgm:spPr/>
      <dgm:t>
        <a:bodyPr/>
        <a:lstStyle/>
        <a:p>
          <a:endParaRPr lang="zh-CN" altLang="en-US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5CF14CA-7B14-463B-B324-EAD564F6F735}" type="sibTrans" cxnId="{A397B682-CF7A-4130-AF9A-29A7264FF219}">
      <dgm:prSet/>
      <dgm:spPr>
        <a:xfrm rot="3600000">
          <a:off x="2026748" y="1035773"/>
          <a:ext cx="282744" cy="358286"/>
        </a:xfrm>
        <a:solidFill>
          <a:srgbClr val="4472C4">
            <a:hueOff val="0"/>
            <a:satOff val="0"/>
            <a:lumOff val="0"/>
            <a:alphaOff val="0"/>
          </a:srgbClr>
        </a:solidFill>
        <a:ln>
          <a:noFill/>
        </a:ln>
        <a:effectLst/>
        <a:sp3d z="-52400" extrusionH="181000" contourW="38100" prstMaterial="matte">
          <a:contourClr>
            <a:sysClr val="window" lastClr="FFFFFF"/>
          </a:contourClr>
        </a:sp3d>
      </dgm:spPr>
      <dgm:t>
        <a:bodyPr/>
        <a:lstStyle/>
        <a:p>
          <a:endParaRPr lang="zh-CN" altLang="en-US" b="1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46D7647B-FBCB-48E2-817A-137D811A6149}">
      <dgm:prSet phldrT="[文本]"/>
      <dgm:spPr>
        <a:xfrm>
          <a:off x="2040094" y="1381736"/>
          <a:ext cx="1061588" cy="1061588"/>
        </a:xfrm>
        <a:solidFill>
          <a:srgbClr val="4472C4">
            <a:hueOff val="-3676672"/>
            <a:satOff val="-5111"/>
            <a:lumOff val="-1958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zh-CN" altLang="en-US" b="1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写</a:t>
          </a:r>
        </a:p>
      </dgm:t>
    </dgm:pt>
    <dgm:pt modelId="{05F0B33A-A285-4FC8-A5ED-895616C18178}" type="parTrans" cxnId="{25517DA6-88C0-413F-90B2-E4175E45FABC}">
      <dgm:prSet/>
      <dgm:spPr/>
      <dgm:t>
        <a:bodyPr/>
        <a:lstStyle/>
        <a:p>
          <a:endParaRPr lang="zh-CN" altLang="en-US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375DA09-3F90-48EC-A584-82832416F52E}" type="sibTrans" cxnId="{25517DA6-88C0-413F-90B2-E4175E45FABC}">
      <dgm:prSet/>
      <dgm:spPr>
        <a:xfrm rot="10800000">
          <a:off x="1639985" y="1733388"/>
          <a:ext cx="282744" cy="358286"/>
        </a:xfrm>
        <a:solidFill>
          <a:srgbClr val="4472C4">
            <a:hueOff val="-3676672"/>
            <a:satOff val="-5111"/>
            <a:lumOff val="-1958"/>
            <a:alphaOff val="0"/>
          </a:srgbClr>
        </a:solidFill>
        <a:ln>
          <a:noFill/>
        </a:ln>
        <a:effectLst/>
        <a:sp3d z="-52400" extrusionH="181000" contourW="38100" prstMaterial="matte">
          <a:contourClr>
            <a:sysClr val="window" lastClr="FFFFFF"/>
          </a:contourClr>
        </a:sp3d>
      </dgm:spPr>
      <dgm:t>
        <a:bodyPr/>
        <a:lstStyle/>
        <a:p>
          <a:endParaRPr lang="zh-CN" altLang="en-US" b="1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B743F07A-C899-4899-87D9-0241315365C4}">
      <dgm:prSet phldrT="[文本]"/>
      <dgm:spPr>
        <a:xfrm>
          <a:off x="445026" y="1381736"/>
          <a:ext cx="1061588" cy="1061588"/>
        </a:xfrm>
        <a:solidFill>
          <a:srgbClr val="4472C4">
            <a:hueOff val="-7353344"/>
            <a:satOff val="-10225"/>
            <a:lumOff val="-3919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zh-CN" altLang="en-US" b="1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评</a:t>
          </a:r>
        </a:p>
      </dgm:t>
    </dgm:pt>
    <dgm:pt modelId="{62439284-5DE2-46EB-85A9-F6F67BF3F154}" type="parTrans" cxnId="{D4E4B482-AA89-481B-B5AD-FA0D9DCA92A1}">
      <dgm:prSet/>
      <dgm:spPr/>
      <dgm:t>
        <a:bodyPr/>
        <a:lstStyle/>
        <a:p>
          <a:endParaRPr lang="zh-CN" altLang="en-US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8968132-1B7A-4FC8-881B-1E48899F1691}" type="sibTrans" cxnId="{D4E4B482-AA89-481B-B5AD-FA0D9DCA92A1}">
      <dgm:prSet/>
      <dgm:spPr>
        <a:xfrm rot="18000000">
          <a:off x="1229214" y="1049633"/>
          <a:ext cx="282744" cy="358286"/>
        </a:xfrm>
        <a:solidFill>
          <a:srgbClr val="4472C4">
            <a:hueOff val="-7353344"/>
            <a:satOff val="-10225"/>
            <a:lumOff val="-3919"/>
            <a:alphaOff val="0"/>
          </a:srgbClr>
        </a:solidFill>
        <a:ln>
          <a:noFill/>
        </a:ln>
        <a:effectLst/>
        <a:sp3d z="-52400" extrusionH="181000" contourW="38100" prstMaterial="matte">
          <a:contourClr>
            <a:sysClr val="window" lastClr="FFFFFF"/>
          </a:contourClr>
        </a:sp3d>
      </dgm:spPr>
      <dgm:t>
        <a:bodyPr/>
        <a:lstStyle/>
        <a:p>
          <a:endParaRPr lang="zh-CN" altLang="en-US" b="1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E62DDE68-E3FA-4398-8F55-D6D120B6B2B8}" type="pres">
      <dgm:prSet presAssocID="{B7BDFD5A-0956-4409-8EB1-08302C3A1CEC}" presName="cycle" presStyleCnt="0">
        <dgm:presLayoutVars>
          <dgm:dir/>
          <dgm:resizeHandles val="exact"/>
        </dgm:presLayoutVars>
      </dgm:prSet>
      <dgm:spPr/>
    </dgm:pt>
    <dgm:pt modelId="{3BFDC81C-B405-40F6-B33B-7A37813DCCAF}" type="pres">
      <dgm:prSet presAssocID="{2AEB699B-ADE2-4CC8-817C-57A3887C100D}" presName="node" presStyleLbl="node1" presStyleIdx="0" presStyleCnt="3" custRadScaleRad="72630" custRadScaleInc="22846">
        <dgm:presLayoutVars>
          <dgm:bulletEnabled val="1"/>
        </dgm:presLayoutVars>
      </dgm:prSet>
      <dgm:spPr>
        <a:prstGeom prst="ellipse">
          <a:avLst/>
        </a:prstGeom>
      </dgm:spPr>
    </dgm:pt>
    <dgm:pt modelId="{52E1F01C-3439-48CB-B445-06654A4E7D99}" type="pres">
      <dgm:prSet presAssocID="{15CF14CA-7B14-463B-B324-EAD564F6F735}" presName="sibTrans" presStyleLbl="sibTrans2D1" presStyleIdx="0" presStyleCnt="3"/>
      <dgm:spPr>
        <a:prstGeom prst="rightArrow">
          <a:avLst>
            <a:gd name="adj1" fmla="val 60000"/>
            <a:gd name="adj2" fmla="val 50000"/>
          </a:avLst>
        </a:prstGeom>
      </dgm:spPr>
    </dgm:pt>
    <dgm:pt modelId="{6FE751CE-D569-44A4-BFE7-123DB70322D0}" type="pres">
      <dgm:prSet presAssocID="{15CF14CA-7B14-463B-B324-EAD564F6F735}" presName="connectorText" presStyleLbl="sibTrans2D1" presStyleIdx="0" presStyleCnt="3"/>
      <dgm:spPr/>
    </dgm:pt>
    <dgm:pt modelId="{3592D6FC-D36C-4AF5-9BBB-D64F68D7B4CB}" type="pres">
      <dgm:prSet presAssocID="{46D7647B-FBCB-48E2-817A-137D811A6149}" presName="node" presStyleLbl="node1" presStyleIdx="1" presStyleCnt="3" custRadScaleRad="95910" custRadScaleInc="2424">
        <dgm:presLayoutVars>
          <dgm:bulletEnabled val="1"/>
        </dgm:presLayoutVars>
      </dgm:prSet>
      <dgm:spPr>
        <a:prstGeom prst="ellipse">
          <a:avLst/>
        </a:prstGeom>
      </dgm:spPr>
    </dgm:pt>
    <dgm:pt modelId="{0E00C6F6-17E2-4E42-919B-534C55F12E8F}" type="pres">
      <dgm:prSet presAssocID="{C375DA09-3F90-48EC-A584-82832416F52E}" presName="sibTrans" presStyleLbl="sibTrans2D1" presStyleIdx="1" presStyleCnt="3"/>
      <dgm:spPr>
        <a:prstGeom prst="rightArrow">
          <a:avLst>
            <a:gd name="adj1" fmla="val 60000"/>
            <a:gd name="adj2" fmla="val 50000"/>
          </a:avLst>
        </a:prstGeom>
      </dgm:spPr>
    </dgm:pt>
    <dgm:pt modelId="{0DCF3AB8-6E83-44C0-A971-893B5CC41C8B}" type="pres">
      <dgm:prSet presAssocID="{C375DA09-3F90-48EC-A584-82832416F52E}" presName="connectorText" presStyleLbl="sibTrans2D1" presStyleIdx="1" presStyleCnt="3"/>
      <dgm:spPr/>
    </dgm:pt>
    <dgm:pt modelId="{3B36B6D6-5FC0-49BB-BBA0-2911683518C7}" type="pres">
      <dgm:prSet presAssocID="{B743F07A-C899-4899-87D9-0241315365C4}" presName="node" presStyleLbl="node1" presStyleIdx="2" presStyleCnt="3" custRadScaleRad="104195" custRadScaleInc="2157">
        <dgm:presLayoutVars>
          <dgm:bulletEnabled val="1"/>
        </dgm:presLayoutVars>
      </dgm:prSet>
      <dgm:spPr>
        <a:prstGeom prst="ellipse">
          <a:avLst/>
        </a:prstGeom>
      </dgm:spPr>
    </dgm:pt>
    <dgm:pt modelId="{0BB7485A-3CA6-4318-8C6A-5391C185E0CA}" type="pres">
      <dgm:prSet presAssocID="{C8968132-1B7A-4FC8-881B-1E48899F1691}" presName="sibTrans" presStyleLbl="sibTrans2D1" presStyleIdx="2" presStyleCnt="3"/>
      <dgm:spPr>
        <a:prstGeom prst="rightArrow">
          <a:avLst>
            <a:gd name="adj1" fmla="val 60000"/>
            <a:gd name="adj2" fmla="val 50000"/>
          </a:avLst>
        </a:prstGeom>
      </dgm:spPr>
    </dgm:pt>
    <dgm:pt modelId="{A898DBD2-C111-4B46-BDA5-2A027A65E263}" type="pres">
      <dgm:prSet presAssocID="{C8968132-1B7A-4FC8-881B-1E48899F1691}" presName="connectorText" presStyleLbl="sibTrans2D1" presStyleIdx="2" presStyleCnt="3"/>
      <dgm:spPr/>
    </dgm:pt>
  </dgm:ptLst>
  <dgm:cxnLst>
    <dgm:cxn modelId="{451F1C02-A87C-4D92-83C8-C8A99B6B3BD8}" type="presOf" srcId="{C375DA09-3F90-48EC-A584-82832416F52E}" destId="{0DCF3AB8-6E83-44C0-A971-893B5CC41C8B}" srcOrd="1" destOrd="0" presId="urn:microsoft.com/office/officeart/2005/8/layout/cycle2"/>
    <dgm:cxn modelId="{097DD504-2203-4A78-A392-3752D08C16A8}" type="presOf" srcId="{B7BDFD5A-0956-4409-8EB1-08302C3A1CEC}" destId="{E62DDE68-E3FA-4398-8F55-D6D120B6B2B8}" srcOrd="0" destOrd="0" presId="urn:microsoft.com/office/officeart/2005/8/layout/cycle2"/>
    <dgm:cxn modelId="{B924DB34-DFC5-4E6A-B5DC-B93820CAEB10}" type="presOf" srcId="{15CF14CA-7B14-463B-B324-EAD564F6F735}" destId="{6FE751CE-D569-44A4-BFE7-123DB70322D0}" srcOrd="1" destOrd="0" presId="urn:microsoft.com/office/officeart/2005/8/layout/cycle2"/>
    <dgm:cxn modelId="{46ED6B5D-681D-4AA9-8ACB-BFA7CC32F3C4}" type="presOf" srcId="{15CF14CA-7B14-463B-B324-EAD564F6F735}" destId="{52E1F01C-3439-48CB-B445-06654A4E7D99}" srcOrd="0" destOrd="0" presId="urn:microsoft.com/office/officeart/2005/8/layout/cycle2"/>
    <dgm:cxn modelId="{F8FD735E-F68E-4E0C-84DC-902997C36AEB}" type="presOf" srcId="{C375DA09-3F90-48EC-A584-82832416F52E}" destId="{0E00C6F6-17E2-4E42-919B-534C55F12E8F}" srcOrd="0" destOrd="0" presId="urn:microsoft.com/office/officeart/2005/8/layout/cycle2"/>
    <dgm:cxn modelId="{B4CD726D-0B35-419A-902F-89DBCDC3E622}" type="presOf" srcId="{C8968132-1B7A-4FC8-881B-1E48899F1691}" destId="{A898DBD2-C111-4B46-BDA5-2A027A65E263}" srcOrd="1" destOrd="0" presId="urn:microsoft.com/office/officeart/2005/8/layout/cycle2"/>
    <dgm:cxn modelId="{D4E4B482-AA89-481B-B5AD-FA0D9DCA92A1}" srcId="{B7BDFD5A-0956-4409-8EB1-08302C3A1CEC}" destId="{B743F07A-C899-4899-87D9-0241315365C4}" srcOrd="2" destOrd="0" parTransId="{62439284-5DE2-46EB-85A9-F6F67BF3F154}" sibTransId="{C8968132-1B7A-4FC8-881B-1E48899F1691}"/>
    <dgm:cxn modelId="{A397B682-CF7A-4130-AF9A-29A7264FF219}" srcId="{B7BDFD5A-0956-4409-8EB1-08302C3A1CEC}" destId="{2AEB699B-ADE2-4CC8-817C-57A3887C100D}" srcOrd="0" destOrd="0" parTransId="{649706EC-3E9C-47F0-8DBE-24FF0F14FC9F}" sibTransId="{15CF14CA-7B14-463B-B324-EAD564F6F735}"/>
    <dgm:cxn modelId="{25517DA6-88C0-413F-90B2-E4175E45FABC}" srcId="{B7BDFD5A-0956-4409-8EB1-08302C3A1CEC}" destId="{46D7647B-FBCB-48E2-817A-137D811A6149}" srcOrd="1" destOrd="0" parTransId="{05F0B33A-A285-4FC8-A5ED-895616C18178}" sibTransId="{C375DA09-3F90-48EC-A584-82832416F52E}"/>
    <dgm:cxn modelId="{85E3F1AF-F45B-44F0-873D-EC242404C3AA}" type="presOf" srcId="{B743F07A-C899-4899-87D9-0241315365C4}" destId="{3B36B6D6-5FC0-49BB-BBA0-2911683518C7}" srcOrd="0" destOrd="0" presId="urn:microsoft.com/office/officeart/2005/8/layout/cycle2"/>
    <dgm:cxn modelId="{045365D6-A2BC-4180-B177-556432B4E67A}" type="presOf" srcId="{46D7647B-FBCB-48E2-817A-137D811A6149}" destId="{3592D6FC-D36C-4AF5-9BBB-D64F68D7B4CB}" srcOrd="0" destOrd="0" presId="urn:microsoft.com/office/officeart/2005/8/layout/cycle2"/>
    <dgm:cxn modelId="{F64FC0D9-0038-4CAA-AB41-C433F2BA73CC}" type="presOf" srcId="{2AEB699B-ADE2-4CC8-817C-57A3887C100D}" destId="{3BFDC81C-B405-40F6-B33B-7A37813DCCAF}" srcOrd="0" destOrd="0" presId="urn:microsoft.com/office/officeart/2005/8/layout/cycle2"/>
    <dgm:cxn modelId="{36CC88F8-D13C-4746-AE38-1569D96A15BE}" type="presOf" srcId="{C8968132-1B7A-4FC8-881B-1E48899F1691}" destId="{0BB7485A-3CA6-4318-8C6A-5391C185E0CA}" srcOrd="0" destOrd="0" presId="urn:microsoft.com/office/officeart/2005/8/layout/cycle2"/>
    <dgm:cxn modelId="{1D4350EE-13C2-47F1-A8B3-1B4530CA84C5}" type="presParOf" srcId="{E62DDE68-E3FA-4398-8F55-D6D120B6B2B8}" destId="{3BFDC81C-B405-40F6-B33B-7A37813DCCAF}" srcOrd="0" destOrd="0" presId="urn:microsoft.com/office/officeart/2005/8/layout/cycle2"/>
    <dgm:cxn modelId="{F1C9A51D-AE40-464A-BAE6-1AD5AF3B688F}" type="presParOf" srcId="{E62DDE68-E3FA-4398-8F55-D6D120B6B2B8}" destId="{52E1F01C-3439-48CB-B445-06654A4E7D99}" srcOrd="1" destOrd="0" presId="urn:microsoft.com/office/officeart/2005/8/layout/cycle2"/>
    <dgm:cxn modelId="{1A9F3369-7D9C-4425-A95B-91D1F9A5B117}" type="presParOf" srcId="{52E1F01C-3439-48CB-B445-06654A4E7D99}" destId="{6FE751CE-D569-44A4-BFE7-123DB70322D0}" srcOrd="0" destOrd="0" presId="urn:microsoft.com/office/officeart/2005/8/layout/cycle2"/>
    <dgm:cxn modelId="{C6CFE29B-508C-4855-B6EA-C80DC0A5AAB0}" type="presParOf" srcId="{E62DDE68-E3FA-4398-8F55-D6D120B6B2B8}" destId="{3592D6FC-D36C-4AF5-9BBB-D64F68D7B4CB}" srcOrd="2" destOrd="0" presId="urn:microsoft.com/office/officeart/2005/8/layout/cycle2"/>
    <dgm:cxn modelId="{6277A1F2-1434-4556-8586-5AE242599A58}" type="presParOf" srcId="{E62DDE68-E3FA-4398-8F55-D6D120B6B2B8}" destId="{0E00C6F6-17E2-4E42-919B-534C55F12E8F}" srcOrd="3" destOrd="0" presId="urn:microsoft.com/office/officeart/2005/8/layout/cycle2"/>
    <dgm:cxn modelId="{B88777A1-9F34-46D3-8125-EFBD7E214CFA}" type="presParOf" srcId="{0E00C6F6-17E2-4E42-919B-534C55F12E8F}" destId="{0DCF3AB8-6E83-44C0-A971-893B5CC41C8B}" srcOrd="0" destOrd="0" presId="urn:microsoft.com/office/officeart/2005/8/layout/cycle2"/>
    <dgm:cxn modelId="{D640A9E5-7725-4BF7-9DDE-EE4037727540}" type="presParOf" srcId="{E62DDE68-E3FA-4398-8F55-D6D120B6B2B8}" destId="{3B36B6D6-5FC0-49BB-BBA0-2911683518C7}" srcOrd="4" destOrd="0" presId="urn:microsoft.com/office/officeart/2005/8/layout/cycle2"/>
    <dgm:cxn modelId="{4270706D-BB12-4124-B1D5-F36C6D698FF0}" type="presParOf" srcId="{E62DDE68-E3FA-4398-8F55-D6D120B6B2B8}" destId="{0BB7485A-3CA6-4318-8C6A-5391C185E0CA}" srcOrd="5" destOrd="0" presId="urn:microsoft.com/office/officeart/2005/8/layout/cycle2"/>
    <dgm:cxn modelId="{10EB184B-4D4A-43D0-9A24-71789C4CB985}" type="presParOf" srcId="{0BB7485A-3CA6-4318-8C6A-5391C185E0CA}" destId="{A898DBD2-C111-4B46-BDA5-2A027A65E26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DC81C-B405-40F6-B33B-7A37813DCCAF}">
      <dsp:nvSpPr>
        <dsp:cNvPr id="0" name=""/>
        <dsp:cNvSpPr/>
      </dsp:nvSpPr>
      <dsp:spPr>
        <a:xfrm>
          <a:off x="1044398" y="216385"/>
          <a:ext cx="846063" cy="846063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看</a:t>
          </a:r>
        </a:p>
      </dsp:txBody>
      <dsp:txXfrm>
        <a:off x="1168301" y="340288"/>
        <a:ext cx="598257" cy="598257"/>
      </dsp:txXfrm>
    </dsp:sp>
    <dsp:sp modelId="{52E1F01C-3439-48CB-B445-06654A4E7D99}">
      <dsp:nvSpPr>
        <dsp:cNvPr id="0" name=""/>
        <dsp:cNvSpPr/>
      </dsp:nvSpPr>
      <dsp:spPr>
        <a:xfrm rot="3709425">
          <a:off x="1661493" y="937098"/>
          <a:ext cx="83744" cy="285546"/>
        </a:xfrm>
        <a:prstGeom prst="rightArrow">
          <a:avLst>
            <a:gd name="adj1" fmla="val 60000"/>
            <a:gd name="adj2" fmla="val 5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>
          <a:noFill/>
        </a:ln>
        <a:effectLst/>
        <a:sp3d z="-52400" extrusionH="1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800" b="1" kern="120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1668123" y="983134"/>
        <a:ext cx="58621" cy="171328"/>
      </dsp:txXfrm>
    </dsp:sp>
    <dsp:sp modelId="{3592D6FC-D36C-4AF5-9BBB-D64F68D7B4CB}">
      <dsp:nvSpPr>
        <dsp:cNvPr id="0" name=""/>
        <dsp:cNvSpPr/>
      </dsp:nvSpPr>
      <dsp:spPr>
        <a:xfrm>
          <a:off x="1518506" y="1101473"/>
          <a:ext cx="846063" cy="846063"/>
        </a:xfrm>
        <a:prstGeom prst="ellipse">
          <a:avLst/>
        </a:prstGeom>
        <a:solidFill>
          <a:srgbClr val="4472C4">
            <a:hueOff val="-3676672"/>
            <a:satOff val="-5111"/>
            <a:lumOff val="-1958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b="1" kern="120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写</a:t>
          </a:r>
        </a:p>
      </dsp:txBody>
      <dsp:txXfrm>
        <a:off x="1642409" y="1225376"/>
        <a:ext cx="598257" cy="598257"/>
      </dsp:txXfrm>
    </dsp:sp>
    <dsp:sp modelId="{0E00C6F6-17E2-4E42-919B-534C55F12E8F}">
      <dsp:nvSpPr>
        <dsp:cNvPr id="0" name=""/>
        <dsp:cNvSpPr/>
      </dsp:nvSpPr>
      <dsp:spPr>
        <a:xfrm rot="10800031">
          <a:off x="1199753" y="1381726"/>
          <a:ext cx="225252" cy="285546"/>
        </a:xfrm>
        <a:prstGeom prst="rightArrow">
          <a:avLst>
            <a:gd name="adj1" fmla="val 60000"/>
            <a:gd name="adj2" fmla="val 50000"/>
          </a:avLst>
        </a:prstGeom>
        <a:solidFill>
          <a:srgbClr val="4472C4">
            <a:hueOff val="-3676672"/>
            <a:satOff val="-5111"/>
            <a:lumOff val="-1958"/>
            <a:alphaOff val="0"/>
          </a:srgbClr>
        </a:solidFill>
        <a:ln>
          <a:noFill/>
        </a:ln>
        <a:effectLst/>
        <a:sp3d z="-52400" extrusionH="1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800" b="1" kern="120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 rot="10800000">
        <a:off x="1267329" y="1438835"/>
        <a:ext cx="157676" cy="171328"/>
      </dsp:txXfrm>
    </dsp:sp>
    <dsp:sp modelId="{3B36B6D6-5FC0-49BB-BBA0-2911683518C7}">
      <dsp:nvSpPr>
        <dsp:cNvPr id="0" name=""/>
        <dsp:cNvSpPr/>
      </dsp:nvSpPr>
      <dsp:spPr>
        <a:xfrm>
          <a:off x="247438" y="1101461"/>
          <a:ext cx="846063" cy="846063"/>
        </a:xfrm>
        <a:prstGeom prst="ellipse">
          <a:avLst/>
        </a:prstGeom>
        <a:solidFill>
          <a:srgbClr val="4472C4">
            <a:hueOff val="-7353344"/>
            <a:satOff val="-10225"/>
            <a:lumOff val="-3919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b="1" kern="120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评</a:t>
          </a:r>
        </a:p>
      </dsp:txBody>
      <dsp:txXfrm>
        <a:off x="371341" y="1225364"/>
        <a:ext cx="598257" cy="598257"/>
      </dsp:txXfrm>
    </dsp:sp>
    <dsp:sp modelId="{0BB7485A-3CA6-4318-8C6A-5391C185E0CA}">
      <dsp:nvSpPr>
        <dsp:cNvPr id="0" name=""/>
        <dsp:cNvSpPr/>
      </dsp:nvSpPr>
      <dsp:spPr>
        <a:xfrm rot="18720073">
          <a:off x="974077" y="943027"/>
          <a:ext cx="182822" cy="285546"/>
        </a:xfrm>
        <a:prstGeom prst="rightArrow">
          <a:avLst>
            <a:gd name="adj1" fmla="val 60000"/>
            <a:gd name="adj2" fmla="val 50000"/>
          </a:avLst>
        </a:prstGeom>
        <a:solidFill>
          <a:srgbClr val="4472C4">
            <a:hueOff val="-7353344"/>
            <a:satOff val="-10225"/>
            <a:lumOff val="-3919"/>
            <a:alphaOff val="0"/>
          </a:srgbClr>
        </a:solidFill>
        <a:ln>
          <a:noFill/>
        </a:ln>
        <a:effectLst/>
        <a:sp3d z="-52400" extrusionH="1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800" b="1" kern="120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983150" y="1020515"/>
        <a:ext cx="127975" cy="171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#1">
  <dgm:title val=""/>
  <dgm:desc val=""/>
  <dgm:catLst>
    <dgm:cat type="3D" pri="11500"/>
  </dgm:catLst>
  <dgm:scene3d>
    <a:camera prst="isometricOffAxis2Left" zoom="95000"/>
    <a:lightRig rig="flat" dir="t"/>
  </dgm:scene3d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2019/3/7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931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491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外省优秀教师空间案例分享（点击头像可以链接到空间）：余杭区崇贤一小在方晓兰老师，是一位马上就要退休的教师，但从接触到空间以后，认为这是她的第三次蜕变：一是联合</a:t>
            </a:r>
            <a:r>
              <a:rPr lang="en-US" altLang="zh-CN" dirty="0"/>
              <a:t>20</a:t>
            </a:r>
            <a:r>
              <a:rPr lang="zh-CN" altLang="en-US" dirty="0"/>
              <a:t>位教师历经</a:t>
            </a:r>
            <a:r>
              <a:rPr lang="en-US" altLang="zh-CN" dirty="0"/>
              <a:t>14</a:t>
            </a:r>
            <a:r>
              <a:rPr lang="zh-CN" altLang="en-US" dirty="0"/>
              <a:t>年线下开发从</a:t>
            </a:r>
            <a:r>
              <a:rPr lang="en-US" altLang="zh-CN" dirty="0"/>
              <a:t>2</a:t>
            </a:r>
            <a:r>
              <a:rPr lang="zh-CN" altLang="en-US" dirty="0"/>
              <a:t>年级到</a:t>
            </a:r>
            <a:r>
              <a:rPr lang="en-US" altLang="zh-CN" dirty="0"/>
              <a:t>6</a:t>
            </a:r>
            <a:r>
              <a:rPr lang="zh-CN" altLang="en-US" dirty="0"/>
              <a:t>年级成套的巧手生花纸质</a:t>
            </a:r>
            <a:r>
              <a:rPr lang="en-US" altLang="zh-CN" dirty="0"/>
              <a:t>10</a:t>
            </a:r>
            <a:r>
              <a:rPr lang="zh-CN" altLang="en-US" dirty="0"/>
              <a:t>册教材。形成校本纸质教材，二是</a:t>
            </a:r>
            <a:r>
              <a:rPr lang="en-US" altLang="zh-CN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</a:t>
            </a:r>
            <a:r>
              <a:rPr lang="zh-CN" altLang="zh-CN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年入选第四届浙江省义务教育精品课程，被编入浙江省义务教育教科书《劳动与技术》</a:t>
            </a:r>
            <a:r>
              <a:rPr lang="zh-CN" alt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，受到中央电视台报道</a:t>
            </a:r>
            <a:r>
              <a:rPr lang="zh-CN" altLang="zh-CN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r>
              <a:rPr lang="zh-CN" alt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三是</a:t>
            </a:r>
            <a:r>
              <a:rPr lang="en-US" altLang="zh-CN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zh-CN" altLang="zh-CN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年我的“巧手之苑”网络学习空间荣获全国二等奖</a:t>
            </a:r>
            <a:r>
              <a:rPr lang="zh-CN" altLang="en-US" dirty="0"/>
              <a:t>；希望在退休之前将自己平生积累的课程</a:t>
            </a:r>
            <a:r>
              <a:rPr lang="zh-CN" altLang="zh-CN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让更多的孩子通过网络学习空间爱上《巧手生花》，</a:t>
            </a:r>
            <a:r>
              <a:rPr lang="zh-CN" alt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更大范围</a:t>
            </a:r>
            <a:r>
              <a:rPr lang="zh-CN" altLang="zh-CN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传承与发扬祖国的手工艺非物质文化遗产。向往着“巧手之花”走出校门，开遍全区，开遍全市，开遍全省乃至全国。让所有的孩子都能爱上这门课，传承与发扬我们的手工艺非物质文化遗产。</a:t>
            </a:r>
            <a:endParaRPr lang="en-US" altLang="zh-CN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378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9227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93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18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原创文章</a:t>
            </a:r>
            <a:endParaRPr lang="en-US" altLang="zh-CN" sz="1400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资源建设</a:t>
            </a:r>
            <a:endParaRPr lang="en-US" altLang="zh-CN" sz="1400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获奖作品呈现</a:t>
            </a:r>
            <a:endParaRPr lang="en-US" altLang="zh-CN" sz="1400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如何应用云空间开展信息化教学</a:t>
            </a:r>
            <a:endParaRPr lang="en-US" altLang="zh-CN" sz="1400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家校协作</a:t>
            </a:r>
            <a:endParaRPr lang="en-US" altLang="zh-CN" sz="1400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085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原创文章</a:t>
            </a:r>
            <a:endParaRPr lang="en-US" altLang="zh-CN" sz="1400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资源建设</a:t>
            </a:r>
            <a:endParaRPr lang="en-US" altLang="zh-CN" sz="1400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获奖作品呈现</a:t>
            </a:r>
            <a:endParaRPr lang="en-US" altLang="zh-CN" sz="1400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如何应用云空间开展信息化教学</a:t>
            </a:r>
            <a:endParaRPr lang="en-US" altLang="zh-CN" sz="1400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家校协作</a:t>
            </a:r>
            <a:endParaRPr lang="en-US" altLang="zh-CN" sz="1400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7548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讲授内容：</a:t>
            </a:r>
            <a:endParaRPr lang="en-US" altLang="zh-CN" dirty="0"/>
          </a:p>
          <a:p>
            <a:r>
              <a:rPr lang="en-US" altLang="zh-CN" dirty="0"/>
              <a:t>1</a:t>
            </a:r>
            <a:r>
              <a:rPr lang="zh-CN" altLang="en-US" dirty="0"/>
              <a:t>、班级管理权限（班主任是管理员）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、班级基本信息：班级头像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、栏目管理</a:t>
            </a:r>
            <a:endParaRPr lang="en-US" altLang="zh-CN" dirty="0"/>
          </a:p>
          <a:p>
            <a:r>
              <a:rPr lang="en-US" altLang="zh-CN" dirty="0"/>
              <a:t>4</a:t>
            </a:r>
            <a:r>
              <a:rPr lang="zh-CN" altLang="en-US" dirty="0"/>
              <a:t>、咨询管理</a:t>
            </a:r>
            <a:endParaRPr lang="en-US" altLang="zh-CN" dirty="0"/>
          </a:p>
          <a:p>
            <a:r>
              <a:rPr lang="en-US" altLang="zh-CN" dirty="0"/>
              <a:t>5</a:t>
            </a:r>
            <a:r>
              <a:rPr lang="zh-CN" altLang="en-US" dirty="0"/>
              <a:t>、成员管理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1133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2827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各个学科老师都可以讲学科资源共享到班级，指导学生自主学习、实现课堂翻转。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1909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058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34880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0570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406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641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86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510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张宁，获得</a:t>
            </a:r>
            <a:r>
              <a:rPr lang="en-US" altLang="zh-CN" dirty="0"/>
              <a:t>2016</a:t>
            </a:r>
            <a:r>
              <a:rPr lang="zh-CN" altLang="en-US" dirty="0"/>
              <a:t>年优秀教师空间一等奖，空间特色：资源建设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07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外省优秀教师空间案例分享（点击头像可以跳转到空间）</a:t>
            </a:r>
            <a:br>
              <a:rPr lang="en-US" altLang="zh-CN" dirty="0"/>
            </a:br>
            <a:r>
              <a:rPr lang="zh-CN" altLang="en-US" dirty="0"/>
              <a:t>特点：基于空间设计学习，成果呈现丰富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9333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外省优秀教师空间案例分享（点击头像可以跳转到空间），特点：基于空间设计学习，微课程资源分享，翻转课堂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424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039" y="6703596"/>
            <a:ext cx="2893219" cy="386187"/>
          </a:xfrm>
          <a:prstGeom prst="rect">
            <a:avLst/>
          </a:prstGeom>
        </p:spPr>
        <p:txBody>
          <a:bodyPr/>
          <a:lstStyle/>
          <a:p>
            <a:fld id="{E3AD87B8-9A4B-45E2-BBE5-FB86ADE287A3}" type="datetimeFigureOut">
              <a:rPr lang="zh-CN" altLang="en-US" smtClean="0"/>
              <a:t>2019/3/7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461" y="6703596"/>
            <a:ext cx="4339828" cy="3861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492" y="6703596"/>
            <a:ext cx="2893219" cy="386187"/>
          </a:xfrm>
          <a:prstGeom prst="rect">
            <a:avLst/>
          </a:prstGeom>
        </p:spPr>
        <p:txBody>
          <a:bodyPr/>
          <a:lstStyle/>
          <a:p>
            <a:fld id="{37AAA611-6692-4583-86AB-5AB9B972BD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hzyh2208028.zjer.cn/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7.jpeg"/><Relationship Id="rId11" Type="http://schemas.openxmlformats.org/officeDocument/2006/relationships/image" Target="../media/image21.png"/><Relationship Id="rId5" Type="http://schemas.openxmlformats.org/officeDocument/2006/relationships/image" Target="../media/image16.jpeg"/><Relationship Id="rId10" Type="http://schemas.openxmlformats.org/officeDocument/2006/relationships/image" Target="../media/image20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9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4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1.xml"/><Relationship Id="rId7" Type="http://schemas.openxmlformats.org/officeDocument/2006/relationships/hyperlink" Target="http://yun.nxeduyun.com/index.php?r=space/person/index&amp;sid=5d665df042e7407eb85b84f0216da725" TargetMode="Externa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37.png"/><Relationship Id="rId5" Type="http://schemas.openxmlformats.org/officeDocument/2006/relationships/hyperlink" Target="http://yun.nxeduyun.com/index.php?r=space/person/index&amp;sid=ddcbc37d473d4dcc8d1bdcf4ec00a530" TargetMode="Externa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5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9.jpe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mp.weixin.qq.com/s?__biz=MzIzMTgwNjY3OQ==&amp;mid=2247485058&amp;idx=1&amp;sn=b6812d5fbe20429d846b807a0da5c7f4&amp;chksm=e89fc53adfe84c2c4222bea70ddad520a1e327eb83e56f319b9c1f0e22961ea9ac8e92f09ad4&amp;scene=21#wechat_redirect" TargetMode="External"/><Relationship Id="rId13" Type="http://schemas.openxmlformats.org/officeDocument/2006/relationships/image" Target="../media/image52.gif"/><Relationship Id="rId3" Type="http://schemas.openxmlformats.org/officeDocument/2006/relationships/slideLayout" Target="../slideLayouts/slideLayout1.xml"/><Relationship Id="rId7" Type="http://schemas.openxmlformats.org/officeDocument/2006/relationships/hyperlink" Target="http://mp.weixin.qq.com/s?__biz=MzIzMTgwNjY3OQ==&amp;mid=2247485056&amp;idx=1&amp;sn=36976de605b5ad2df4ad3d973e971537&amp;chksm=e89fc538dfe84c2ea11a575319e130f5aeabb1c03028469d0587acfdf2a089f393b69adc47b2&amp;scene=21#wechat_redirect" TargetMode="External"/><Relationship Id="rId12" Type="http://schemas.openxmlformats.org/officeDocument/2006/relationships/hyperlink" Target="http://mp.weixin.qq.com/s?__biz=MzIzMTgwNjY3OQ==&amp;mid=2247485177&amp;idx=1&amp;sn=1c131227d5249ec57f3d1a166ff57812&amp;chksm=e89fc541dfe84c57f88ef2818ec8ce488a1229f156f634a956c3d92fd0a0558cef5914348193&amp;scene=21#wechat_redirect" TargetMode="Externa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hyperlink" Target="http://mp.weixin.qq.com/s?__biz=MzIzMTgwNjY3OQ==&amp;mid=2247485053&amp;idx=1&amp;sn=ee55b773ab29822476fb87f1c15eb744&amp;chksm=e89fc5c5dfe84cd30e78a020be2f6e617e3ee6b3c0d2d595135b110163a658b77f2a869b6017&amp;scene=21#wechat_redirect" TargetMode="External"/><Relationship Id="rId11" Type="http://schemas.openxmlformats.org/officeDocument/2006/relationships/hyperlink" Target="http://mp.weixin.qq.com/s?__biz=MzIzMTgwNjY3OQ==&amp;mid=2247485115&amp;idx=1&amp;sn=5e33782d3d078489a7b91ad2eeea3ad3&amp;chksm=e89fc503dfe84c159e51fa0f7d3cc074d07819983dce4c31f1644c3419211dccba9d4e3145dc&amp;scene=21#wechat_redirect" TargetMode="External"/><Relationship Id="rId5" Type="http://schemas.openxmlformats.org/officeDocument/2006/relationships/image" Target="../media/image51.jpg"/><Relationship Id="rId10" Type="http://schemas.openxmlformats.org/officeDocument/2006/relationships/hyperlink" Target="http://mp.weixin.qq.com/s?__biz=MzIzMTgwNjY3OQ==&amp;mid=2247485102&amp;idx=1&amp;sn=4a476e2998f077f11a7156cb97a7d278&amp;chksm=e89fc516dfe84c00f094621a942ea50b169dae68dad7410eede7072ed3b994b40da433622f28&amp;scene=21#wechat_redirect" TargetMode="External"/><Relationship Id="rId4" Type="http://schemas.openxmlformats.org/officeDocument/2006/relationships/notesSlide" Target="../notesSlides/notesSlide19.xml"/><Relationship Id="rId9" Type="http://schemas.openxmlformats.org/officeDocument/2006/relationships/hyperlink" Target="http://mp.weixin.qq.com/s?__biz=MzIzMTgwNjY3OQ==&amp;mid=2247485100&amp;idx=1&amp;sn=a4b181aabe72fa161c299f9c53e77d44&amp;chksm=e89fc514dfe84c020a580a615d090a1fbaeda83d27271c0a14a77c1e9efc15bf46f84c4a5cbf&amp;scene=21#wechat_redirect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hyperlink" Target="http://yun.nxeduyun.com/index.php?r=space/person/index&amp;sid=5a27a43b541f4c9b84359407051a461d" TargetMode="Externa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dycmz.zjer.cn/" TargetMode="External"/><Relationship Id="rId13" Type="http://schemas.openxmlformats.org/officeDocument/2006/relationships/diagramColors" Target="../diagrams/colors1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12" Type="http://schemas.openxmlformats.org/officeDocument/2006/relationships/diagramQuickStyle" Target="../diagrams/quickStyle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8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7.png"/><Relationship Id="rId10" Type="http://schemas.openxmlformats.org/officeDocument/2006/relationships/diagramData" Target="../diagrams/data1.xml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0.png"/><Relationship Id="rId14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9.xml"/><Relationship Id="rId9" Type="http://schemas.openxmlformats.org/officeDocument/2006/relationships/hyperlink" Target="http://yun.zjer.cn/index.php?r=space/person/show&amp;sid=19636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2498729" y="2284020"/>
            <a:ext cx="7861292" cy="79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buNone/>
              <a:defRPr/>
            </a:pPr>
            <a:r>
              <a:rPr lang="zh-CN" altLang="en-US" sz="4400" b="1" dirty="0">
                <a:solidFill>
                  <a:srgbClr val="003366"/>
                </a:solidFill>
                <a:ea typeface="微软雅黑" panose="020B0503020204020204" pitchFamily="34" charset="-122"/>
                <a:sym typeface="+mn-ea"/>
              </a:rPr>
              <a:t>人人通空间管理及资源建设</a:t>
            </a:r>
          </a:p>
        </p:txBody>
      </p:sp>
      <p:sp>
        <p:nvSpPr>
          <p:cNvPr id="9" name="Freeform 6"/>
          <p:cNvSpPr/>
          <p:nvPr/>
        </p:nvSpPr>
        <p:spPr bwMode="auto">
          <a:xfrm>
            <a:off x="354" y="5397910"/>
            <a:ext cx="12858044" cy="1834739"/>
          </a:xfrm>
          <a:custGeom>
            <a:avLst/>
            <a:gdLst>
              <a:gd name="T0" fmla="*/ 1115 w 5702"/>
              <a:gd name="T1" fmla="*/ 0 h 1219"/>
              <a:gd name="T2" fmla="*/ 1277 w 5702"/>
              <a:gd name="T3" fmla="*/ 0 h 1219"/>
              <a:gd name="T4" fmla="*/ 1428 w 5702"/>
              <a:gd name="T5" fmla="*/ 2 h 1219"/>
              <a:gd name="T6" fmla="*/ 1569 w 5702"/>
              <a:gd name="T7" fmla="*/ 2 h 1219"/>
              <a:gd name="T8" fmla="*/ 1698 w 5702"/>
              <a:gd name="T9" fmla="*/ 4 h 1219"/>
              <a:gd name="T10" fmla="*/ 1816 w 5702"/>
              <a:gd name="T11" fmla="*/ 6 h 1219"/>
              <a:gd name="T12" fmla="*/ 1922 w 5702"/>
              <a:gd name="T13" fmla="*/ 7 h 1219"/>
              <a:gd name="T14" fmla="*/ 2018 w 5702"/>
              <a:gd name="T15" fmla="*/ 11 h 1219"/>
              <a:gd name="T16" fmla="*/ 2102 w 5702"/>
              <a:gd name="T17" fmla="*/ 14 h 1219"/>
              <a:gd name="T18" fmla="*/ 2201 w 5702"/>
              <a:gd name="T19" fmla="*/ 20 h 1219"/>
              <a:gd name="T20" fmla="*/ 2293 w 5702"/>
              <a:gd name="T21" fmla="*/ 32 h 1219"/>
              <a:gd name="T22" fmla="*/ 2375 w 5702"/>
              <a:gd name="T23" fmla="*/ 46 h 1219"/>
              <a:gd name="T24" fmla="*/ 2452 w 5702"/>
              <a:gd name="T25" fmla="*/ 63 h 1219"/>
              <a:gd name="T26" fmla="*/ 2518 w 5702"/>
              <a:gd name="T27" fmla="*/ 84 h 1219"/>
              <a:gd name="T28" fmla="*/ 2579 w 5702"/>
              <a:gd name="T29" fmla="*/ 107 h 1219"/>
              <a:gd name="T30" fmla="*/ 2633 w 5702"/>
              <a:gd name="T31" fmla="*/ 131 h 1219"/>
              <a:gd name="T32" fmla="*/ 2680 w 5702"/>
              <a:gd name="T33" fmla="*/ 157 h 1219"/>
              <a:gd name="T34" fmla="*/ 2722 w 5702"/>
              <a:gd name="T35" fmla="*/ 185 h 1219"/>
              <a:gd name="T36" fmla="*/ 2756 w 5702"/>
              <a:gd name="T37" fmla="*/ 213 h 1219"/>
              <a:gd name="T38" fmla="*/ 2788 w 5702"/>
              <a:gd name="T39" fmla="*/ 241 h 1219"/>
              <a:gd name="T40" fmla="*/ 2812 w 5702"/>
              <a:gd name="T41" fmla="*/ 269 h 1219"/>
              <a:gd name="T42" fmla="*/ 2835 w 5702"/>
              <a:gd name="T43" fmla="*/ 295 h 1219"/>
              <a:gd name="T44" fmla="*/ 2852 w 5702"/>
              <a:gd name="T45" fmla="*/ 319 h 1219"/>
              <a:gd name="T46" fmla="*/ 2868 w 5702"/>
              <a:gd name="T47" fmla="*/ 295 h 1219"/>
              <a:gd name="T48" fmla="*/ 2891 w 5702"/>
              <a:gd name="T49" fmla="*/ 269 h 1219"/>
              <a:gd name="T50" fmla="*/ 2915 w 5702"/>
              <a:gd name="T51" fmla="*/ 241 h 1219"/>
              <a:gd name="T52" fmla="*/ 2946 w 5702"/>
              <a:gd name="T53" fmla="*/ 213 h 1219"/>
              <a:gd name="T54" fmla="*/ 2981 w 5702"/>
              <a:gd name="T55" fmla="*/ 185 h 1219"/>
              <a:gd name="T56" fmla="*/ 3023 w 5702"/>
              <a:gd name="T57" fmla="*/ 157 h 1219"/>
              <a:gd name="T58" fmla="*/ 3070 w 5702"/>
              <a:gd name="T59" fmla="*/ 131 h 1219"/>
              <a:gd name="T60" fmla="*/ 3124 w 5702"/>
              <a:gd name="T61" fmla="*/ 107 h 1219"/>
              <a:gd name="T62" fmla="*/ 3185 w 5702"/>
              <a:gd name="T63" fmla="*/ 84 h 1219"/>
              <a:gd name="T64" fmla="*/ 3253 w 5702"/>
              <a:gd name="T65" fmla="*/ 63 h 1219"/>
              <a:gd name="T66" fmla="*/ 3328 w 5702"/>
              <a:gd name="T67" fmla="*/ 46 h 1219"/>
              <a:gd name="T68" fmla="*/ 3409 w 5702"/>
              <a:gd name="T69" fmla="*/ 32 h 1219"/>
              <a:gd name="T70" fmla="*/ 3502 w 5702"/>
              <a:gd name="T71" fmla="*/ 20 h 1219"/>
              <a:gd name="T72" fmla="*/ 3601 w 5702"/>
              <a:gd name="T73" fmla="*/ 14 h 1219"/>
              <a:gd name="T74" fmla="*/ 3684 w 5702"/>
              <a:gd name="T75" fmla="*/ 11 h 1219"/>
              <a:gd name="T76" fmla="*/ 3780 w 5702"/>
              <a:gd name="T77" fmla="*/ 7 h 1219"/>
              <a:gd name="T78" fmla="*/ 3886 w 5702"/>
              <a:gd name="T79" fmla="*/ 6 h 1219"/>
              <a:gd name="T80" fmla="*/ 4005 w 5702"/>
              <a:gd name="T81" fmla="*/ 4 h 1219"/>
              <a:gd name="T82" fmla="*/ 4134 w 5702"/>
              <a:gd name="T83" fmla="*/ 2 h 1219"/>
              <a:gd name="T84" fmla="*/ 4275 w 5702"/>
              <a:gd name="T85" fmla="*/ 2 h 1219"/>
              <a:gd name="T86" fmla="*/ 4426 w 5702"/>
              <a:gd name="T87" fmla="*/ 0 h 1219"/>
              <a:gd name="T88" fmla="*/ 4588 w 5702"/>
              <a:gd name="T89" fmla="*/ 0 h 1219"/>
              <a:gd name="T90" fmla="*/ 4799 w 5702"/>
              <a:gd name="T91" fmla="*/ 0 h 1219"/>
              <a:gd name="T92" fmla="*/ 4999 w 5702"/>
              <a:gd name="T93" fmla="*/ 2 h 1219"/>
              <a:gd name="T94" fmla="*/ 5189 w 5702"/>
              <a:gd name="T95" fmla="*/ 4 h 1219"/>
              <a:gd name="T96" fmla="*/ 5368 w 5702"/>
              <a:gd name="T97" fmla="*/ 6 h 1219"/>
              <a:gd name="T98" fmla="*/ 5541 w 5702"/>
              <a:gd name="T99" fmla="*/ 7 h 1219"/>
              <a:gd name="T100" fmla="*/ 5702 w 5702"/>
              <a:gd name="T101" fmla="*/ 9 h 1219"/>
              <a:gd name="T102" fmla="*/ 5702 w 5702"/>
              <a:gd name="T103" fmla="*/ 1219 h 1219"/>
              <a:gd name="T104" fmla="*/ 0 w 5702"/>
              <a:gd name="T105" fmla="*/ 1219 h 1219"/>
              <a:gd name="T106" fmla="*/ 0 w 5702"/>
              <a:gd name="T107" fmla="*/ 9 h 1219"/>
              <a:gd name="T108" fmla="*/ 164 w 5702"/>
              <a:gd name="T109" fmla="*/ 7 h 1219"/>
              <a:gd name="T110" fmla="*/ 335 w 5702"/>
              <a:gd name="T111" fmla="*/ 6 h 1219"/>
              <a:gd name="T112" fmla="*/ 514 w 5702"/>
              <a:gd name="T113" fmla="*/ 4 h 1219"/>
              <a:gd name="T114" fmla="*/ 704 w 5702"/>
              <a:gd name="T115" fmla="*/ 2 h 1219"/>
              <a:gd name="T116" fmla="*/ 904 w 5702"/>
              <a:gd name="T117" fmla="*/ 0 h 1219"/>
              <a:gd name="T118" fmla="*/ 1115 w 5702"/>
              <a:gd name="T119" fmla="*/ 0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0" name="Freeform 7"/>
          <p:cNvSpPr/>
          <p:nvPr/>
        </p:nvSpPr>
        <p:spPr bwMode="auto">
          <a:xfrm>
            <a:off x="354" y="5128493"/>
            <a:ext cx="12858044" cy="593017"/>
          </a:xfrm>
          <a:custGeom>
            <a:avLst/>
            <a:gdLst>
              <a:gd name="T0" fmla="*/ 1184 w 5702"/>
              <a:gd name="T1" fmla="*/ 0 h 394"/>
              <a:gd name="T2" fmla="*/ 1492 w 5702"/>
              <a:gd name="T3" fmla="*/ 2 h 394"/>
              <a:gd name="T4" fmla="*/ 1754 w 5702"/>
              <a:gd name="T5" fmla="*/ 5 h 394"/>
              <a:gd name="T6" fmla="*/ 1968 w 5702"/>
              <a:gd name="T7" fmla="*/ 11 h 394"/>
              <a:gd name="T8" fmla="*/ 2156 w 5702"/>
              <a:gd name="T9" fmla="*/ 19 h 394"/>
              <a:gd name="T10" fmla="*/ 2333 w 5702"/>
              <a:gd name="T11" fmla="*/ 42 h 394"/>
              <a:gd name="T12" fmla="*/ 2480 w 5702"/>
              <a:gd name="T13" fmla="*/ 78 h 394"/>
              <a:gd name="T14" fmla="*/ 2598 w 5702"/>
              <a:gd name="T15" fmla="*/ 122 h 394"/>
              <a:gd name="T16" fmla="*/ 2690 w 5702"/>
              <a:gd name="T17" fmla="*/ 172 h 394"/>
              <a:gd name="T18" fmla="*/ 2763 w 5702"/>
              <a:gd name="T19" fmla="*/ 225 h 394"/>
              <a:gd name="T20" fmla="*/ 2816 w 5702"/>
              <a:gd name="T21" fmla="*/ 277 h 394"/>
              <a:gd name="T22" fmla="*/ 2852 w 5702"/>
              <a:gd name="T23" fmla="*/ 326 h 394"/>
              <a:gd name="T24" fmla="*/ 2887 w 5702"/>
              <a:gd name="T25" fmla="*/ 277 h 394"/>
              <a:gd name="T26" fmla="*/ 2939 w 5702"/>
              <a:gd name="T27" fmla="*/ 225 h 394"/>
              <a:gd name="T28" fmla="*/ 3012 w 5702"/>
              <a:gd name="T29" fmla="*/ 172 h 394"/>
              <a:gd name="T30" fmla="*/ 3105 w 5702"/>
              <a:gd name="T31" fmla="*/ 122 h 394"/>
              <a:gd name="T32" fmla="*/ 3223 w 5702"/>
              <a:gd name="T33" fmla="*/ 78 h 394"/>
              <a:gd name="T34" fmla="*/ 3369 w 5702"/>
              <a:gd name="T35" fmla="*/ 42 h 394"/>
              <a:gd name="T36" fmla="*/ 3547 w 5702"/>
              <a:gd name="T37" fmla="*/ 19 h 394"/>
              <a:gd name="T38" fmla="*/ 3735 w 5702"/>
              <a:gd name="T39" fmla="*/ 11 h 394"/>
              <a:gd name="T40" fmla="*/ 3949 w 5702"/>
              <a:gd name="T41" fmla="*/ 5 h 394"/>
              <a:gd name="T42" fmla="*/ 4210 w 5702"/>
              <a:gd name="T43" fmla="*/ 2 h 394"/>
              <a:gd name="T44" fmla="*/ 4519 w 5702"/>
              <a:gd name="T45" fmla="*/ 0 h 394"/>
              <a:gd name="T46" fmla="*/ 4907 w 5702"/>
              <a:gd name="T47" fmla="*/ 0 h 394"/>
              <a:gd name="T48" fmla="*/ 5318 w 5702"/>
              <a:gd name="T49" fmla="*/ 2 h 394"/>
              <a:gd name="T50" fmla="*/ 5702 w 5702"/>
              <a:gd name="T51" fmla="*/ 5 h 394"/>
              <a:gd name="T52" fmla="*/ 5513 w 5702"/>
              <a:gd name="T53" fmla="*/ 72 h 394"/>
              <a:gd name="T54" fmla="*/ 5116 w 5702"/>
              <a:gd name="T55" fmla="*/ 70 h 394"/>
              <a:gd name="T56" fmla="*/ 4689 w 5702"/>
              <a:gd name="T57" fmla="*/ 68 h 394"/>
              <a:gd name="T58" fmla="*/ 4358 w 5702"/>
              <a:gd name="T59" fmla="*/ 70 h 394"/>
              <a:gd name="T60" fmla="*/ 4073 w 5702"/>
              <a:gd name="T61" fmla="*/ 72 h 394"/>
              <a:gd name="T62" fmla="*/ 3836 w 5702"/>
              <a:gd name="T63" fmla="*/ 75 h 394"/>
              <a:gd name="T64" fmla="*/ 3648 w 5702"/>
              <a:gd name="T65" fmla="*/ 80 h 394"/>
              <a:gd name="T66" fmla="*/ 3455 w 5702"/>
              <a:gd name="T67" fmla="*/ 98 h 394"/>
              <a:gd name="T68" fmla="*/ 3293 w 5702"/>
              <a:gd name="T69" fmla="*/ 127 h 394"/>
              <a:gd name="T70" fmla="*/ 3162 w 5702"/>
              <a:gd name="T71" fmla="*/ 167 h 394"/>
              <a:gd name="T72" fmla="*/ 3056 w 5702"/>
              <a:gd name="T73" fmla="*/ 214 h 394"/>
              <a:gd name="T74" fmla="*/ 2974 w 5702"/>
              <a:gd name="T75" fmla="*/ 266 h 394"/>
              <a:gd name="T76" fmla="*/ 2911 w 5702"/>
              <a:gd name="T77" fmla="*/ 320 h 394"/>
              <a:gd name="T78" fmla="*/ 2868 w 5702"/>
              <a:gd name="T79" fmla="*/ 371 h 394"/>
              <a:gd name="T80" fmla="*/ 2835 w 5702"/>
              <a:gd name="T81" fmla="*/ 371 h 394"/>
              <a:gd name="T82" fmla="*/ 2791 w 5702"/>
              <a:gd name="T83" fmla="*/ 320 h 394"/>
              <a:gd name="T84" fmla="*/ 2730 w 5702"/>
              <a:gd name="T85" fmla="*/ 266 h 394"/>
              <a:gd name="T86" fmla="*/ 2647 w 5702"/>
              <a:gd name="T87" fmla="*/ 214 h 394"/>
              <a:gd name="T88" fmla="*/ 2542 w 5702"/>
              <a:gd name="T89" fmla="*/ 167 h 394"/>
              <a:gd name="T90" fmla="*/ 2410 w 5702"/>
              <a:gd name="T91" fmla="*/ 127 h 394"/>
              <a:gd name="T92" fmla="*/ 2248 w 5702"/>
              <a:gd name="T93" fmla="*/ 98 h 394"/>
              <a:gd name="T94" fmla="*/ 2055 w 5702"/>
              <a:gd name="T95" fmla="*/ 80 h 394"/>
              <a:gd name="T96" fmla="*/ 1867 w 5702"/>
              <a:gd name="T97" fmla="*/ 75 h 394"/>
              <a:gd name="T98" fmla="*/ 1630 w 5702"/>
              <a:gd name="T99" fmla="*/ 72 h 394"/>
              <a:gd name="T100" fmla="*/ 1344 w 5702"/>
              <a:gd name="T101" fmla="*/ 70 h 394"/>
              <a:gd name="T102" fmla="*/ 1014 w 5702"/>
              <a:gd name="T103" fmla="*/ 68 h 394"/>
              <a:gd name="T104" fmla="*/ 587 w 5702"/>
              <a:gd name="T105" fmla="*/ 70 h 394"/>
              <a:gd name="T106" fmla="*/ 190 w 5702"/>
              <a:gd name="T107" fmla="*/ 72 h 394"/>
              <a:gd name="T108" fmla="*/ 0 w 5702"/>
              <a:gd name="T109" fmla="*/ 5 h 394"/>
              <a:gd name="T110" fmla="*/ 385 w 5702"/>
              <a:gd name="T111" fmla="*/ 2 h 394"/>
              <a:gd name="T112" fmla="*/ 796 w 5702"/>
              <a:gd name="T113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614982" y="1433232"/>
            <a:ext cx="11628786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b="1" cap="all" dirty="0">
                <a:solidFill>
                  <a:schemeClr val="accent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宁夏教育资源公共服务平台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49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49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99"/>
                            </p:stCondLst>
                            <p:childTnLst>
                              <p:par>
                                <p:cTn id="3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 animBg="1"/>
      <p:bldP spid="10" grpId="0" animBg="1"/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任意多边形 23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Content Placeholder 2"/>
          <p:cNvSpPr txBox="1"/>
          <p:nvPr/>
        </p:nvSpPr>
        <p:spPr>
          <a:xfrm>
            <a:off x="1100783" y="260554"/>
            <a:ext cx="2575196" cy="3606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  <a:defRPr/>
            </a:pPr>
            <a:r>
              <a:rPr lang="zh-CN" altLang="en-US" sz="2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二、空间应用案例分享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468" y="3057081"/>
            <a:ext cx="2806241" cy="19598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687" y="5121908"/>
            <a:ext cx="2806241" cy="19598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2" r="3741"/>
          <a:stretch>
            <a:fillRect/>
          </a:stretch>
        </p:blipFill>
        <p:spPr>
          <a:xfrm>
            <a:off x="9263540" y="1052722"/>
            <a:ext cx="2795169" cy="18465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矩形 21"/>
          <p:cNvSpPr/>
          <p:nvPr/>
        </p:nvSpPr>
        <p:spPr>
          <a:xfrm>
            <a:off x="1328638" y="1031574"/>
            <a:ext cx="5202993" cy="4817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639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530" b="1" spc="53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方晓兰：巧手生花</a:t>
            </a:r>
            <a:r>
              <a:rPr lang="en-US" altLang="zh-CN" sz="2530" b="1" spc="53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530" b="1" spc="53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纺织工艺课程</a:t>
            </a:r>
          </a:p>
        </p:txBody>
      </p:sp>
      <p:pic>
        <p:nvPicPr>
          <p:cNvPr id="23" name="图片 22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3078" y="1686622"/>
            <a:ext cx="7344816" cy="41244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矩形 3"/>
          <p:cNvSpPr>
            <a:spLocks noChangeArrowheads="1"/>
          </p:cNvSpPr>
          <p:nvPr/>
        </p:nvSpPr>
        <p:spPr bwMode="auto">
          <a:xfrm>
            <a:off x="1071998" y="5747677"/>
            <a:ext cx="7973283" cy="126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  <a:sym typeface="Gulim" panose="020B0600000101010101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  <a:sym typeface="Gulim" panose="020B0600000101010101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  <a:sym typeface="Gulim" panose="020B0600000101010101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  <a:sym typeface="Gulim" panose="020B0600000101010101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  <a:sym typeface="Gulim" panose="020B0600000101010101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  <a:sym typeface="Gulim" panose="020B0600000101010101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  <a:sym typeface="Gulim" panose="020B0600000101010101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  <a:sym typeface="Gulim" panose="020B0600000101010101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  <a:sym typeface="Gulim" panose="020B0600000101010101" charset="-127"/>
              </a:defRPr>
            </a:lvl9pPr>
          </a:lstStyle>
          <a:p>
            <a:pPr defTabSz="963930" fontAlgn="auto">
              <a:lnSpc>
                <a:spcPts val="3165"/>
              </a:lnSpc>
              <a:spcAft>
                <a:spcPts val="0"/>
              </a:spcAft>
              <a:buNone/>
              <a:defRPr/>
            </a:pPr>
            <a:r>
              <a:rPr lang="zh-CN" altLang="en-US" sz="18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通过</a:t>
            </a:r>
            <a:r>
              <a:rPr lang="zh-CN" altLang="en-US" sz="1800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网络学习空间</a:t>
            </a:r>
            <a:r>
              <a:rPr lang="zh-CN" altLang="en-US" sz="1800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，让精彩的作品从展厅走向校外，让课程从学校走向全国，让孩子们的学习从课堂延伸到了网络，从学习内容到学习方式都给了孩子们更多的选择。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87191" y="1272474"/>
            <a:ext cx="1216440" cy="162677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92728" y="1272474"/>
            <a:ext cx="1141650" cy="1626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任意多边形 23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608929" y="260554"/>
            <a:ext cx="3067050" cy="36061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2000" b="1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sym typeface="+mn-ea"/>
              </a:rPr>
              <a:t>三、个人空间装扮管理</a:t>
            </a:r>
            <a:endParaRPr lang="zh-CN" altLang="en-US" sz="20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896" y="892023"/>
            <a:ext cx="8019779" cy="259249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3957" y="2074127"/>
            <a:ext cx="8019778" cy="241317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454" y="3584710"/>
            <a:ext cx="8019778" cy="253517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2261" y="4933612"/>
            <a:ext cx="7164888" cy="2128542"/>
          </a:xfrm>
          <a:prstGeom prst="rect">
            <a:avLst/>
          </a:prstGeom>
        </p:spPr>
      </p:pic>
      <p:sp>
        <p:nvSpPr>
          <p:cNvPr id="6" name="爆炸形: 14 pt  5"/>
          <p:cNvSpPr/>
          <p:nvPr/>
        </p:nvSpPr>
        <p:spPr>
          <a:xfrm rot="1336126">
            <a:off x="9648152" y="1005294"/>
            <a:ext cx="3064215" cy="2895806"/>
          </a:xfrm>
          <a:prstGeom prst="irregularSeal2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352167" y="2102423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空间装扮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任意多边形 23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Content Placeholder 2"/>
          <p:cNvSpPr txBox="1"/>
          <p:nvPr/>
        </p:nvSpPr>
        <p:spPr>
          <a:xfrm>
            <a:off x="608929" y="260554"/>
            <a:ext cx="3067050" cy="36061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2000" b="1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sym typeface="+mn-ea"/>
              </a:rPr>
              <a:t>三、个人空间装扮管理</a:t>
            </a:r>
            <a:endParaRPr lang="zh-CN" altLang="en-US" sz="20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34107" y="1024037"/>
            <a:ext cx="4741503" cy="658906"/>
            <a:chOff x="576373" y="1216243"/>
            <a:chExt cx="4741503" cy="658906"/>
          </a:xfrm>
        </p:grpSpPr>
        <p:sp>
          <p:nvSpPr>
            <p:cNvPr id="5" name="圆角矩形 140"/>
            <p:cNvSpPr/>
            <p:nvPr/>
          </p:nvSpPr>
          <p:spPr>
            <a:xfrm>
              <a:off x="892655" y="1216243"/>
              <a:ext cx="4425221" cy="658906"/>
            </a:xfrm>
            <a:prstGeom prst="roundRect">
              <a:avLst/>
            </a:prstGeom>
            <a:solidFill>
              <a:srgbClr val="009DD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eaLnBrk="0" hangingPunct="0">
                <a:lnSpc>
                  <a:spcPct val="130000"/>
                </a:lnSpc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Impact" panose="020B0806030902050204" pitchFamily="34" charset="0"/>
                </a:rPr>
                <a:t>完善个人空间基本信息</a:t>
              </a:r>
            </a:p>
          </p:txBody>
        </p:sp>
        <p:sp>
          <p:nvSpPr>
            <p:cNvPr id="6" name="椭圆 5"/>
            <p:cNvSpPr/>
            <p:nvPr/>
          </p:nvSpPr>
          <p:spPr>
            <a:xfrm>
              <a:off x="576373" y="1227077"/>
              <a:ext cx="648072" cy="648072"/>
            </a:xfrm>
            <a:prstGeom prst="ellipse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009DD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7207" y="1948229"/>
            <a:ext cx="7444516" cy="461775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16839" y="2193371"/>
            <a:ext cx="2501177" cy="1422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个人空间形象照</a:t>
            </a:r>
            <a:endParaRPr lang="en-US" altLang="zh-CN" sz="2000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任教信息</a:t>
            </a:r>
            <a:endParaRPr lang="en-US" altLang="zh-CN" sz="2000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职称等</a:t>
            </a:r>
            <a:endParaRPr lang="en-US" altLang="zh-CN" sz="2000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任意多边形 23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Content Placeholder 2"/>
          <p:cNvSpPr txBox="1"/>
          <p:nvPr/>
        </p:nvSpPr>
        <p:spPr>
          <a:xfrm>
            <a:off x="608929" y="260554"/>
            <a:ext cx="3067050" cy="36061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2000" b="1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sym typeface="+mn-ea"/>
              </a:rPr>
              <a:t>三、个人空间装扮管理</a:t>
            </a:r>
            <a:endParaRPr lang="zh-CN" altLang="en-US" sz="20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34107" y="1024037"/>
            <a:ext cx="4741503" cy="658906"/>
            <a:chOff x="576373" y="1216243"/>
            <a:chExt cx="4741503" cy="658906"/>
          </a:xfrm>
        </p:grpSpPr>
        <p:sp>
          <p:nvSpPr>
            <p:cNvPr id="6" name="圆角矩形 140"/>
            <p:cNvSpPr/>
            <p:nvPr/>
          </p:nvSpPr>
          <p:spPr>
            <a:xfrm>
              <a:off x="892655" y="1216243"/>
              <a:ext cx="4425221" cy="658906"/>
            </a:xfrm>
            <a:prstGeom prst="roundRect">
              <a:avLst/>
            </a:prstGeom>
            <a:solidFill>
              <a:srgbClr val="009DD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eaLnBrk="0" hangingPunct="0">
                <a:lnSpc>
                  <a:spcPct val="130000"/>
                </a:lnSpc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Impact" panose="020B0806030902050204" pitchFamily="34" charset="0"/>
                </a:rPr>
                <a:t>科学分类形成体系</a:t>
              </a:r>
            </a:p>
          </p:txBody>
        </p:sp>
        <p:sp>
          <p:nvSpPr>
            <p:cNvPr id="7" name="椭圆 6"/>
            <p:cNvSpPr/>
            <p:nvPr/>
          </p:nvSpPr>
          <p:spPr>
            <a:xfrm>
              <a:off x="576373" y="1227077"/>
              <a:ext cx="648072" cy="648072"/>
            </a:xfrm>
            <a:prstGeom prst="ellipse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009DD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811" y="2967848"/>
            <a:ext cx="2627128" cy="18544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827" y="5060111"/>
            <a:ext cx="2598503" cy="18427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9733" y="2770173"/>
            <a:ext cx="3320515" cy="212408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33400" y="4822292"/>
            <a:ext cx="3320515" cy="20894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8551" y="2865039"/>
            <a:ext cx="3146738" cy="4178041"/>
          </a:xfrm>
          <a:prstGeom prst="rect">
            <a:avLst/>
          </a:prstGeom>
        </p:spPr>
      </p:pic>
      <p:sp>
        <p:nvSpPr>
          <p:cNvPr id="16" name="椭圆 15"/>
          <p:cNvSpPr/>
          <p:nvPr/>
        </p:nvSpPr>
        <p:spPr>
          <a:xfrm>
            <a:off x="1831580" y="1911371"/>
            <a:ext cx="2152167" cy="922124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zh-CN" alt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文章分类</a:t>
            </a:r>
          </a:p>
        </p:txBody>
      </p:sp>
      <p:sp>
        <p:nvSpPr>
          <p:cNvPr id="17" name="椭圆 16"/>
          <p:cNvSpPr/>
          <p:nvPr/>
        </p:nvSpPr>
        <p:spPr>
          <a:xfrm>
            <a:off x="5280994" y="1891798"/>
            <a:ext cx="2152167" cy="922124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zh-CN" alt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资源分类</a:t>
            </a:r>
          </a:p>
        </p:txBody>
      </p:sp>
      <p:sp>
        <p:nvSpPr>
          <p:cNvPr id="18" name="椭圆 17"/>
          <p:cNvSpPr/>
          <p:nvPr/>
        </p:nvSpPr>
        <p:spPr>
          <a:xfrm>
            <a:off x="8978359" y="1867175"/>
            <a:ext cx="2152167" cy="922124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zh-CN" alt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照片分类</a:t>
            </a:r>
          </a:p>
        </p:txBody>
      </p:sp>
      <p:sp>
        <p:nvSpPr>
          <p:cNvPr id="22" name="矩形 21"/>
          <p:cNvSpPr/>
          <p:nvPr/>
        </p:nvSpPr>
        <p:spPr>
          <a:xfrm>
            <a:off x="6796086" y="827162"/>
            <a:ext cx="3888660" cy="10387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zh-CN" altLang="zh-CN" sz="21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从内容单一，到形式多样；</a:t>
            </a:r>
          </a:p>
          <a:p>
            <a:r>
              <a:rPr lang="zh-CN" altLang="zh-CN" sz="21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从杂乱堆砌，到有序分类；</a:t>
            </a:r>
          </a:p>
          <a:p>
            <a:r>
              <a:rPr lang="zh-CN" altLang="zh-CN" sz="21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从优劣不分，到删劣增优</a:t>
            </a:r>
            <a:r>
              <a:rPr lang="zh-CN" altLang="en-US" sz="21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。</a:t>
            </a:r>
            <a:endParaRPr lang="zh-CN" altLang="zh-CN" sz="21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任意多边形 23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Content Placeholder 2"/>
          <p:cNvSpPr txBox="1"/>
          <p:nvPr/>
        </p:nvSpPr>
        <p:spPr>
          <a:xfrm>
            <a:off x="608929" y="260554"/>
            <a:ext cx="3067050" cy="36061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2000" b="1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sym typeface="+mn-ea"/>
              </a:rPr>
              <a:t>三、个人空间装扮管理</a:t>
            </a:r>
            <a:endParaRPr lang="zh-CN" altLang="en-US" sz="20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34107" y="1024037"/>
            <a:ext cx="4741503" cy="658906"/>
            <a:chOff x="576373" y="1216243"/>
            <a:chExt cx="4741503" cy="658906"/>
          </a:xfrm>
        </p:grpSpPr>
        <p:sp>
          <p:nvSpPr>
            <p:cNvPr id="6" name="圆角矩形 140"/>
            <p:cNvSpPr/>
            <p:nvPr/>
          </p:nvSpPr>
          <p:spPr>
            <a:xfrm>
              <a:off x="892655" y="1216243"/>
              <a:ext cx="4425221" cy="658906"/>
            </a:xfrm>
            <a:prstGeom prst="roundRect">
              <a:avLst/>
            </a:prstGeom>
            <a:solidFill>
              <a:srgbClr val="009DD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eaLnBrk="0" hangingPunct="0">
                <a:lnSpc>
                  <a:spcPct val="130000"/>
                </a:lnSpc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Impact" panose="020B0806030902050204" pitchFamily="34" charset="0"/>
                </a:rPr>
                <a:t>内容建设、突出个人成果</a:t>
              </a:r>
            </a:p>
          </p:txBody>
        </p:sp>
        <p:sp>
          <p:nvSpPr>
            <p:cNvPr id="7" name="椭圆 6"/>
            <p:cNvSpPr/>
            <p:nvPr/>
          </p:nvSpPr>
          <p:spPr>
            <a:xfrm>
              <a:off x="576373" y="1227077"/>
              <a:ext cx="648072" cy="648072"/>
            </a:xfrm>
            <a:prstGeom prst="ellipse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009DD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5610" y="1735384"/>
            <a:ext cx="4914286" cy="22380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2107" y="2390203"/>
            <a:ext cx="3834523" cy="28201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5739" y="4228845"/>
            <a:ext cx="2971429" cy="30380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6328" y="4530842"/>
            <a:ext cx="2200000" cy="2685714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2969259" y="2397308"/>
            <a:ext cx="1569660" cy="458908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优课视频展示</a:t>
            </a:r>
            <a:endParaRPr lang="en-US" altLang="zh-CN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428144" y="1883370"/>
            <a:ext cx="1452108" cy="45890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滚动相册</a:t>
            </a:r>
            <a:endParaRPr lang="en-US" altLang="zh-CN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154198" y="4228845"/>
            <a:ext cx="1107996" cy="458908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素材点缀</a:t>
            </a:r>
            <a:endParaRPr lang="en-US" altLang="zh-CN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545777" y="4301388"/>
            <a:ext cx="1569660" cy="458908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专题资源展示</a:t>
            </a:r>
            <a:endParaRPr lang="en-US" altLang="zh-CN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58918" y="5385780"/>
            <a:ext cx="2200000" cy="188116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4392489" y="5474255"/>
            <a:ext cx="484428" cy="458908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任意多边形 23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Content Placeholder 2"/>
          <p:cNvSpPr txBox="1"/>
          <p:nvPr/>
        </p:nvSpPr>
        <p:spPr>
          <a:xfrm>
            <a:off x="608929" y="260554"/>
            <a:ext cx="3067050" cy="36061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2000" b="1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sym typeface="+mn-ea"/>
              </a:rPr>
              <a:t>三、个人空间装扮管理</a:t>
            </a:r>
            <a:endParaRPr lang="zh-CN" altLang="en-US" sz="20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34107" y="1024037"/>
            <a:ext cx="5619430" cy="658906"/>
            <a:chOff x="576373" y="1216243"/>
            <a:chExt cx="4741504" cy="658906"/>
          </a:xfrm>
        </p:grpSpPr>
        <p:sp>
          <p:nvSpPr>
            <p:cNvPr id="6" name="圆角矩形 140"/>
            <p:cNvSpPr/>
            <p:nvPr/>
          </p:nvSpPr>
          <p:spPr>
            <a:xfrm>
              <a:off x="840685" y="1216243"/>
              <a:ext cx="4477192" cy="658906"/>
            </a:xfrm>
            <a:prstGeom prst="roundRect">
              <a:avLst/>
            </a:prstGeom>
            <a:solidFill>
              <a:srgbClr val="009DD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0033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利用个人空间打造主题展示页面</a:t>
              </a:r>
              <a:endParaRPr lang="en-US" altLang="zh-CN" sz="240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576373" y="1227077"/>
              <a:ext cx="648072" cy="648072"/>
            </a:xfrm>
            <a:prstGeom prst="ellipse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009DD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4" name="图片 3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722" y="2539453"/>
            <a:ext cx="5440815" cy="4355774"/>
          </a:xfrm>
          <a:prstGeom prst="rect">
            <a:avLst/>
          </a:prstGeom>
        </p:spPr>
      </p:pic>
      <p:pic>
        <p:nvPicPr>
          <p:cNvPr id="8" name="图片 7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5214" y="2558115"/>
            <a:ext cx="5945077" cy="438705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036887" y="2043762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案例：金凤五小树文化作品展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8000424" y="204376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案例：闽宁中学校园文化展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3255952" y="1951625"/>
            <a:ext cx="2196442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3800" cap="all" spc="3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z="13800" cap="all" spc="3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6"/>
          <p:cNvSpPr/>
          <p:nvPr/>
        </p:nvSpPr>
        <p:spPr bwMode="auto">
          <a:xfrm>
            <a:off x="354" y="5397910"/>
            <a:ext cx="12858044" cy="1834739"/>
          </a:xfrm>
          <a:custGeom>
            <a:avLst/>
            <a:gdLst>
              <a:gd name="T0" fmla="*/ 1115 w 5702"/>
              <a:gd name="T1" fmla="*/ 0 h 1219"/>
              <a:gd name="T2" fmla="*/ 1277 w 5702"/>
              <a:gd name="T3" fmla="*/ 0 h 1219"/>
              <a:gd name="T4" fmla="*/ 1428 w 5702"/>
              <a:gd name="T5" fmla="*/ 2 h 1219"/>
              <a:gd name="T6" fmla="*/ 1569 w 5702"/>
              <a:gd name="T7" fmla="*/ 2 h 1219"/>
              <a:gd name="T8" fmla="*/ 1698 w 5702"/>
              <a:gd name="T9" fmla="*/ 4 h 1219"/>
              <a:gd name="T10" fmla="*/ 1816 w 5702"/>
              <a:gd name="T11" fmla="*/ 6 h 1219"/>
              <a:gd name="T12" fmla="*/ 1922 w 5702"/>
              <a:gd name="T13" fmla="*/ 7 h 1219"/>
              <a:gd name="T14" fmla="*/ 2018 w 5702"/>
              <a:gd name="T15" fmla="*/ 11 h 1219"/>
              <a:gd name="T16" fmla="*/ 2102 w 5702"/>
              <a:gd name="T17" fmla="*/ 14 h 1219"/>
              <a:gd name="T18" fmla="*/ 2201 w 5702"/>
              <a:gd name="T19" fmla="*/ 20 h 1219"/>
              <a:gd name="T20" fmla="*/ 2293 w 5702"/>
              <a:gd name="T21" fmla="*/ 32 h 1219"/>
              <a:gd name="T22" fmla="*/ 2375 w 5702"/>
              <a:gd name="T23" fmla="*/ 46 h 1219"/>
              <a:gd name="T24" fmla="*/ 2452 w 5702"/>
              <a:gd name="T25" fmla="*/ 63 h 1219"/>
              <a:gd name="T26" fmla="*/ 2518 w 5702"/>
              <a:gd name="T27" fmla="*/ 84 h 1219"/>
              <a:gd name="T28" fmla="*/ 2579 w 5702"/>
              <a:gd name="T29" fmla="*/ 107 h 1219"/>
              <a:gd name="T30" fmla="*/ 2633 w 5702"/>
              <a:gd name="T31" fmla="*/ 131 h 1219"/>
              <a:gd name="T32" fmla="*/ 2680 w 5702"/>
              <a:gd name="T33" fmla="*/ 157 h 1219"/>
              <a:gd name="T34" fmla="*/ 2722 w 5702"/>
              <a:gd name="T35" fmla="*/ 185 h 1219"/>
              <a:gd name="T36" fmla="*/ 2756 w 5702"/>
              <a:gd name="T37" fmla="*/ 213 h 1219"/>
              <a:gd name="T38" fmla="*/ 2788 w 5702"/>
              <a:gd name="T39" fmla="*/ 241 h 1219"/>
              <a:gd name="T40" fmla="*/ 2812 w 5702"/>
              <a:gd name="T41" fmla="*/ 269 h 1219"/>
              <a:gd name="T42" fmla="*/ 2835 w 5702"/>
              <a:gd name="T43" fmla="*/ 295 h 1219"/>
              <a:gd name="T44" fmla="*/ 2852 w 5702"/>
              <a:gd name="T45" fmla="*/ 319 h 1219"/>
              <a:gd name="T46" fmla="*/ 2868 w 5702"/>
              <a:gd name="T47" fmla="*/ 295 h 1219"/>
              <a:gd name="T48" fmla="*/ 2891 w 5702"/>
              <a:gd name="T49" fmla="*/ 269 h 1219"/>
              <a:gd name="T50" fmla="*/ 2915 w 5702"/>
              <a:gd name="T51" fmla="*/ 241 h 1219"/>
              <a:gd name="T52" fmla="*/ 2946 w 5702"/>
              <a:gd name="T53" fmla="*/ 213 h 1219"/>
              <a:gd name="T54" fmla="*/ 2981 w 5702"/>
              <a:gd name="T55" fmla="*/ 185 h 1219"/>
              <a:gd name="T56" fmla="*/ 3023 w 5702"/>
              <a:gd name="T57" fmla="*/ 157 h 1219"/>
              <a:gd name="T58" fmla="*/ 3070 w 5702"/>
              <a:gd name="T59" fmla="*/ 131 h 1219"/>
              <a:gd name="T60" fmla="*/ 3124 w 5702"/>
              <a:gd name="T61" fmla="*/ 107 h 1219"/>
              <a:gd name="T62" fmla="*/ 3185 w 5702"/>
              <a:gd name="T63" fmla="*/ 84 h 1219"/>
              <a:gd name="T64" fmla="*/ 3253 w 5702"/>
              <a:gd name="T65" fmla="*/ 63 h 1219"/>
              <a:gd name="T66" fmla="*/ 3328 w 5702"/>
              <a:gd name="T67" fmla="*/ 46 h 1219"/>
              <a:gd name="T68" fmla="*/ 3409 w 5702"/>
              <a:gd name="T69" fmla="*/ 32 h 1219"/>
              <a:gd name="T70" fmla="*/ 3502 w 5702"/>
              <a:gd name="T71" fmla="*/ 20 h 1219"/>
              <a:gd name="T72" fmla="*/ 3601 w 5702"/>
              <a:gd name="T73" fmla="*/ 14 h 1219"/>
              <a:gd name="T74" fmla="*/ 3684 w 5702"/>
              <a:gd name="T75" fmla="*/ 11 h 1219"/>
              <a:gd name="T76" fmla="*/ 3780 w 5702"/>
              <a:gd name="T77" fmla="*/ 7 h 1219"/>
              <a:gd name="T78" fmla="*/ 3886 w 5702"/>
              <a:gd name="T79" fmla="*/ 6 h 1219"/>
              <a:gd name="T80" fmla="*/ 4005 w 5702"/>
              <a:gd name="T81" fmla="*/ 4 h 1219"/>
              <a:gd name="T82" fmla="*/ 4134 w 5702"/>
              <a:gd name="T83" fmla="*/ 2 h 1219"/>
              <a:gd name="T84" fmla="*/ 4275 w 5702"/>
              <a:gd name="T85" fmla="*/ 2 h 1219"/>
              <a:gd name="T86" fmla="*/ 4426 w 5702"/>
              <a:gd name="T87" fmla="*/ 0 h 1219"/>
              <a:gd name="T88" fmla="*/ 4588 w 5702"/>
              <a:gd name="T89" fmla="*/ 0 h 1219"/>
              <a:gd name="T90" fmla="*/ 4799 w 5702"/>
              <a:gd name="T91" fmla="*/ 0 h 1219"/>
              <a:gd name="T92" fmla="*/ 4999 w 5702"/>
              <a:gd name="T93" fmla="*/ 2 h 1219"/>
              <a:gd name="T94" fmla="*/ 5189 w 5702"/>
              <a:gd name="T95" fmla="*/ 4 h 1219"/>
              <a:gd name="T96" fmla="*/ 5368 w 5702"/>
              <a:gd name="T97" fmla="*/ 6 h 1219"/>
              <a:gd name="T98" fmla="*/ 5541 w 5702"/>
              <a:gd name="T99" fmla="*/ 7 h 1219"/>
              <a:gd name="T100" fmla="*/ 5702 w 5702"/>
              <a:gd name="T101" fmla="*/ 9 h 1219"/>
              <a:gd name="T102" fmla="*/ 5702 w 5702"/>
              <a:gd name="T103" fmla="*/ 1219 h 1219"/>
              <a:gd name="T104" fmla="*/ 0 w 5702"/>
              <a:gd name="T105" fmla="*/ 1219 h 1219"/>
              <a:gd name="T106" fmla="*/ 0 w 5702"/>
              <a:gd name="T107" fmla="*/ 9 h 1219"/>
              <a:gd name="T108" fmla="*/ 164 w 5702"/>
              <a:gd name="T109" fmla="*/ 7 h 1219"/>
              <a:gd name="T110" fmla="*/ 335 w 5702"/>
              <a:gd name="T111" fmla="*/ 6 h 1219"/>
              <a:gd name="T112" fmla="*/ 514 w 5702"/>
              <a:gd name="T113" fmla="*/ 4 h 1219"/>
              <a:gd name="T114" fmla="*/ 704 w 5702"/>
              <a:gd name="T115" fmla="*/ 2 h 1219"/>
              <a:gd name="T116" fmla="*/ 904 w 5702"/>
              <a:gd name="T117" fmla="*/ 0 h 1219"/>
              <a:gd name="T118" fmla="*/ 1115 w 5702"/>
              <a:gd name="T119" fmla="*/ 0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6" name="Freeform 7"/>
          <p:cNvSpPr/>
          <p:nvPr/>
        </p:nvSpPr>
        <p:spPr bwMode="auto">
          <a:xfrm>
            <a:off x="354" y="5128493"/>
            <a:ext cx="12858044" cy="593017"/>
          </a:xfrm>
          <a:custGeom>
            <a:avLst/>
            <a:gdLst>
              <a:gd name="T0" fmla="*/ 1184 w 5702"/>
              <a:gd name="T1" fmla="*/ 0 h 394"/>
              <a:gd name="T2" fmla="*/ 1492 w 5702"/>
              <a:gd name="T3" fmla="*/ 2 h 394"/>
              <a:gd name="T4" fmla="*/ 1754 w 5702"/>
              <a:gd name="T5" fmla="*/ 5 h 394"/>
              <a:gd name="T6" fmla="*/ 1968 w 5702"/>
              <a:gd name="T7" fmla="*/ 11 h 394"/>
              <a:gd name="T8" fmla="*/ 2156 w 5702"/>
              <a:gd name="T9" fmla="*/ 19 h 394"/>
              <a:gd name="T10" fmla="*/ 2333 w 5702"/>
              <a:gd name="T11" fmla="*/ 42 h 394"/>
              <a:gd name="T12" fmla="*/ 2480 w 5702"/>
              <a:gd name="T13" fmla="*/ 78 h 394"/>
              <a:gd name="T14" fmla="*/ 2598 w 5702"/>
              <a:gd name="T15" fmla="*/ 122 h 394"/>
              <a:gd name="T16" fmla="*/ 2690 w 5702"/>
              <a:gd name="T17" fmla="*/ 172 h 394"/>
              <a:gd name="T18" fmla="*/ 2763 w 5702"/>
              <a:gd name="T19" fmla="*/ 225 h 394"/>
              <a:gd name="T20" fmla="*/ 2816 w 5702"/>
              <a:gd name="T21" fmla="*/ 277 h 394"/>
              <a:gd name="T22" fmla="*/ 2852 w 5702"/>
              <a:gd name="T23" fmla="*/ 326 h 394"/>
              <a:gd name="T24" fmla="*/ 2887 w 5702"/>
              <a:gd name="T25" fmla="*/ 277 h 394"/>
              <a:gd name="T26" fmla="*/ 2939 w 5702"/>
              <a:gd name="T27" fmla="*/ 225 h 394"/>
              <a:gd name="T28" fmla="*/ 3012 w 5702"/>
              <a:gd name="T29" fmla="*/ 172 h 394"/>
              <a:gd name="T30" fmla="*/ 3105 w 5702"/>
              <a:gd name="T31" fmla="*/ 122 h 394"/>
              <a:gd name="T32" fmla="*/ 3223 w 5702"/>
              <a:gd name="T33" fmla="*/ 78 h 394"/>
              <a:gd name="T34" fmla="*/ 3369 w 5702"/>
              <a:gd name="T35" fmla="*/ 42 h 394"/>
              <a:gd name="T36" fmla="*/ 3547 w 5702"/>
              <a:gd name="T37" fmla="*/ 19 h 394"/>
              <a:gd name="T38" fmla="*/ 3735 w 5702"/>
              <a:gd name="T39" fmla="*/ 11 h 394"/>
              <a:gd name="T40" fmla="*/ 3949 w 5702"/>
              <a:gd name="T41" fmla="*/ 5 h 394"/>
              <a:gd name="T42" fmla="*/ 4210 w 5702"/>
              <a:gd name="T43" fmla="*/ 2 h 394"/>
              <a:gd name="T44" fmla="*/ 4519 w 5702"/>
              <a:gd name="T45" fmla="*/ 0 h 394"/>
              <a:gd name="T46" fmla="*/ 4907 w 5702"/>
              <a:gd name="T47" fmla="*/ 0 h 394"/>
              <a:gd name="T48" fmla="*/ 5318 w 5702"/>
              <a:gd name="T49" fmla="*/ 2 h 394"/>
              <a:gd name="T50" fmla="*/ 5702 w 5702"/>
              <a:gd name="T51" fmla="*/ 5 h 394"/>
              <a:gd name="T52" fmla="*/ 5513 w 5702"/>
              <a:gd name="T53" fmla="*/ 72 h 394"/>
              <a:gd name="T54" fmla="*/ 5116 w 5702"/>
              <a:gd name="T55" fmla="*/ 70 h 394"/>
              <a:gd name="T56" fmla="*/ 4689 w 5702"/>
              <a:gd name="T57" fmla="*/ 68 h 394"/>
              <a:gd name="T58" fmla="*/ 4358 w 5702"/>
              <a:gd name="T59" fmla="*/ 70 h 394"/>
              <a:gd name="T60" fmla="*/ 4073 w 5702"/>
              <a:gd name="T61" fmla="*/ 72 h 394"/>
              <a:gd name="T62" fmla="*/ 3836 w 5702"/>
              <a:gd name="T63" fmla="*/ 75 h 394"/>
              <a:gd name="T64" fmla="*/ 3648 w 5702"/>
              <a:gd name="T65" fmla="*/ 80 h 394"/>
              <a:gd name="T66" fmla="*/ 3455 w 5702"/>
              <a:gd name="T67" fmla="*/ 98 h 394"/>
              <a:gd name="T68" fmla="*/ 3293 w 5702"/>
              <a:gd name="T69" fmla="*/ 127 h 394"/>
              <a:gd name="T70" fmla="*/ 3162 w 5702"/>
              <a:gd name="T71" fmla="*/ 167 h 394"/>
              <a:gd name="T72" fmla="*/ 3056 w 5702"/>
              <a:gd name="T73" fmla="*/ 214 h 394"/>
              <a:gd name="T74" fmla="*/ 2974 w 5702"/>
              <a:gd name="T75" fmla="*/ 266 h 394"/>
              <a:gd name="T76" fmla="*/ 2911 w 5702"/>
              <a:gd name="T77" fmla="*/ 320 h 394"/>
              <a:gd name="T78" fmla="*/ 2868 w 5702"/>
              <a:gd name="T79" fmla="*/ 371 h 394"/>
              <a:gd name="T80" fmla="*/ 2835 w 5702"/>
              <a:gd name="T81" fmla="*/ 371 h 394"/>
              <a:gd name="T82" fmla="*/ 2791 w 5702"/>
              <a:gd name="T83" fmla="*/ 320 h 394"/>
              <a:gd name="T84" fmla="*/ 2730 w 5702"/>
              <a:gd name="T85" fmla="*/ 266 h 394"/>
              <a:gd name="T86" fmla="*/ 2647 w 5702"/>
              <a:gd name="T87" fmla="*/ 214 h 394"/>
              <a:gd name="T88" fmla="*/ 2542 w 5702"/>
              <a:gd name="T89" fmla="*/ 167 h 394"/>
              <a:gd name="T90" fmla="*/ 2410 w 5702"/>
              <a:gd name="T91" fmla="*/ 127 h 394"/>
              <a:gd name="T92" fmla="*/ 2248 w 5702"/>
              <a:gd name="T93" fmla="*/ 98 h 394"/>
              <a:gd name="T94" fmla="*/ 2055 w 5702"/>
              <a:gd name="T95" fmla="*/ 80 h 394"/>
              <a:gd name="T96" fmla="*/ 1867 w 5702"/>
              <a:gd name="T97" fmla="*/ 75 h 394"/>
              <a:gd name="T98" fmla="*/ 1630 w 5702"/>
              <a:gd name="T99" fmla="*/ 72 h 394"/>
              <a:gd name="T100" fmla="*/ 1344 w 5702"/>
              <a:gd name="T101" fmla="*/ 70 h 394"/>
              <a:gd name="T102" fmla="*/ 1014 w 5702"/>
              <a:gd name="T103" fmla="*/ 68 h 394"/>
              <a:gd name="T104" fmla="*/ 587 w 5702"/>
              <a:gd name="T105" fmla="*/ 70 h 394"/>
              <a:gd name="T106" fmla="*/ 190 w 5702"/>
              <a:gd name="T107" fmla="*/ 72 h 394"/>
              <a:gd name="T108" fmla="*/ 0 w 5702"/>
              <a:gd name="T109" fmla="*/ 5 h 394"/>
              <a:gd name="T110" fmla="*/ 385 w 5702"/>
              <a:gd name="T111" fmla="*/ 2 h 394"/>
              <a:gd name="T112" fmla="*/ 796 w 5702"/>
              <a:gd name="T113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8" name="TextBox 48"/>
          <p:cNvSpPr txBox="1"/>
          <p:nvPr/>
        </p:nvSpPr>
        <p:spPr>
          <a:xfrm>
            <a:off x="5344184" y="2588271"/>
            <a:ext cx="562169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班级空间的管理和应用</a:t>
            </a:r>
            <a:endParaRPr lang="zh-CN" altLang="en-GB" sz="4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TextBox 49"/>
          <p:cNvSpPr txBox="1"/>
          <p:nvPr/>
        </p:nvSpPr>
        <p:spPr>
          <a:xfrm>
            <a:off x="5344184" y="3403289"/>
            <a:ext cx="5183515" cy="184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班级空间管理方法指导、应用案例、装扮技巧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4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任意多边形 31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608929" y="260554"/>
            <a:ext cx="3067050" cy="30734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一、班级空间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7" t="14063" r="17716" b="6250"/>
          <a:stretch>
            <a:fillRect/>
          </a:stretch>
        </p:blipFill>
        <p:spPr bwMode="auto">
          <a:xfrm>
            <a:off x="751093" y="2336565"/>
            <a:ext cx="5534266" cy="424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1" t="13281" r="17496" b="6771"/>
          <a:stretch>
            <a:fillRect/>
          </a:stretch>
        </p:blipFill>
        <p:spPr bwMode="auto">
          <a:xfrm>
            <a:off x="6437820" y="2333212"/>
            <a:ext cx="6131046" cy="42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4948899" y="1489654"/>
            <a:ext cx="3052280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zh-CN" sz="1600">
                <a:solidFill>
                  <a:schemeClr val="bg1"/>
                </a:solidFill>
              </a:rPr>
              <a:t>展示班级文化的</a:t>
            </a:r>
            <a:r>
              <a:rPr lang="zh-CN" altLang="en-US" sz="1600">
                <a:solidFill>
                  <a:schemeClr val="bg1"/>
                </a:solidFill>
              </a:rPr>
              <a:t>橱</a:t>
            </a:r>
            <a:r>
              <a:rPr lang="zh-CN" altLang="zh-CN" sz="1600">
                <a:solidFill>
                  <a:schemeClr val="bg1"/>
                </a:solidFill>
              </a:rPr>
              <a:t>窗</a:t>
            </a:r>
            <a:endParaRPr lang="zh-CN" altLang="en-US" sz="1600">
              <a:solidFill>
                <a:schemeClr val="bg1"/>
              </a:solidFill>
            </a:endParaRPr>
          </a:p>
          <a:p>
            <a:r>
              <a:rPr lang="zh-CN" altLang="en-US" sz="1600">
                <a:solidFill>
                  <a:schemeClr val="bg1"/>
                </a:solidFill>
              </a:rPr>
              <a:t>班级资源汇集地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00983" y="1133093"/>
            <a:ext cx="8143989" cy="821857"/>
            <a:chOff x="3475694" y="1427075"/>
            <a:chExt cx="8143989" cy="821857"/>
          </a:xfrm>
        </p:grpSpPr>
        <p:sp>
          <p:nvSpPr>
            <p:cNvPr id="16" name="矩形 15"/>
            <p:cNvSpPr/>
            <p:nvPr/>
          </p:nvSpPr>
          <p:spPr>
            <a:xfrm>
              <a:off x="3475694" y="1427075"/>
              <a:ext cx="8037219" cy="744590"/>
            </a:xfrm>
            <a:prstGeom prst="rect">
              <a:avLst/>
            </a:prstGeom>
            <a:solidFill>
              <a:srgbClr val="009D8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82" tIns="34290" rIns="68582" bIns="34290" rtlCol="0" anchor="ctr"/>
            <a:lstStyle/>
            <a:p>
              <a:pPr algn="ctr">
                <a:defRPr/>
              </a:pPr>
              <a:endParaRPr lang="zh-CN" altLang="en-US" sz="30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649662" y="1441019"/>
              <a:ext cx="5970021" cy="807913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zh-CN" sz="2400" dirty="0">
                  <a:solidFill>
                    <a:schemeClr val="bg1"/>
                  </a:solidFill>
                </a:rPr>
                <a:t>展示班级文化的</a:t>
              </a:r>
              <a:r>
                <a:rPr lang="zh-CN" altLang="en-US" sz="2400" dirty="0">
                  <a:solidFill>
                    <a:schemeClr val="bg1"/>
                  </a:solidFill>
                </a:rPr>
                <a:t>橱</a:t>
              </a:r>
              <a:r>
                <a:rPr lang="zh-CN" altLang="zh-CN" sz="2400" dirty="0">
                  <a:solidFill>
                    <a:schemeClr val="bg1"/>
                  </a:solidFill>
                </a:rPr>
                <a:t>窗</a:t>
              </a:r>
              <a:endParaRPr lang="zh-CN" altLang="en-US" sz="2400" dirty="0">
                <a:solidFill>
                  <a:schemeClr val="bg1"/>
                </a:solidFill>
              </a:endParaRPr>
            </a:p>
            <a:p>
              <a:r>
                <a:rPr lang="zh-CN" altLang="en-US" sz="2400" dirty="0">
                  <a:solidFill>
                    <a:schemeClr val="bg1"/>
                  </a:solidFill>
                </a:rPr>
                <a:t>班级资源汇集地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3582465" y="1497370"/>
              <a:ext cx="2067198" cy="627398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82" tIns="34290" rIns="68582" bIns="34290" rtlCol="0" anchor="ctr"/>
            <a:lstStyle/>
            <a:p>
              <a:pPr algn="ctr">
                <a:defRPr/>
              </a:pPr>
              <a:r>
                <a:rPr lang="zh-CN" altLang="en-US" sz="24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班级空间</a:t>
              </a:r>
            </a:p>
          </p:txBody>
        </p:sp>
      </p:grpSp>
      <p:sp>
        <p:nvSpPr>
          <p:cNvPr id="19" name="椭圆 18"/>
          <p:cNvSpPr/>
          <p:nvPr/>
        </p:nvSpPr>
        <p:spPr>
          <a:xfrm>
            <a:off x="11469935" y="1522493"/>
            <a:ext cx="1003388" cy="1008793"/>
          </a:xfrm>
          <a:prstGeom prst="ellipse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zh-CN" altLang="en-US" sz="2000" dirty="0">
                <a:solidFill>
                  <a:srgbClr val="FF0000"/>
                </a:solidFill>
              </a:rPr>
              <a:t>创客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algn="ctr"/>
            <a:r>
              <a:rPr lang="zh-CN" altLang="en-US" sz="2000" dirty="0">
                <a:solidFill>
                  <a:srgbClr val="FF0000"/>
                </a:solidFill>
              </a:rPr>
              <a:t>空间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任意多边形 31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608929" y="260554"/>
            <a:ext cx="3804222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	</a:t>
            </a:r>
            <a:r>
              <a:rPr lang="zh-CN" altLang="en-US" sz="2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二、班级空间管理与装扮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2791" y="1772711"/>
            <a:ext cx="1778102" cy="51748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7047" y="1799150"/>
            <a:ext cx="7952381" cy="4800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172791" y="1248677"/>
            <a:ext cx="2179957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</a:rPr>
              <a:t>班主任是管理员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任意多边形 23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608929" y="260554"/>
            <a:ext cx="3588198" cy="3606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2000" b="1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sym typeface="+mn-ea"/>
              </a:rPr>
              <a:t>二、班级空间管理与装扮</a:t>
            </a:r>
            <a:endParaRPr lang="zh-CN" altLang="en-US" sz="20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爆炸形: 14 pt  5"/>
          <p:cNvSpPr/>
          <p:nvPr/>
        </p:nvSpPr>
        <p:spPr>
          <a:xfrm rot="1336126">
            <a:off x="9597886" y="654519"/>
            <a:ext cx="3064215" cy="2895806"/>
          </a:xfrm>
          <a:prstGeom prst="irregularSeal2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151117" y="189609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空间装扮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126" y="1188113"/>
            <a:ext cx="7371428" cy="22666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2043" y="2192887"/>
            <a:ext cx="7361905" cy="225714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1913" y="3168956"/>
            <a:ext cx="7380952" cy="22095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6253" y="4398822"/>
            <a:ext cx="7428571" cy="22285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7898564" y="2006836"/>
            <a:ext cx="3427355" cy="56489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教师空间管理与应用</a:t>
            </a:r>
          </a:p>
        </p:txBody>
      </p:sp>
      <p:sp>
        <p:nvSpPr>
          <p:cNvPr id="20" name="矩形 19"/>
          <p:cNvSpPr/>
          <p:nvPr/>
        </p:nvSpPr>
        <p:spPr>
          <a:xfrm>
            <a:off x="7221461" y="2046557"/>
            <a:ext cx="555041" cy="52863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228929" y="2982432"/>
            <a:ext cx="585417" cy="56188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2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221461" y="2999057"/>
            <a:ext cx="555041" cy="52863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48"/>
          <p:cNvSpPr txBox="1"/>
          <p:nvPr/>
        </p:nvSpPr>
        <p:spPr>
          <a:xfrm>
            <a:off x="2324919" y="1867451"/>
            <a:ext cx="2476020" cy="12060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6600" b="1" cap="all" spc="3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目录</a:t>
            </a:r>
            <a:endParaRPr lang="en-US" altLang="zh-CN" sz="6600" b="1" cap="all" spc="3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48"/>
          <p:cNvSpPr txBox="1"/>
          <p:nvPr/>
        </p:nvSpPr>
        <p:spPr>
          <a:xfrm>
            <a:off x="2324919" y="2935612"/>
            <a:ext cx="3346876" cy="83016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CONTENTS</a:t>
            </a:r>
          </a:p>
        </p:txBody>
      </p:sp>
      <p:sp>
        <p:nvSpPr>
          <p:cNvPr id="16" name="Freeform 6"/>
          <p:cNvSpPr/>
          <p:nvPr/>
        </p:nvSpPr>
        <p:spPr bwMode="auto">
          <a:xfrm>
            <a:off x="354" y="5397910"/>
            <a:ext cx="12858044" cy="1834739"/>
          </a:xfrm>
          <a:custGeom>
            <a:avLst/>
            <a:gdLst>
              <a:gd name="T0" fmla="*/ 1115 w 5702"/>
              <a:gd name="T1" fmla="*/ 0 h 1219"/>
              <a:gd name="T2" fmla="*/ 1277 w 5702"/>
              <a:gd name="T3" fmla="*/ 0 h 1219"/>
              <a:gd name="T4" fmla="*/ 1428 w 5702"/>
              <a:gd name="T5" fmla="*/ 2 h 1219"/>
              <a:gd name="T6" fmla="*/ 1569 w 5702"/>
              <a:gd name="T7" fmla="*/ 2 h 1219"/>
              <a:gd name="T8" fmla="*/ 1698 w 5702"/>
              <a:gd name="T9" fmla="*/ 4 h 1219"/>
              <a:gd name="T10" fmla="*/ 1816 w 5702"/>
              <a:gd name="T11" fmla="*/ 6 h 1219"/>
              <a:gd name="T12" fmla="*/ 1922 w 5702"/>
              <a:gd name="T13" fmla="*/ 7 h 1219"/>
              <a:gd name="T14" fmla="*/ 2018 w 5702"/>
              <a:gd name="T15" fmla="*/ 11 h 1219"/>
              <a:gd name="T16" fmla="*/ 2102 w 5702"/>
              <a:gd name="T17" fmla="*/ 14 h 1219"/>
              <a:gd name="T18" fmla="*/ 2201 w 5702"/>
              <a:gd name="T19" fmla="*/ 20 h 1219"/>
              <a:gd name="T20" fmla="*/ 2293 w 5702"/>
              <a:gd name="T21" fmla="*/ 32 h 1219"/>
              <a:gd name="T22" fmla="*/ 2375 w 5702"/>
              <a:gd name="T23" fmla="*/ 46 h 1219"/>
              <a:gd name="T24" fmla="*/ 2452 w 5702"/>
              <a:gd name="T25" fmla="*/ 63 h 1219"/>
              <a:gd name="T26" fmla="*/ 2518 w 5702"/>
              <a:gd name="T27" fmla="*/ 84 h 1219"/>
              <a:gd name="T28" fmla="*/ 2579 w 5702"/>
              <a:gd name="T29" fmla="*/ 107 h 1219"/>
              <a:gd name="T30" fmla="*/ 2633 w 5702"/>
              <a:gd name="T31" fmla="*/ 131 h 1219"/>
              <a:gd name="T32" fmla="*/ 2680 w 5702"/>
              <a:gd name="T33" fmla="*/ 157 h 1219"/>
              <a:gd name="T34" fmla="*/ 2722 w 5702"/>
              <a:gd name="T35" fmla="*/ 185 h 1219"/>
              <a:gd name="T36" fmla="*/ 2756 w 5702"/>
              <a:gd name="T37" fmla="*/ 213 h 1219"/>
              <a:gd name="T38" fmla="*/ 2788 w 5702"/>
              <a:gd name="T39" fmla="*/ 241 h 1219"/>
              <a:gd name="T40" fmla="*/ 2812 w 5702"/>
              <a:gd name="T41" fmla="*/ 269 h 1219"/>
              <a:gd name="T42" fmla="*/ 2835 w 5702"/>
              <a:gd name="T43" fmla="*/ 295 h 1219"/>
              <a:gd name="T44" fmla="*/ 2852 w 5702"/>
              <a:gd name="T45" fmla="*/ 319 h 1219"/>
              <a:gd name="T46" fmla="*/ 2868 w 5702"/>
              <a:gd name="T47" fmla="*/ 295 h 1219"/>
              <a:gd name="T48" fmla="*/ 2891 w 5702"/>
              <a:gd name="T49" fmla="*/ 269 h 1219"/>
              <a:gd name="T50" fmla="*/ 2915 w 5702"/>
              <a:gd name="T51" fmla="*/ 241 h 1219"/>
              <a:gd name="T52" fmla="*/ 2946 w 5702"/>
              <a:gd name="T53" fmla="*/ 213 h 1219"/>
              <a:gd name="T54" fmla="*/ 2981 w 5702"/>
              <a:gd name="T55" fmla="*/ 185 h 1219"/>
              <a:gd name="T56" fmla="*/ 3023 w 5702"/>
              <a:gd name="T57" fmla="*/ 157 h 1219"/>
              <a:gd name="T58" fmla="*/ 3070 w 5702"/>
              <a:gd name="T59" fmla="*/ 131 h 1219"/>
              <a:gd name="T60" fmla="*/ 3124 w 5702"/>
              <a:gd name="T61" fmla="*/ 107 h 1219"/>
              <a:gd name="T62" fmla="*/ 3185 w 5702"/>
              <a:gd name="T63" fmla="*/ 84 h 1219"/>
              <a:gd name="T64" fmla="*/ 3253 w 5702"/>
              <a:gd name="T65" fmla="*/ 63 h 1219"/>
              <a:gd name="T66" fmla="*/ 3328 w 5702"/>
              <a:gd name="T67" fmla="*/ 46 h 1219"/>
              <a:gd name="T68" fmla="*/ 3409 w 5702"/>
              <a:gd name="T69" fmla="*/ 32 h 1219"/>
              <a:gd name="T70" fmla="*/ 3502 w 5702"/>
              <a:gd name="T71" fmla="*/ 20 h 1219"/>
              <a:gd name="T72" fmla="*/ 3601 w 5702"/>
              <a:gd name="T73" fmla="*/ 14 h 1219"/>
              <a:gd name="T74" fmla="*/ 3684 w 5702"/>
              <a:gd name="T75" fmla="*/ 11 h 1219"/>
              <a:gd name="T76" fmla="*/ 3780 w 5702"/>
              <a:gd name="T77" fmla="*/ 7 h 1219"/>
              <a:gd name="T78" fmla="*/ 3886 w 5702"/>
              <a:gd name="T79" fmla="*/ 6 h 1219"/>
              <a:gd name="T80" fmla="*/ 4005 w 5702"/>
              <a:gd name="T81" fmla="*/ 4 h 1219"/>
              <a:gd name="T82" fmla="*/ 4134 w 5702"/>
              <a:gd name="T83" fmla="*/ 2 h 1219"/>
              <a:gd name="T84" fmla="*/ 4275 w 5702"/>
              <a:gd name="T85" fmla="*/ 2 h 1219"/>
              <a:gd name="T86" fmla="*/ 4426 w 5702"/>
              <a:gd name="T87" fmla="*/ 0 h 1219"/>
              <a:gd name="T88" fmla="*/ 4588 w 5702"/>
              <a:gd name="T89" fmla="*/ 0 h 1219"/>
              <a:gd name="T90" fmla="*/ 4799 w 5702"/>
              <a:gd name="T91" fmla="*/ 0 h 1219"/>
              <a:gd name="T92" fmla="*/ 4999 w 5702"/>
              <a:gd name="T93" fmla="*/ 2 h 1219"/>
              <a:gd name="T94" fmla="*/ 5189 w 5702"/>
              <a:gd name="T95" fmla="*/ 4 h 1219"/>
              <a:gd name="T96" fmla="*/ 5368 w 5702"/>
              <a:gd name="T97" fmla="*/ 6 h 1219"/>
              <a:gd name="T98" fmla="*/ 5541 w 5702"/>
              <a:gd name="T99" fmla="*/ 7 h 1219"/>
              <a:gd name="T100" fmla="*/ 5702 w 5702"/>
              <a:gd name="T101" fmla="*/ 9 h 1219"/>
              <a:gd name="T102" fmla="*/ 5702 w 5702"/>
              <a:gd name="T103" fmla="*/ 1219 h 1219"/>
              <a:gd name="T104" fmla="*/ 0 w 5702"/>
              <a:gd name="T105" fmla="*/ 1219 h 1219"/>
              <a:gd name="T106" fmla="*/ 0 w 5702"/>
              <a:gd name="T107" fmla="*/ 9 h 1219"/>
              <a:gd name="T108" fmla="*/ 164 w 5702"/>
              <a:gd name="T109" fmla="*/ 7 h 1219"/>
              <a:gd name="T110" fmla="*/ 335 w 5702"/>
              <a:gd name="T111" fmla="*/ 6 h 1219"/>
              <a:gd name="T112" fmla="*/ 514 w 5702"/>
              <a:gd name="T113" fmla="*/ 4 h 1219"/>
              <a:gd name="T114" fmla="*/ 704 w 5702"/>
              <a:gd name="T115" fmla="*/ 2 h 1219"/>
              <a:gd name="T116" fmla="*/ 904 w 5702"/>
              <a:gd name="T117" fmla="*/ 0 h 1219"/>
              <a:gd name="T118" fmla="*/ 1115 w 5702"/>
              <a:gd name="T119" fmla="*/ 0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8" name="Freeform 7"/>
          <p:cNvSpPr/>
          <p:nvPr/>
        </p:nvSpPr>
        <p:spPr bwMode="auto">
          <a:xfrm>
            <a:off x="354" y="5128493"/>
            <a:ext cx="12858044" cy="593017"/>
          </a:xfrm>
          <a:custGeom>
            <a:avLst/>
            <a:gdLst>
              <a:gd name="T0" fmla="*/ 1184 w 5702"/>
              <a:gd name="T1" fmla="*/ 0 h 394"/>
              <a:gd name="T2" fmla="*/ 1492 w 5702"/>
              <a:gd name="T3" fmla="*/ 2 h 394"/>
              <a:gd name="T4" fmla="*/ 1754 w 5702"/>
              <a:gd name="T5" fmla="*/ 5 h 394"/>
              <a:gd name="T6" fmla="*/ 1968 w 5702"/>
              <a:gd name="T7" fmla="*/ 11 h 394"/>
              <a:gd name="T8" fmla="*/ 2156 w 5702"/>
              <a:gd name="T9" fmla="*/ 19 h 394"/>
              <a:gd name="T10" fmla="*/ 2333 w 5702"/>
              <a:gd name="T11" fmla="*/ 42 h 394"/>
              <a:gd name="T12" fmla="*/ 2480 w 5702"/>
              <a:gd name="T13" fmla="*/ 78 h 394"/>
              <a:gd name="T14" fmla="*/ 2598 w 5702"/>
              <a:gd name="T15" fmla="*/ 122 h 394"/>
              <a:gd name="T16" fmla="*/ 2690 w 5702"/>
              <a:gd name="T17" fmla="*/ 172 h 394"/>
              <a:gd name="T18" fmla="*/ 2763 w 5702"/>
              <a:gd name="T19" fmla="*/ 225 h 394"/>
              <a:gd name="T20" fmla="*/ 2816 w 5702"/>
              <a:gd name="T21" fmla="*/ 277 h 394"/>
              <a:gd name="T22" fmla="*/ 2852 w 5702"/>
              <a:gd name="T23" fmla="*/ 326 h 394"/>
              <a:gd name="T24" fmla="*/ 2887 w 5702"/>
              <a:gd name="T25" fmla="*/ 277 h 394"/>
              <a:gd name="T26" fmla="*/ 2939 w 5702"/>
              <a:gd name="T27" fmla="*/ 225 h 394"/>
              <a:gd name="T28" fmla="*/ 3012 w 5702"/>
              <a:gd name="T29" fmla="*/ 172 h 394"/>
              <a:gd name="T30" fmla="*/ 3105 w 5702"/>
              <a:gd name="T31" fmla="*/ 122 h 394"/>
              <a:gd name="T32" fmla="*/ 3223 w 5702"/>
              <a:gd name="T33" fmla="*/ 78 h 394"/>
              <a:gd name="T34" fmla="*/ 3369 w 5702"/>
              <a:gd name="T35" fmla="*/ 42 h 394"/>
              <a:gd name="T36" fmla="*/ 3547 w 5702"/>
              <a:gd name="T37" fmla="*/ 19 h 394"/>
              <a:gd name="T38" fmla="*/ 3735 w 5702"/>
              <a:gd name="T39" fmla="*/ 11 h 394"/>
              <a:gd name="T40" fmla="*/ 3949 w 5702"/>
              <a:gd name="T41" fmla="*/ 5 h 394"/>
              <a:gd name="T42" fmla="*/ 4210 w 5702"/>
              <a:gd name="T43" fmla="*/ 2 h 394"/>
              <a:gd name="T44" fmla="*/ 4519 w 5702"/>
              <a:gd name="T45" fmla="*/ 0 h 394"/>
              <a:gd name="T46" fmla="*/ 4907 w 5702"/>
              <a:gd name="T47" fmla="*/ 0 h 394"/>
              <a:gd name="T48" fmla="*/ 5318 w 5702"/>
              <a:gd name="T49" fmla="*/ 2 h 394"/>
              <a:gd name="T50" fmla="*/ 5702 w 5702"/>
              <a:gd name="T51" fmla="*/ 5 h 394"/>
              <a:gd name="T52" fmla="*/ 5513 w 5702"/>
              <a:gd name="T53" fmla="*/ 72 h 394"/>
              <a:gd name="T54" fmla="*/ 5116 w 5702"/>
              <a:gd name="T55" fmla="*/ 70 h 394"/>
              <a:gd name="T56" fmla="*/ 4689 w 5702"/>
              <a:gd name="T57" fmla="*/ 68 h 394"/>
              <a:gd name="T58" fmla="*/ 4358 w 5702"/>
              <a:gd name="T59" fmla="*/ 70 h 394"/>
              <a:gd name="T60" fmla="*/ 4073 w 5702"/>
              <a:gd name="T61" fmla="*/ 72 h 394"/>
              <a:gd name="T62" fmla="*/ 3836 w 5702"/>
              <a:gd name="T63" fmla="*/ 75 h 394"/>
              <a:gd name="T64" fmla="*/ 3648 w 5702"/>
              <a:gd name="T65" fmla="*/ 80 h 394"/>
              <a:gd name="T66" fmla="*/ 3455 w 5702"/>
              <a:gd name="T67" fmla="*/ 98 h 394"/>
              <a:gd name="T68" fmla="*/ 3293 w 5702"/>
              <a:gd name="T69" fmla="*/ 127 h 394"/>
              <a:gd name="T70" fmla="*/ 3162 w 5702"/>
              <a:gd name="T71" fmla="*/ 167 h 394"/>
              <a:gd name="T72" fmla="*/ 3056 w 5702"/>
              <a:gd name="T73" fmla="*/ 214 h 394"/>
              <a:gd name="T74" fmla="*/ 2974 w 5702"/>
              <a:gd name="T75" fmla="*/ 266 h 394"/>
              <a:gd name="T76" fmla="*/ 2911 w 5702"/>
              <a:gd name="T77" fmla="*/ 320 h 394"/>
              <a:gd name="T78" fmla="*/ 2868 w 5702"/>
              <a:gd name="T79" fmla="*/ 371 h 394"/>
              <a:gd name="T80" fmla="*/ 2835 w 5702"/>
              <a:gd name="T81" fmla="*/ 371 h 394"/>
              <a:gd name="T82" fmla="*/ 2791 w 5702"/>
              <a:gd name="T83" fmla="*/ 320 h 394"/>
              <a:gd name="T84" fmla="*/ 2730 w 5702"/>
              <a:gd name="T85" fmla="*/ 266 h 394"/>
              <a:gd name="T86" fmla="*/ 2647 w 5702"/>
              <a:gd name="T87" fmla="*/ 214 h 394"/>
              <a:gd name="T88" fmla="*/ 2542 w 5702"/>
              <a:gd name="T89" fmla="*/ 167 h 394"/>
              <a:gd name="T90" fmla="*/ 2410 w 5702"/>
              <a:gd name="T91" fmla="*/ 127 h 394"/>
              <a:gd name="T92" fmla="*/ 2248 w 5702"/>
              <a:gd name="T93" fmla="*/ 98 h 394"/>
              <a:gd name="T94" fmla="*/ 2055 w 5702"/>
              <a:gd name="T95" fmla="*/ 80 h 394"/>
              <a:gd name="T96" fmla="*/ 1867 w 5702"/>
              <a:gd name="T97" fmla="*/ 75 h 394"/>
              <a:gd name="T98" fmla="*/ 1630 w 5702"/>
              <a:gd name="T99" fmla="*/ 72 h 394"/>
              <a:gd name="T100" fmla="*/ 1344 w 5702"/>
              <a:gd name="T101" fmla="*/ 70 h 394"/>
              <a:gd name="T102" fmla="*/ 1014 w 5702"/>
              <a:gd name="T103" fmla="*/ 68 h 394"/>
              <a:gd name="T104" fmla="*/ 587 w 5702"/>
              <a:gd name="T105" fmla="*/ 70 h 394"/>
              <a:gd name="T106" fmla="*/ 190 w 5702"/>
              <a:gd name="T107" fmla="*/ 72 h 394"/>
              <a:gd name="T108" fmla="*/ 0 w 5702"/>
              <a:gd name="T109" fmla="*/ 5 h 394"/>
              <a:gd name="T110" fmla="*/ 385 w 5702"/>
              <a:gd name="T111" fmla="*/ 2 h 394"/>
              <a:gd name="T112" fmla="*/ 796 w 5702"/>
              <a:gd name="T113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7213761" y="2097716"/>
            <a:ext cx="684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 </a:t>
            </a:r>
            <a:endParaRPr lang="zh-CN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7922977" y="2938144"/>
            <a:ext cx="3690973" cy="56489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班级空间管理与应用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BFD8818-DD80-4940-8D54-FAF480A88076}"/>
              </a:ext>
            </a:extLst>
          </p:cNvPr>
          <p:cNvSpPr/>
          <p:nvPr/>
        </p:nvSpPr>
        <p:spPr>
          <a:xfrm>
            <a:off x="7281705" y="3925451"/>
            <a:ext cx="555041" cy="52863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2DFFC6D-4219-4EC9-B8D8-C18BFAAFECD4}"/>
              </a:ext>
            </a:extLst>
          </p:cNvPr>
          <p:cNvSpPr/>
          <p:nvPr/>
        </p:nvSpPr>
        <p:spPr>
          <a:xfrm>
            <a:off x="7983221" y="3864538"/>
            <a:ext cx="3918762" cy="56489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个人空间装扮方法指导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4158C66-5DDE-4951-BE33-563C00E23901}"/>
              </a:ext>
            </a:extLst>
          </p:cNvPr>
          <p:cNvSpPr/>
          <p:nvPr/>
        </p:nvSpPr>
        <p:spPr>
          <a:xfrm>
            <a:off x="7281705" y="3885249"/>
            <a:ext cx="585417" cy="56188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2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0" grpId="0" bldLvl="0" animBg="1"/>
      <p:bldP spid="21" grpId="0" bldLvl="0" animBg="1"/>
      <p:bldP spid="33" grpId="0" bldLvl="0" animBg="1"/>
      <p:bldP spid="38" grpId="0"/>
      <p:bldP spid="15" grpId="0"/>
      <p:bldP spid="16" grpId="0" animBg="1"/>
      <p:bldP spid="18" grpId="0" animBg="1"/>
      <p:bldP spid="12" grpId="0" bldLvl="0" animBg="1"/>
      <p:bldP spid="14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任意多边形 31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889" y="2533520"/>
            <a:ext cx="5722542" cy="440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2" r="10747" b="11037"/>
          <a:stretch>
            <a:fillRect/>
          </a:stretch>
        </p:blipFill>
        <p:spPr bwMode="auto">
          <a:xfrm>
            <a:off x="7366519" y="2700857"/>
            <a:ext cx="4019909" cy="20288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" t="6190" r="2191" b="10576"/>
          <a:stretch>
            <a:fillRect/>
          </a:stretch>
        </p:blipFill>
        <p:spPr bwMode="auto">
          <a:xfrm>
            <a:off x="7365479" y="4912469"/>
            <a:ext cx="4019910" cy="188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 13"/>
          <p:cNvSpPr/>
          <p:nvPr/>
        </p:nvSpPr>
        <p:spPr>
          <a:xfrm>
            <a:off x="1316807" y="1517857"/>
            <a:ext cx="2520280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</a:rPr>
              <a:t>班级资源共建共享</a:t>
            </a:r>
          </a:p>
        </p:txBody>
      </p:sp>
      <p:sp>
        <p:nvSpPr>
          <p:cNvPr id="4" name="矩形 3"/>
          <p:cNvSpPr/>
          <p:nvPr/>
        </p:nvSpPr>
        <p:spPr>
          <a:xfrm>
            <a:off x="3837087" y="1358211"/>
            <a:ext cx="80392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/>
              <a:t>知识管理是为了更好的教学。学生</a:t>
            </a:r>
            <a:r>
              <a:rPr lang="zh-CN" altLang="zh-CN" sz="2000" dirty="0"/>
              <a:t>通过网络学习空间与课堂教学的深度融合，享受到空间里的优质资源</a:t>
            </a:r>
            <a:r>
              <a:rPr lang="zh-CN" altLang="en-US" sz="2000" dirty="0"/>
              <a:t>，或者将优秀的资源分享到班级空间便于学生访问</a:t>
            </a:r>
            <a:r>
              <a:rPr lang="zh-CN" altLang="zh-CN" sz="2000" dirty="0"/>
              <a:t>。</a:t>
            </a:r>
            <a:endParaRPr lang="zh-CN" altLang="en-US" sz="2000" dirty="0"/>
          </a:p>
        </p:txBody>
      </p:sp>
      <p:sp>
        <p:nvSpPr>
          <p:cNvPr id="15" name="Content Placeholder 2"/>
          <p:cNvSpPr txBox="1"/>
          <p:nvPr/>
        </p:nvSpPr>
        <p:spPr>
          <a:xfrm>
            <a:off x="608929" y="260554"/>
            <a:ext cx="3588198" cy="3606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2000" b="1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sym typeface="+mn-ea"/>
              </a:rPr>
              <a:t>二、班级空间管理与装扮</a:t>
            </a:r>
            <a:endParaRPr lang="zh-CN" altLang="en-US" sz="20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任意多边形 31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608929" y="260554"/>
            <a:ext cx="3067050" cy="30734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    三、我的班级应用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031" y="1966344"/>
            <a:ext cx="8352928" cy="486425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316807" y="1048053"/>
            <a:ext cx="8143990" cy="744590"/>
            <a:chOff x="3475694" y="1427075"/>
            <a:chExt cx="8143990" cy="744590"/>
          </a:xfrm>
        </p:grpSpPr>
        <p:sp>
          <p:nvSpPr>
            <p:cNvPr id="10" name="矩形 9"/>
            <p:cNvSpPr/>
            <p:nvPr/>
          </p:nvSpPr>
          <p:spPr>
            <a:xfrm>
              <a:off x="3475694" y="1427075"/>
              <a:ext cx="8037219" cy="744590"/>
            </a:xfrm>
            <a:prstGeom prst="rect">
              <a:avLst/>
            </a:prstGeom>
            <a:solidFill>
              <a:srgbClr val="009D8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82" tIns="34290" rIns="68582" bIns="34290" rtlCol="0" anchor="ctr"/>
            <a:lstStyle/>
            <a:p>
              <a:pPr algn="ctr">
                <a:defRPr/>
              </a:pPr>
              <a:endParaRPr lang="zh-CN" altLang="en-US" sz="30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649663" y="1564972"/>
              <a:ext cx="5970021" cy="438582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</a:rPr>
                <a:t>基于空间开展班务管理、家校沟通等工作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3582465" y="1497370"/>
              <a:ext cx="2067198" cy="627398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82" tIns="34290" rIns="68582" bIns="34290" rtlCol="0" anchor="ctr"/>
            <a:lstStyle/>
            <a:p>
              <a:pPr algn="ctr">
                <a:defRPr/>
              </a:pPr>
              <a:r>
                <a:rPr lang="zh-CN" altLang="en-US" sz="24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我的班级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1416840" y="2193371"/>
            <a:ext cx="1556152" cy="2807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班级通知</a:t>
            </a:r>
            <a:endParaRPr lang="en-US" altLang="zh-CN" sz="2000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班级圈</a:t>
            </a:r>
            <a:endParaRPr lang="en-US" altLang="zh-CN" sz="2000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问题解答</a:t>
            </a:r>
            <a:endParaRPr lang="en-US" altLang="zh-CN" sz="2000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班级资源</a:t>
            </a:r>
            <a:endParaRPr lang="en-US" altLang="zh-CN" sz="2000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学生成绩</a:t>
            </a:r>
            <a:endParaRPr lang="en-US" altLang="zh-CN" sz="2000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…...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3255952" y="1951625"/>
            <a:ext cx="2196442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3800" cap="all" spc="3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z="13800" cap="all" spc="3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6"/>
          <p:cNvSpPr/>
          <p:nvPr/>
        </p:nvSpPr>
        <p:spPr bwMode="auto">
          <a:xfrm>
            <a:off x="354" y="5397910"/>
            <a:ext cx="12858044" cy="1834739"/>
          </a:xfrm>
          <a:custGeom>
            <a:avLst/>
            <a:gdLst>
              <a:gd name="T0" fmla="*/ 1115 w 5702"/>
              <a:gd name="T1" fmla="*/ 0 h 1219"/>
              <a:gd name="T2" fmla="*/ 1277 w 5702"/>
              <a:gd name="T3" fmla="*/ 0 h 1219"/>
              <a:gd name="T4" fmla="*/ 1428 w 5702"/>
              <a:gd name="T5" fmla="*/ 2 h 1219"/>
              <a:gd name="T6" fmla="*/ 1569 w 5702"/>
              <a:gd name="T7" fmla="*/ 2 h 1219"/>
              <a:gd name="T8" fmla="*/ 1698 w 5702"/>
              <a:gd name="T9" fmla="*/ 4 h 1219"/>
              <a:gd name="T10" fmla="*/ 1816 w 5702"/>
              <a:gd name="T11" fmla="*/ 6 h 1219"/>
              <a:gd name="T12" fmla="*/ 1922 w 5702"/>
              <a:gd name="T13" fmla="*/ 7 h 1219"/>
              <a:gd name="T14" fmla="*/ 2018 w 5702"/>
              <a:gd name="T15" fmla="*/ 11 h 1219"/>
              <a:gd name="T16" fmla="*/ 2102 w 5702"/>
              <a:gd name="T17" fmla="*/ 14 h 1219"/>
              <a:gd name="T18" fmla="*/ 2201 w 5702"/>
              <a:gd name="T19" fmla="*/ 20 h 1219"/>
              <a:gd name="T20" fmla="*/ 2293 w 5702"/>
              <a:gd name="T21" fmla="*/ 32 h 1219"/>
              <a:gd name="T22" fmla="*/ 2375 w 5702"/>
              <a:gd name="T23" fmla="*/ 46 h 1219"/>
              <a:gd name="T24" fmla="*/ 2452 w 5702"/>
              <a:gd name="T25" fmla="*/ 63 h 1219"/>
              <a:gd name="T26" fmla="*/ 2518 w 5702"/>
              <a:gd name="T27" fmla="*/ 84 h 1219"/>
              <a:gd name="T28" fmla="*/ 2579 w 5702"/>
              <a:gd name="T29" fmla="*/ 107 h 1219"/>
              <a:gd name="T30" fmla="*/ 2633 w 5702"/>
              <a:gd name="T31" fmla="*/ 131 h 1219"/>
              <a:gd name="T32" fmla="*/ 2680 w 5702"/>
              <a:gd name="T33" fmla="*/ 157 h 1219"/>
              <a:gd name="T34" fmla="*/ 2722 w 5702"/>
              <a:gd name="T35" fmla="*/ 185 h 1219"/>
              <a:gd name="T36" fmla="*/ 2756 w 5702"/>
              <a:gd name="T37" fmla="*/ 213 h 1219"/>
              <a:gd name="T38" fmla="*/ 2788 w 5702"/>
              <a:gd name="T39" fmla="*/ 241 h 1219"/>
              <a:gd name="T40" fmla="*/ 2812 w 5702"/>
              <a:gd name="T41" fmla="*/ 269 h 1219"/>
              <a:gd name="T42" fmla="*/ 2835 w 5702"/>
              <a:gd name="T43" fmla="*/ 295 h 1219"/>
              <a:gd name="T44" fmla="*/ 2852 w 5702"/>
              <a:gd name="T45" fmla="*/ 319 h 1219"/>
              <a:gd name="T46" fmla="*/ 2868 w 5702"/>
              <a:gd name="T47" fmla="*/ 295 h 1219"/>
              <a:gd name="T48" fmla="*/ 2891 w 5702"/>
              <a:gd name="T49" fmla="*/ 269 h 1219"/>
              <a:gd name="T50" fmla="*/ 2915 w 5702"/>
              <a:gd name="T51" fmla="*/ 241 h 1219"/>
              <a:gd name="T52" fmla="*/ 2946 w 5702"/>
              <a:gd name="T53" fmla="*/ 213 h 1219"/>
              <a:gd name="T54" fmla="*/ 2981 w 5702"/>
              <a:gd name="T55" fmla="*/ 185 h 1219"/>
              <a:gd name="T56" fmla="*/ 3023 w 5702"/>
              <a:gd name="T57" fmla="*/ 157 h 1219"/>
              <a:gd name="T58" fmla="*/ 3070 w 5702"/>
              <a:gd name="T59" fmla="*/ 131 h 1219"/>
              <a:gd name="T60" fmla="*/ 3124 w 5702"/>
              <a:gd name="T61" fmla="*/ 107 h 1219"/>
              <a:gd name="T62" fmla="*/ 3185 w 5702"/>
              <a:gd name="T63" fmla="*/ 84 h 1219"/>
              <a:gd name="T64" fmla="*/ 3253 w 5702"/>
              <a:gd name="T65" fmla="*/ 63 h 1219"/>
              <a:gd name="T66" fmla="*/ 3328 w 5702"/>
              <a:gd name="T67" fmla="*/ 46 h 1219"/>
              <a:gd name="T68" fmla="*/ 3409 w 5702"/>
              <a:gd name="T69" fmla="*/ 32 h 1219"/>
              <a:gd name="T70" fmla="*/ 3502 w 5702"/>
              <a:gd name="T71" fmla="*/ 20 h 1219"/>
              <a:gd name="T72" fmla="*/ 3601 w 5702"/>
              <a:gd name="T73" fmla="*/ 14 h 1219"/>
              <a:gd name="T74" fmla="*/ 3684 w 5702"/>
              <a:gd name="T75" fmla="*/ 11 h 1219"/>
              <a:gd name="T76" fmla="*/ 3780 w 5702"/>
              <a:gd name="T77" fmla="*/ 7 h 1219"/>
              <a:gd name="T78" fmla="*/ 3886 w 5702"/>
              <a:gd name="T79" fmla="*/ 6 h 1219"/>
              <a:gd name="T80" fmla="*/ 4005 w 5702"/>
              <a:gd name="T81" fmla="*/ 4 h 1219"/>
              <a:gd name="T82" fmla="*/ 4134 w 5702"/>
              <a:gd name="T83" fmla="*/ 2 h 1219"/>
              <a:gd name="T84" fmla="*/ 4275 w 5702"/>
              <a:gd name="T85" fmla="*/ 2 h 1219"/>
              <a:gd name="T86" fmla="*/ 4426 w 5702"/>
              <a:gd name="T87" fmla="*/ 0 h 1219"/>
              <a:gd name="T88" fmla="*/ 4588 w 5702"/>
              <a:gd name="T89" fmla="*/ 0 h 1219"/>
              <a:gd name="T90" fmla="*/ 4799 w 5702"/>
              <a:gd name="T91" fmla="*/ 0 h 1219"/>
              <a:gd name="T92" fmla="*/ 4999 w 5702"/>
              <a:gd name="T93" fmla="*/ 2 h 1219"/>
              <a:gd name="T94" fmla="*/ 5189 w 5702"/>
              <a:gd name="T95" fmla="*/ 4 h 1219"/>
              <a:gd name="T96" fmla="*/ 5368 w 5702"/>
              <a:gd name="T97" fmla="*/ 6 h 1219"/>
              <a:gd name="T98" fmla="*/ 5541 w 5702"/>
              <a:gd name="T99" fmla="*/ 7 h 1219"/>
              <a:gd name="T100" fmla="*/ 5702 w 5702"/>
              <a:gd name="T101" fmla="*/ 9 h 1219"/>
              <a:gd name="T102" fmla="*/ 5702 w 5702"/>
              <a:gd name="T103" fmla="*/ 1219 h 1219"/>
              <a:gd name="T104" fmla="*/ 0 w 5702"/>
              <a:gd name="T105" fmla="*/ 1219 h 1219"/>
              <a:gd name="T106" fmla="*/ 0 w 5702"/>
              <a:gd name="T107" fmla="*/ 9 h 1219"/>
              <a:gd name="T108" fmla="*/ 164 w 5702"/>
              <a:gd name="T109" fmla="*/ 7 h 1219"/>
              <a:gd name="T110" fmla="*/ 335 w 5702"/>
              <a:gd name="T111" fmla="*/ 6 h 1219"/>
              <a:gd name="T112" fmla="*/ 514 w 5702"/>
              <a:gd name="T113" fmla="*/ 4 h 1219"/>
              <a:gd name="T114" fmla="*/ 704 w 5702"/>
              <a:gd name="T115" fmla="*/ 2 h 1219"/>
              <a:gd name="T116" fmla="*/ 904 w 5702"/>
              <a:gd name="T117" fmla="*/ 0 h 1219"/>
              <a:gd name="T118" fmla="*/ 1115 w 5702"/>
              <a:gd name="T119" fmla="*/ 0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6" name="Freeform 7"/>
          <p:cNvSpPr/>
          <p:nvPr/>
        </p:nvSpPr>
        <p:spPr bwMode="auto">
          <a:xfrm>
            <a:off x="354" y="5128493"/>
            <a:ext cx="12858044" cy="593017"/>
          </a:xfrm>
          <a:custGeom>
            <a:avLst/>
            <a:gdLst>
              <a:gd name="T0" fmla="*/ 1184 w 5702"/>
              <a:gd name="T1" fmla="*/ 0 h 394"/>
              <a:gd name="T2" fmla="*/ 1492 w 5702"/>
              <a:gd name="T3" fmla="*/ 2 h 394"/>
              <a:gd name="T4" fmla="*/ 1754 w 5702"/>
              <a:gd name="T5" fmla="*/ 5 h 394"/>
              <a:gd name="T6" fmla="*/ 1968 w 5702"/>
              <a:gd name="T7" fmla="*/ 11 h 394"/>
              <a:gd name="T8" fmla="*/ 2156 w 5702"/>
              <a:gd name="T9" fmla="*/ 19 h 394"/>
              <a:gd name="T10" fmla="*/ 2333 w 5702"/>
              <a:gd name="T11" fmla="*/ 42 h 394"/>
              <a:gd name="T12" fmla="*/ 2480 w 5702"/>
              <a:gd name="T13" fmla="*/ 78 h 394"/>
              <a:gd name="T14" fmla="*/ 2598 w 5702"/>
              <a:gd name="T15" fmla="*/ 122 h 394"/>
              <a:gd name="T16" fmla="*/ 2690 w 5702"/>
              <a:gd name="T17" fmla="*/ 172 h 394"/>
              <a:gd name="T18" fmla="*/ 2763 w 5702"/>
              <a:gd name="T19" fmla="*/ 225 h 394"/>
              <a:gd name="T20" fmla="*/ 2816 w 5702"/>
              <a:gd name="T21" fmla="*/ 277 h 394"/>
              <a:gd name="T22" fmla="*/ 2852 w 5702"/>
              <a:gd name="T23" fmla="*/ 326 h 394"/>
              <a:gd name="T24" fmla="*/ 2887 w 5702"/>
              <a:gd name="T25" fmla="*/ 277 h 394"/>
              <a:gd name="T26" fmla="*/ 2939 w 5702"/>
              <a:gd name="T27" fmla="*/ 225 h 394"/>
              <a:gd name="T28" fmla="*/ 3012 w 5702"/>
              <a:gd name="T29" fmla="*/ 172 h 394"/>
              <a:gd name="T30" fmla="*/ 3105 w 5702"/>
              <a:gd name="T31" fmla="*/ 122 h 394"/>
              <a:gd name="T32" fmla="*/ 3223 w 5702"/>
              <a:gd name="T33" fmla="*/ 78 h 394"/>
              <a:gd name="T34" fmla="*/ 3369 w 5702"/>
              <a:gd name="T35" fmla="*/ 42 h 394"/>
              <a:gd name="T36" fmla="*/ 3547 w 5702"/>
              <a:gd name="T37" fmla="*/ 19 h 394"/>
              <a:gd name="T38" fmla="*/ 3735 w 5702"/>
              <a:gd name="T39" fmla="*/ 11 h 394"/>
              <a:gd name="T40" fmla="*/ 3949 w 5702"/>
              <a:gd name="T41" fmla="*/ 5 h 394"/>
              <a:gd name="T42" fmla="*/ 4210 w 5702"/>
              <a:gd name="T43" fmla="*/ 2 h 394"/>
              <a:gd name="T44" fmla="*/ 4519 w 5702"/>
              <a:gd name="T45" fmla="*/ 0 h 394"/>
              <a:gd name="T46" fmla="*/ 4907 w 5702"/>
              <a:gd name="T47" fmla="*/ 0 h 394"/>
              <a:gd name="T48" fmla="*/ 5318 w 5702"/>
              <a:gd name="T49" fmla="*/ 2 h 394"/>
              <a:gd name="T50" fmla="*/ 5702 w 5702"/>
              <a:gd name="T51" fmla="*/ 5 h 394"/>
              <a:gd name="T52" fmla="*/ 5513 w 5702"/>
              <a:gd name="T53" fmla="*/ 72 h 394"/>
              <a:gd name="T54" fmla="*/ 5116 w 5702"/>
              <a:gd name="T55" fmla="*/ 70 h 394"/>
              <a:gd name="T56" fmla="*/ 4689 w 5702"/>
              <a:gd name="T57" fmla="*/ 68 h 394"/>
              <a:gd name="T58" fmla="*/ 4358 w 5702"/>
              <a:gd name="T59" fmla="*/ 70 h 394"/>
              <a:gd name="T60" fmla="*/ 4073 w 5702"/>
              <a:gd name="T61" fmla="*/ 72 h 394"/>
              <a:gd name="T62" fmla="*/ 3836 w 5702"/>
              <a:gd name="T63" fmla="*/ 75 h 394"/>
              <a:gd name="T64" fmla="*/ 3648 w 5702"/>
              <a:gd name="T65" fmla="*/ 80 h 394"/>
              <a:gd name="T66" fmla="*/ 3455 w 5702"/>
              <a:gd name="T67" fmla="*/ 98 h 394"/>
              <a:gd name="T68" fmla="*/ 3293 w 5702"/>
              <a:gd name="T69" fmla="*/ 127 h 394"/>
              <a:gd name="T70" fmla="*/ 3162 w 5702"/>
              <a:gd name="T71" fmla="*/ 167 h 394"/>
              <a:gd name="T72" fmla="*/ 3056 w 5702"/>
              <a:gd name="T73" fmla="*/ 214 h 394"/>
              <a:gd name="T74" fmla="*/ 2974 w 5702"/>
              <a:gd name="T75" fmla="*/ 266 h 394"/>
              <a:gd name="T76" fmla="*/ 2911 w 5702"/>
              <a:gd name="T77" fmla="*/ 320 h 394"/>
              <a:gd name="T78" fmla="*/ 2868 w 5702"/>
              <a:gd name="T79" fmla="*/ 371 h 394"/>
              <a:gd name="T80" fmla="*/ 2835 w 5702"/>
              <a:gd name="T81" fmla="*/ 371 h 394"/>
              <a:gd name="T82" fmla="*/ 2791 w 5702"/>
              <a:gd name="T83" fmla="*/ 320 h 394"/>
              <a:gd name="T84" fmla="*/ 2730 w 5702"/>
              <a:gd name="T85" fmla="*/ 266 h 394"/>
              <a:gd name="T86" fmla="*/ 2647 w 5702"/>
              <a:gd name="T87" fmla="*/ 214 h 394"/>
              <a:gd name="T88" fmla="*/ 2542 w 5702"/>
              <a:gd name="T89" fmla="*/ 167 h 394"/>
              <a:gd name="T90" fmla="*/ 2410 w 5702"/>
              <a:gd name="T91" fmla="*/ 127 h 394"/>
              <a:gd name="T92" fmla="*/ 2248 w 5702"/>
              <a:gd name="T93" fmla="*/ 98 h 394"/>
              <a:gd name="T94" fmla="*/ 2055 w 5702"/>
              <a:gd name="T95" fmla="*/ 80 h 394"/>
              <a:gd name="T96" fmla="*/ 1867 w 5702"/>
              <a:gd name="T97" fmla="*/ 75 h 394"/>
              <a:gd name="T98" fmla="*/ 1630 w 5702"/>
              <a:gd name="T99" fmla="*/ 72 h 394"/>
              <a:gd name="T100" fmla="*/ 1344 w 5702"/>
              <a:gd name="T101" fmla="*/ 70 h 394"/>
              <a:gd name="T102" fmla="*/ 1014 w 5702"/>
              <a:gd name="T103" fmla="*/ 68 h 394"/>
              <a:gd name="T104" fmla="*/ 587 w 5702"/>
              <a:gd name="T105" fmla="*/ 70 h 394"/>
              <a:gd name="T106" fmla="*/ 190 w 5702"/>
              <a:gd name="T107" fmla="*/ 72 h 394"/>
              <a:gd name="T108" fmla="*/ 0 w 5702"/>
              <a:gd name="T109" fmla="*/ 5 h 394"/>
              <a:gd name="T110" fmla="*/ 385 w 5702"/>
              <a:gd name="T111" fmla="*/ 2 h 394"/>
              <a:gd name="T112" fmla="*/ 796 w 5702"/>
              <a:gd name="T113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8" name="TextBox 48"/>
          <p:cNvSpPr txBox="1"/>
          <p:nvPr/>
        </p:nvSpPr>
        <p:spPr>
          <a:xfrm>
            <a:off x="5344184" y="2588271"/>
            <a:ext cx="562169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个人空间装扮方法指导</a:t>
            </a:r>
            <a:endParaRPr lang="zh-CN" altLang="en-GB" sz="4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TextBox 49"/>
          <p:cNvSpPr txBox="1"/>
          <p:nvPr/>
        </p:nvSpPr>
        <p:spPr>
          <a:xfrm>
            <a:off x="5344184" y="3403289"/>
            <a:ext cx="5183515" cy="184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个人空间装扮操作指导、获取相关指导的途径</a:t>
            </a:r>
          </a:p>
        </p:txBody>
      </p:sp>
    </p:spTree>
    <p:extLst>
      <p:ext uri="{BB962C8B-B14F-4D97-AF65-F5344CB8AC3E}">
        <p14:creationId xmlns:p14="http://schemas.microsoft.com/office/powerpoint/2010/main" val="58380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4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任意多边形 23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Content Placeholder 2"/>
          <p:cNvSpPr txBox="1"/>
          <p:nvPr/>
        </p:nvSpPr>
        <p:spPr>
          <a:xfrm>
            <a:off x="812751" y="260554"/>
            <a:ext cx="5616624" cy="3606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  <a:defRPr/>
            </a:pPr>
            <a:r>
              <a:rPr lang="zh-CN" altLang="en-US" sz="2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如何获取空间装扮操作指导的资料和方法？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F22A35F-E431-4D13-97B0-89876B7175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117" y="2216998"/>
            <a:ext cx="2457450" cy="245745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29563FF5-6F2A-4FFE-AD40-54AA765ECDEA}"/>
              </a:ext>
            </a:extLst>
          </p:cNvPr>
          <p:cNvSpPr/>
          <p:nvPr/>
        </p:nvSpPr>
        <p:spPr>
          <a:xfrm>
            <a:off x="1244799" y="1558846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关注教育运营服务公众号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752F279-E28D-48CA-8917-8A94A97D2A9D}"/>
              </a:ext>
            </a:extLst>
          </p:cNvPr>
          <p:cNvSpPr/>
          <p:nvPr/>
        </p:nvSpPr>
        <p:spPr>
          <a:xfrm>
            <a:off x="7149456" y="1541212"/>
            <a:ext cx="502494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b="1" u="sng" dirty="0">
                <a:solidFill>
                  <a:srgbClr val="576B95"/>
                </a:solidFill>
                <a:latin typeface="-apple-system-font"/>
                <a:hlinkClick r:id="rId6"/>
              </a:rPr>
              <a:t>1</a:t>
            </a:r>
            <a:r>
              <a:rPr lang="zh-CN" altLang="en-US" sz="1400" b="1" u="sng" dirty="0">
                <a:solidFill>
                  <a:srgbClr val="576B95"/>
                </a:solidFill>
                <a:latin typeface="-apple-system-font"/>
                <a:hlinkClick r:id="rId6"/>
              </a:rPr>
              <a:t>、空间装扮丨如何在人人通空间主页添加视频</a:t>
            </a:r>
            <a:endParaRPr lang="zh-CN" altLang="en-US" sz="1400" dirty="0">
              <a:solidFill>
                <a:srgbClr val="0E0E0E"/>
              </a:solidFill>
              <a:latin typeface="-apple-system-font"/>
            </a:endParaRPr>
          </a:p>
          <a:p>
            <a:pPr algn="just"/>
            <a:br>
              <a:rPr lang="zh-CN" altLang="en-US" sz="1400" dirty="0">
                <a:solidFill>
                  <a:srgbClr val="0E0E0E"/>
                </a:solidFill>
                <a:latin typeface="-apple-system-font"/>
              </a:rPr>
            </a:br>
            <a:endParaRPr lang="zh-CN" altLang="en-US" sz="1400" dirty="0">
              <a:solidFill>
                <a:srgbClr val="0E0E0E"/>
              </a:solidFill>
              <a:latin typeface="-apple-system-font"/>
            </a:endParaRPr>
          </a:p>
          <a:p>
            <a:pPr algn="just"/>
            <a:r>
              <a:rPr lang="en-US" altLang="zh-CN" sz="1400" b="1" u="sng" dirty="0">
                <a:solidFill>
                  <a:srgbClr val="576B95"/>
                </a:solidFill>
                <a:latin typeface="-apple-system-font"/>
                <a:hlinkClick r:id="rId7"/>
              </a:rPr>
              <a:t>2</a:t>
            </a:r>
            <a:r>
              <a:rPr lang="zh-CN" altLang="en-US" sz="1400" b="1" u="sng" dirty="0">
                <a:solidFill>
                  <a:srgbClr val="576B95"/>
                </a:solidFill>
                <a:latin typeface="-apple-system-font"/>
                <a:hlinkClick r:id="rId7"/>
              </a:rPr>
              <a:t>、空间装扮丨如何在人人通空间主页添加滚动相册。</a:t>
            </a:r>
            <a:endParaRPr lang="zh-CN" altLang="en-US" sz="1400" dirty="0">
              <a:solidFill>
                <a:srgbClr val="0E0E0E"/>
              </a:solidFill>
              <a:latin typeface="-apple-system-font"/>
            </a:endParaRPr>
          </a:p>
          <a:p>
            <a:pPr algn="just"/>
            <a:br>
              <a:rPr lang="zh-CN" altLang="en-US" sz="1400" dirty="0">
                <a:solidFill>
                  <a:srgbClr val="0E0E0E"/>
                </a:solidFill>
                <a:latin typeface="-apple-system-font"/>
              </a:rPr>
            </a:br>
            <a:endParaRPr lang="zh-CN" altLang="en-US" sz="1400" dirty="0">
              <a:solidFill>
                <a:srgbClr val="0E0E0E"/>
              </a:solidFill>
              <a:latin typeface="-apple-system-font"/>
            </a:endParaRPr>
          </a:p>
          <a:p>
            <a:pPr algn="just"/>
            <a:r>
              <a:rPr lang="en-US" altLang="zh-CN" sz="1400" b="1" u="sng" dirty="0">
                <a:solidFill>
                  <a:srgbClr val="576B95"/>
                </a:solidFill>
                <a:latin typeface="-apple-system-font"/>
                <a:hlinkClick r:id="rId8"/>
              </a:rPr>
              <a:t>3</a:t>
            </a:r>
            <a:r>
              <a:rPr lang="zh-CN" altLang="en-US" sz="1400" b="1" u="sng" dirty="0">
                <a:solidFill>
                  <a:srgbClr val="576B95"/>
                </a:solidFill>
                <a:latin typeface="-apple-system-font"/>
                <a:hlinkClick r:id="rId8"/>
              </a:rPr>
              <a:t>、空间装扮丨如何在人人通空间主页添加滚动字幕。</a:t>
            </a:r>
            <a:endParaRPr lang="zh-CN" altLang="en-US" sz="1400" dirty="0">
              <a:solidFill>
                <a:srgbClr val="0E0E0E"/>
              </a:solidFill>
              <a:latin typeface="-apple-system-font"/>
            </a:endParaRPr>
          </a:p>
          <a:p>
            <a:pPr algn="just"/>
            <a:br>
              <a:rPr lang="zh-CN" altLang="en-US" sz="1400" dirty="0">
                <a:solidFill>
                  <a:srgbClr val="0E0E0E"/>
                </a:solidFill>
                <a:latin typeface="-apple-system-font"/>
              </a:rPr>
            </a:br>
            <a:endParaRPr lang="zh-CN" altLang="en-US" sz="1400" dirty="0">
              <a:solidFill>
                <a:srgbClr val="0E0E0E"/>
              </a:solidFill>
              <a:latin typeface="-apple-system-font"/>
            </a:endParaRPr>
          </a:p>
          <a:p>
            <a:pPr algn="just"/>
            <a:r>
              <a:rPr lang="en-US" altLang="zh-CN" sz="1400" b="1" u="sng" dirty="0">
                <a:solidFill>
                  <a:srgbClr val="576B95"/>
                </a:solidFill>
                <a:latin typeface="-apple-system-font"/>
                <a:hlinkClick r:id="rId9"/>
              </a:rPr>
              <a:t>4</a:t>
            </a:r>
            <a:r>
              <a:rPr lang="zh-CN" altLang="en-US" sz="1400" b="1" u="sng" dirty="0">
                <a:solidFill>
                  <a:srgbClr val="576B95"/>
                </a:solidFill>
                <a:latin typeface="-apple-system-font"/>
                <a:hlinkClick r:id="rId9"/>
              </a:rPr>
              <a:t>、空间装扮丨如何在个人空间建立一个自定义的资源列表。</a:t>
            </a:r>
            <a:endParaRPr lang="zh-CN" altLang="en-US" sz="1400" dirty="0">
              <a:solidFill>
                <a:srgbClr val="0E0E0E"/>
              </a:solidFill>
              <a:latin typeface="-apple-system-font"/>
            </a:endParaRPr>
          </a:p>
          <a:p>
            <a:pPr algn="just"/>
            <a:br>
              <a:rPr lang="zh-CN" altLang="en-US" sz="1400" dirty="0">
                <a:solidFill>
                  <a:srgbClr val="0E0E0E"/>
                </a:solidFill>
                <a:latin typeface="-apple-system-font"/>
              </a:rPr>
            </a:br>
            <a:endParaRPr lang="zh-CN" altLang="en-US" sz="1400" dirty="0">
              <a:solidFill>
                <a:srgbClr val="0E0E0E"/>
              </a:solidFill>
              <a:latin typeface="-apple-system-font"/>
            </a:endParaRPr>
          </a:p>
          <a:p>
            <a:pPr algn="just"/>
            <a:r>
              <a:rPr lang="en-US" altLang="zh-CN" sz="1400" b="1" u="sng" dirty="0">
                <a:solidFill>
                  <a:srgbClr val="576B95"/>
                </a:solidFill>
                <a:latin typeface="-apple-system-font"/>
                <a:hlinkClick r:id="rId10"/>
              </a:rPr>
              <a:t>5</a:t>
            </a:r>
            <a:r>
              <a:rPr lang="zh-CN" altLang="en-US" sz="1400" b="1" u="sng" dirty="0">
                <a:solidFill>
                  <a:srgbClr val="576B95"/>
                </a:solidFill>
                <a:latin typeface="-apple-system-font"/>
                <a:hlinkClick r:id="rId10"/>
              </a:rPr>
              <a:t>、空间装扮丨如何在人人通主页添加一个主题网页链接。</a:t>
            </a:r>
            <a:endParaRPr lang="zh-CN" altLang="en-US" sz="1400" dirty="0">
              <a:solidFill>
                <a:srgbClr val="0E0E0E"/>
              </a:solidFill>
              <a:latin typeface="-apple-system-font"/>
            </a:endParaRPr>
          </a:p>
          <a:p>
            <a:pPr algn="just"/>
            <a:br>
              <a:rPr lang="zh-CN" altLang="en-US" sz="1400" dirty="0">
                <a:solidFill>
                  <a:srgbClr val="0E0E0E"/>
                </a:solidFill>
                <a:latin typeface="-apple-system-font"/>
              </a:rPr>
            </a:br>
            <a:endParaRPr lang="zh-CN" altLang="en-US" sz="1400" dirty="0">
              <a:solidFill>
                <a:srgbClr val="0E0E0E"/>
              </a:solidFill>
              <a:latin typeface="-apple-system-font"/>
            </a:endParaRPr>
          </a:p>
          <a:p>
            <a:pPr algn="just"/>
            <a:r>
              <a:rPr lang="en-US" altLang="zh-CN" sz="1400" b="1" u="sng" dirty="0">
                <a:solidFill>
                  <a:srgbClr val="576B95"/>
                </a:solidFill>
                <a:latin typeface="-apple-system-font"/>
                <a:hlinkClick r:id="rId11"/>
              </a:rPr>
              <a:t>6</a:t>
            </a:r>
            <a:r>
              <a:rPr lang="zh-CN" altLang="en-US" sz="1400" b="1" u="sng" dirty="0">
                <a:solidFill>
                  <a:srgbClr val="576B95"/>
                </a:solidFill>
                <a:latin typeface="-apple-system-font"/>
                <a:hlinkClick r:id="rId11"/>
              </a:rPr>
              <a:t>、空间装扮丨 如何设计和替换人人通空间的背景图。</a:t>
            </a:r>
            <a:endParaRPr lang="zh-CN" altLang="en-US" sz="1400" dirty="0">
              <a:solidFill>
                <a:srgbClr val="0E0E0E"/>
              </a:solidFill>
              <a:latin typeface="-apple-system-font"/>
            </a:endParaRPr>
          </a:p>
          <a:p>
            <a:pPr algn="just"/>
            <a:br>
              <a:rPr lang="zh-CN" altLang="en-US" sz="1400" dirty="0">
                <a:solidFill>
                  <a:srgbClr val="0E0E0E"/>
                </a:solidFill>
                <a:latin typeface="-apple-system-font"/>
              </a:rPr>
            </a:br>
            <a:endParaRPr lang="zh-CN" altLang="en-US" sz="1400" dirty="0">
              <a:solidFill>
                <a:srgbClr val="0E0E0E"/>
              </a:solidFill>
              <a:latin typeface="-apple-system-font"/>
            </a:endParaRPr>
          </a:p>
          <a:p>
            <a:pPr algn="just"/>
            <a:r>
              <a:rPr lang="en-US" altLang="zh-CN" sz="1400" b="1" u="sng" dirty="0">
                <a:solidFill>
                  <a:srgbClr val="576B95"/>
                </a:solidFill>
                <a:latin typeface="-apple-system-font"/>
                <a:hlinkClick r:id="rId12"/>
              </a:rPr>
              <a:t>7</a:t>
            </a:r>
            <a:r>
              <a:rPr lang="zh-CN" altLang="en-US" sz="1400" b="1" u="sng" dirty="0">
                <a:solidFill>
                  <a:srgbClr val="576B95"/>
                </a:solidFill>
                <a:latin typeface="-apple-system-font"/>
                <a:hlinkClick r:id="rId12"/>
              </a:rPr>
              <a:t>、空间装扮丨如何在人人通空间主页添加音乐播放器。</a:t>
            </a:r>
            <a:endParaRPr lang="zh-CN" altLang="en-US" sz="1400" b="0" i="0" dirty="0">
              <a:solidFill>
                <a:srgbClr val="0E0E0E"/>
              </a:solidFill>
              <a:effectLst/>
              <a:latin typeface="-apple-system-fon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ECDF0FD-4C84-4B78-B7C3-468650115E2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643" y="1471939"/>
            <a:ext cx="2667000" cy="476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3032579" y="2587357"/>
            <a:ext cx="679359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4400" b="1" cap="all" dirty="0">
                <a:solidFill>
                  <a:schemeClr val="accent1"/>
                </a:solidFill>
                <a:cs typeface="Arial" panose="020B0604020202020204" pitchFamily="34" charset="0"/>
              </a:rPr>
              <a:t>感谢聆听</a:t>
            </a:r>
            <a:endParaRPr lang="en-US" altLang="zh-CN" sz="4400" b="1" cap="all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9" name="Freeform 6"/>
          <p:cNvSpPr/>
          <p:nvPr/>
        </p:nvSpPr>
        <p:spPr bwMode="auto">
          <a:xfrm>
            <a:off x="354" y="5397910"/>
            <a:ext cx="12858044" cy="1834739"/>
          </a:xfrm>
          <a:custGeom>
            <a:avLst/>
            <a:gdLst>
              <a:gd name="T0" fmla="*/ 1115 w 5702"/>
              <a:gd name="T1" fmla="*/ 0 h 1219"/>
              <a:gd name="T2" fmla="*/ 1277 w 5702"/>
              <a:gd name="T3" fmla="*/ 0 h 1219"/>
              <a:gd name="T4" fmla="*/ 1428 w 5702"/>
              <a:gd name="T5" fmla="*/ 2 h 1219"/>
              <a:gd name="T6" fmla="*/ 1569 w 5702"/>
              <a:gd name="T7" fmla="*/ 2 h 1219"/>
              <a:gd name="T8" fmla="*/ 1698 w 5702"/>
              <a:gd name="T9" fmla="*/ 4 h 1219"/>
              <a:gd name="T10" fmla="*/ 1816 w 5702"/>
              <a:gd name="T11" fmla="*/ 6 h 1219"/>
              <a:gd name="T12" fmla="*/ 1922 w 5702"/>
              <a:gd name="T13" fmla="*/ 7 h 1219"/>
              <a:gd name="T14" fmla="*/ 2018 w 5702"/>
              <a:gd name="T15" fmla="*/ 11 h 1219"/>
              <a:gd name="T16" fmla="*/ 2102 w 5702"/>
              <a:gd name="T17" fmla="*/ 14 h 1219"/>
              <a:gd name="T18" fmla="*/ 2201 w 5702"/>
              <a:gd name="T19" fmla="*/ 20 h 1219"/>
              <a:gd name="T20" fmla="*/ 2293 w 5702"/>
              <a:gd name="T21" fmla="*/ 32 h 1219"/>
              <a:gd name="T22" fmla="*/ 2375 w 5702"/>
              <a:gd name="T23" fmla="*/ 46 h 1219"/>
              <a:gd name="T24" fmla="*/ 2452 w 5702"/>
              <a:gd name="T25" fmla="*/ 63 h 1219"/>
              <a:gd name="T26" fmla="*/ 2518 w 5702"/>
              <a:gd name="T27" fmla="*/ 84 h 1219"/>
              <a:gd name="T28" fmla="*/ 2579 w 5702"/>
              <a:gd name="T29" fmla="*/ 107 h 1219"/>
              <a:gd name="T30" fmla="*/ 2633 w 5702"/>
              <a:gd name="T31" fmla="*/ 131 h 1219"/>
              <a:gd name="T32" fmla="*/ 2680 w 5702"/>
              <a:gd name="T33" fmla="*/ 157 h 1219"/>
              <a:gd name="T34" fmla="*/ 2722 w 5702"/>
              <a:gd name="T35" fmla="*/ 185 h 1219"/>
              <a:gd name="T36" fmla="*/ 2756 w 5702"/>
              <a:gd name="T37" fmla="*/ 213 h 1219"/>
              <a:gd name="T38" fmla="*/ 2788 w 5702"/>
              <a:gd name="T39" fmla="*/ 241 h 1219"/>
              <a:gd name="T40" fmla="*/ 2812 w 5702"/>
              <a:gd name="T41" fmla="*/ 269 h 1219"/>
              <a:gd name="T42" fmla="*/ 2835 w 5702"/>
              <a:gd name="T43" fmla="*/ 295 h 1219"/>
              <a:gd name="T44" fmla="*/ 2852 w 5702"/>
              <a:gd name="T45" fmla="*/ 319 h 1219"/>
              <a:gd name="T46" fmla="*/ 2868 w 5702"/>
              <a:gd name="T47" fmla="*/ 295 h 1219"/>
              <a:gd name="T48" fmla="*/ 2891 w 5702"/>
              <a:gd name="T49" fmla="*/ 269 h 1219"/>
              <a:gd name="T50" fmla="*/ 2915 w 5702"/>
              <a:gd name="T51" fmla="*/ 241 h 1219"/>
              <a:gd name="T52" fmla="*/ 2946 w 5702"/>
              <a:gd name="T53" fmla="*/ 213 h 1219"/>
              <a:gd name="T54" fmla="*/ 2981 w 5702"/>
              <a:gd name="T55" fmla="*/ 185 h 1219"/>
              <a:gd name="T56" fmla="*/ 3023 w 5702"/>
              <a:gd name="T57" fmla="*/ 157 h 1219"/>
              <a:gd name="T58" fmla="*/ 3070 w 5702"/>
              <a:gd name="T59" fmla="*/ 131 h 1219"/>
              <a:gd name="T60" fmla="*/ 3124 w 5702"/>
              <a:gd name="T61" fmla="*/ 107 h 1219"/>
              <a:gd name="T62" fmla="*/ 3185 w 5702"/>
              <a:gd name="T63" fmla="*/ 84 h 1219"/>
              <a:gd name="T64" fmla="*/ 3253 w 5702"/>
              <a:gd name="T65" fmla="*/ 63 h 1219"/>
              <a:gd name="T66" fmla="*/ 3328 w 5702"/>
              <a:gd name="T67" fmla="*/ 46 h 1219"/>
              <a:gd name="T68" fmla="*/ 3409 w 5702"/>
              <a:gd name="T69" fmla="*/ 32 h 1219"/>
              <a:gd name="T70" fmla="*/ 3502 w 5702"/>
              <a:gd name="T71" fmla="*/ 20 h 1219"/>
              <a:gd name="T72" fmla="*/ 3601 w 5702"/>
              <a:gd name="T73" fmla="*/ 14 h 1219"/>
              <a:gd name="T74" fmla="*/ 3684 w 5702"/>
              <a:gd name="T75" fmla="*/ 11 h 1219"/>
              <a:gd name="T76" fmla="*/ 3780 w 5702"/>
              <a:gd name="T77" fmla="*/ 7 h 1219"/>
              <a:gd name="T78" fmla="*/ 3886 w 5702"/>
              <a:gd name="T79" fmla="*/ 6 h 1219"/>
              <a:gd name="T80" fmla="*/ 4005 w 5702"/>
              <a:gd name="T81" fmla="*/ 4 h 1219"/>
              <a:gd name="T82" fmla="*/ 4134 w 5702"/>
              <a:gd name="T83" fmla="*/ 2 h 1219"/>
              <a:gd name="T84" fmla="*/ 4275 w 5702"/>
              <a:gd name="T85" fmla="*/ 2 h 1219"/>
              <a:gd name="T86" fmla="*/ 4426 w 5702"/>
              <a:gd name="T87" fmla="*/ 0 h 1219"/>
              <a:gd name="T88" fmla="*/ 4588 w 5702"/>
              <a:gd name="T89" fmla="*/ 0 h 1219"/>
              <a:gd name="T90" fmla="*/ 4799 w 5702"/>
              <a:gd name="T91" fmla="*/ 0 h 1219"/>
              <a:gd name="T92" fmla="*/ 4999 w 5702"/>
              <a:gd name="T93" fmla="*/ 2 h 1219"/>
              <a:gd name="T94" fmla="*/ 5189 w 5702"/>
              <a:gd name="T95" fmla="*/ 4 h 1219"/>
              <a:gd name="T96" fmla="*/ 5368 w 5702"/>
              <a:gd name="T97" fmla="*/ 6 h 1219"/>
              <a:gd name="T98" fmla="*/ 5541 w 5702"/>
              <a:gd name="T99" fmla="*/ 7 h 1219"/>
              <a:gd name="T100" fmla="*/ 5702 w 5702"/>
              <a:gd name="T101" fmla="*/ 9 h 1219"/>
              <a:gd name="T102" fmla="*/ 5702 w 5702"/>
              <a:gd name="T103" fmla="*/ 1219 h 1219"/>
              <a:gd name="T104" fmla="*/ 0 w 5702"/>
              <a:gd name="T105" fmla="*/ 1219 h 1219"/>
              <a:gd name="T106" fmla="*/ 0 w 5702"/>
              <a:gd name="T107" fmla="*/ 9 h 1219"/>
              <a:gd name="T108" fmla="*/ 164 w 5702"/>
              <a:gd name="T109" fmla="*/ 7 h 1219"/>
              <a:gd name="T110" fmla="*/ 335 w 5702"/>
              <a:gd name="T111" fmla="*/ 6 h 1219"/>
              <a:gd name="T112" fmla="*/ 514 w 5702"/>
              <a:gd name="T113" fmla="*/ 4 h 1219"/>
              <a:gd name="T114" fmla="*/ 704 w 5702"/>
              <a:gd name="T115" fmla="*/ 2 h 1219"/>
              <a:gd name="T116" fmla="*/ 904 w 5702"/>
              <a:gd name="T117" fmla="*/ 0 h 1219"/>
              <a:gd name="T118" fmla="*/ 1115 w 5702"/>
              <a:gd name="T119" fmla="*/ 0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0" name="Freeform 7"/>
          <p:cNvSpPr/>
          <p:nvPr/>
        </p:nvSpPr>
        <p:spPr bwMode="auto">
          <a:xfrm>
            <a:off x="354" y="5128493"/>
            <a:ext cx="12858044" cy="593017"/>
          </a:xfrm>
          <a:custGeom>
            <a:avLst/>
            <a:gdLst>
              <a:gd name="T0" fmla="*/ 1184 w 5702"/>
              <a:gd name="T1" fmla="*/ 0 h 394"/>
              <a:gd name="T2" fmla="*/ 1492 w 5702"/>
              <a:gd name="T3" fmla="*/ 2 h 394"/>
              <a:gd name="T4" fmla="*/ 1754 w 5702"/>
              <a:gd name="T5" fmla="*/ 5 h 394"/>
              <a:gd name="T6" fmla="*/ 1968 w 5702"/>
              <a:gd name="T7" fmla="*/ 11 h 394"/>
              <a:gd name="T8" fmla="*/ 2156 w 5702"/>
              <a:gd name="T9" fmla="*/ 19 h 394"/>
              <a:gd name="T10" fmla="*/ 2333 w 5702"/>
              <a:gd name="T11" fmla="*/ 42 h 394"/>
              <a:gd name="T12" fmla="*/ 2480 w 5702"/>
              <a:gd name="T13" fmla="*/ 78 h 394"/>
              <a:gd name="T14" fmla="*/ 2598 w 5702"/>
              <a:gd name="T15" fmla="*/ 122 h 394"/>
              <a:gd name="T16" fmla="*/ 2690 w 5702"/>
              <a:gd name="T17" fmla="*/ 172 h 394"/>
              <a:gd name="T18" fmla="*/ 2763 w 5702"/>
              <a:gd name="T19" fmla="*/ 225 h 394"/>
              <a:gd name="T20" fmla="*/ 2816 w 5702"/>
              <a:gd name="T21" fmla="*/ 277 h 394"/>
              <a:gd name="T22" fmla="*/ 2852 w 5702"/>
              <a:gd name="T23" fmla="*/ 326 h 394"/>
              <a:gd name="T24" fmla="*/ 2887 w 5702"/>
              <a:gd name="T25" fmla="*/ 277 h 394"/>
              <a:gd name="T26" fmla="*/ 2939 w 5702"/>
              <a:gd name="T27" fmla="*/ 225 h 394"/>
              <a:gd name="T28" fmla="*/ 3012 w 5702"/>
              <a:gd name="T29" fmla="*/ 172 h 394"/>
              <a:gd name="T30" fmla="*/ 3105 w 5702"/>
              <a:gd name="T31" fmla="*/ 122 h 394"/>
              <a:gd name="T32" fmla="*/ 3223 w 5702"/>
              <a:gd name="T33" fmla="*/ 78 h 394"/>
              <a:gd name="T34" fmla="*/ 3369 w 5702"/>
              <a:gd name="T35" fmla="*/ 42 h 394"/>
              <a:gd name="T36" fmla="*/ 3547 w 5702"/>
              <a:gd name="T37" fmla="*/ 19 h 394"/>
              <a:gd name="T38" fmla="*/ 3735 w 5702"/>
              <a:gd name="T39" fmla="*/ 11 h 394"/>
              <a:gd name="T40" fmla="*/ 3949 w 5702"/>
              <a:gd name="T41" fmla="*/ 5 h 394"/>
              <a:gd name="T42" fmla="*/ 4210 w 5702"/>
              <a:gd name="T43" fmla="*/ 2 h 394"/>
              <a:gd name="T44" fmla="*/ 4519 w 5702"/>
              <a:gd name="T45" fmla="*/ 0 h 394"/>
              <a:gd name="T46" fmla="*/ 4907 w 5702"/>
              <a:gd name="T47" fmla="*/ 0 h 394"/>
              <a:gd name="T48" fmla="*/ 5318 w 5702"/>
              <a:gd name="T49" fmla="*/ 2 h 394"/>
              <a:gd name="T50" fmla="*/ 5702 w 5702"/>
              <a:gd name="T51" fmla="*/ 5 h 394"/>
              <a:gd name="T52" fmla="*/ 5513 w 5702"/>
              <a:gd name="T53" fmla="*/ 72 h 394"/>
              <a:gd name="T54" fmla="*/ 5116 w 5702"/>
              <a:gd name="T55" fmla="*/ 70 h 394"/>
              <a:gd name="T56" fmla="*/ 4689 w 5702"/>
              <a:gd name="T57" fmla="*/ 68 h 394"/>
              <a:gd name="T58" fmla="*/ 4358 w 5702"/>
              <a:gd name="T59" fmla="*/ 70 h 394"/>
              <a:gd name="T60" fmla="*/ 4073 w 5702"/>
              <a:gd name="T61" fmla="*/ 72 h 394"/>
              <a:gd name="T62" fmla="*/ 3836 w 5702"/>
              <a:gd name="T63" fmla="*/ 75 h 394"/>
              <a:gd name="T64" fmla="*/ 3648 w 5702"/>
              <a:gd name="T65" fmla="*/ 80 h 394"/>
              <a:gd name="T66" fmla="*/ 3455 w 5702"/>
              <a:gd name="T67" fmla="*/ 98 h 394"/>
              <a:gd name="T68" fmla="*/ 3293 w 5702"/>
              <a:gd name="T69" fmla="*/ 127 h 394"/>
              <a:gd name="T70" fmla="*/ 3162 w 5702"/>
              <a:gd name="T71" fmla="*/ 167 h 394"/>
              <a:gd name="T72" fmla="*/ 3056 w 5702"/>
              <a:gd name="T73" fmla="*/ 214 h 394"/>
              <a:gd name="T74" fmla="*/ 2974 w 5702"/>
              <a:gd name="T75" fmla="*/ 266 h 394"/>
              <a:gd name="T76" fmla="*/ 2911 w 5702"/>
              <a:gd name="T77" fmla="*/ 320 h 394"/>
              <a:gd name="T78" fmla="*/ 2868 w 5702"/>
              <a:gd name="T79" fmla="*/ 371 h 394"/>
              <a:gd name="T80" fmla="*/ 2835 w 5702"/>
              <a:gd name="T81" fmla="*/ 371 h 394"/>
              <a:gd name="T82" fmla="*/ 2791 w 5702"/>
              <a:gd name="T83" fmla="*/ 320 h 394"/>
              <a:gd name="T84" fmla="*/ 2730 w 5702"/>
              <a:gd name="T85" fmla="*/ 266 h 394"/>
              <a:gd name="T86" fmla="*/ 2647 w 5702"/>
              <a:gd name="T87" fmla="*/ 214 h 394"/>
              <a:gd name="T88" fmla="*/ 2542 w 5702"/>
              <a:gd name="T89" fmla="*/ 167 h 394"/>
              <a:gd name="T90" fmla="*/ 2410 w 5702"/>
              <a:gd name="T91" fmla="*/ 127 h 394"/>
              <a:gd name="T92" fmla="*/ 2248 w 5702"/>
              <a:gd name="T93" fmla="*/ 98 h 394"/>
              <a:gd name="T94" fmla="*/ 2055 w 5702"/>
              <a:gd name="T95" fmla="*/ 80 h 394"/>
              <a:gd name="T96" fmla="*/ 1867 w 5702"/>
              <a:gd name="T97" fmla="*/ 75 h 394"/>
              <a:gd name="T98" fmla="*/ 1630 w 5702"/>
              <a:gd name="T99" fmla="*/ 72 h 394"/>
              <a:gd name="T100" fmla="*/ 1344 w 5702"/>
              <a:gd name="T101" fmla="*/ 70 h 394"/>
              <a:gd name="T102" fmla="*/ 1014 w 5702"/>
              <a:gd name="T103" fmla="*/ 68 h 394"/>
              <a:gd name="T104" fmla="*/ 587 w 5702"/>
              <a:gd name="T105" fmla="*/ 70 h 394"/>
              <a:gd name="T106" fmla="*/ 190 w 5702"/>
              <a:gd name="T107" fmla="*/ 72 h 394"/>
              <a:gd name="T108" fmla="*/ 0 w 5702"/>
              <a:gd name="T109" fmla="*/ 5 h 394"/>
              <a:gd name="T110" fmla="*/ 385 w 5702"/>
              <a:gd name="T111" fmla="*/ 2 h 394"/>
              <a:gd name="T112" fmla="*/ 796 w 5702"/>
              <a:gd name="T113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49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8"/>
          <p:cNvSpPr txBox="1"/>
          <p:nvPr/>
        </p:nvSpPr>
        <p:spPr>
          <a:xfrm>
            <a:off x="5344184" y="2588271"/>
            <a:ext cx="562169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教师空间的管理和应用</a:t>
            </a:r>
            <a:endParaRPr lang="zh-CN" altLang="en-GB" sz="4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49"/>
          <p:cNvSpPr txBox="1"/>
          <p:nvPr/>
        </p:nvSpPr>
        <p:spPr>
          <a:xfrm>
            <a:off x="5344184" y="3403289"/>
            <a:ext cx="5183515" cy="184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空间构成、应用案例、管理方法指导、装扮技巧</a:t>
            </a: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3255952" y="1951625"/>
            <a:ext cx="2196442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3800" cap="all" spc="3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z="13800" cap="all" spc="3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354" y="5397910"/>
            <a:ext cx="12858044" cy="1834739"/>
          </a:xfrm>
          <a:custGeom>
            <a:avLst/>
            <a:gdLst>
              <a:gd name="T0" fmla="*/ 1115 w 5702"/>
              <a:gd name="T1" fmla="*/ 0 h 1219"/>
              <a:gd name="T2" fmla="*/ 1277 w 5702"/>
              <a:gd name="T3" fmla="*/ 0 h 1219"/>
              <a:gd name="T4" fmla="*/ 1428 w 5702"/>
              <a:gd name="T5" fmla="*/ 2 h 1219"/>
              <a:gd name="T6" fmla="*/ 1569 w 5702"/>
              <a:gd name="T7" fmla="*/ 2 h 1219"/>
              <a:gd name="T8" fmla="*/ 1698 w 5702"/>
              <a:gd name="T9" fmla="*/ 4 h 1219"/>
              <a:gd name="T10" fmla="*/ 1816 w 5702"/>
              <a:gd name="T11" fmla="*/ 6 h 1219"/>
              <a:gd name="T12" fmla="*/ 1922 w 5702"/>
              <a:gd name="T13" fmla="*/ 7 h 1219"/>
              <a:gd name="T14" fmla="*/ 2018 w 5702"/>
              <a:gd name="T15" fmla="*/ 11 h 1219"/>
              <a:gd name="T16" fmla="*/ 2102 w 5702"/>
              <a:gd name="T17" fmla="*/ 14 h 1219"/>
              <a:gd name="T18" fmla="*/ 2201 w 5702"/>
              <a:gd name="T19" fmla="*/ 20 h 1219"/>
              <a:gd name="T20" fmla="*/ 2293 w 5702"/>
              <a:gd name="T21" fmla="*/ 32 h 1219"/>
              <a:gd name="T22" fmla="*/ 2375 w 5702"/>
              <a:gd name="T23" fmla="*/ 46 h 1219"/>
              <a:gd name="T24" fmla="*/ 2452 w 5702"/>
              <a:gd name="T25" fmla="*/ 63 h 1219"/>
              <a:gd name="T26" fmla="*/ 2518 w 5702"/>
              <a:gd name="T27" fmla="*/ 84 h 1219"/>
              <a:gd name="T28" fmla="*/ 2579 w 5702"/>
              <a:gd name="T29" fmla="*/ 107 h 1219"/>
              <a:gd name="T30" fmla="*/ 2633 w 5702"/>
              <a:gd name="T31" fmla="*/ 131 h 1219"/>
              <a:gd name="T32" fmla="*/ 2680 w 5702"/>
              <a:gd name="T33" fmla="*/ 157 h 1219"/>
              <a:gd name="T34" fmla="*/ 2722 w 5702"/>
              <a:gd name="T35" fmla="*/ 185 h 1219"/>
              <a:gd name="T36" fmla="*/ 2756 w 5702"/>
              <a:gd name="T37" fmla="*/ 213 h 1219"/>
              <a:gd name="T38" fmla="*/ 2788 w 5702"/>
              <a:gd name="T39" fmla="*/ 241 h 1219"/>
              <a:gd name="T40" fmla="*/ 2812 w 5702"/>
              <a:gd name="T41" fmla="*/ 269 h 1219"/>
              <a:gd name="T42" fmla="*/ 2835 w 5702"/>
              <a:gd name="T43" fmla="*/ 295 h 1219"/>
              <a:gd name="T44" fmla="*/ 2852 w 5702"/>
              <a:gd name="T45" fmla="*/ 319 h 1219"/>
              <a:gd name="T46" fmla="*/ 2868 w 5702"/>
              <a:gd name="T47" fmla="*/ 295 h 1219"/>
              <a:gd name="T48" fmla="*/ 2891 w 5702"/>
              <a:gd name="T49" fmla="*/ 269 h 1219"/>
              <a:gd name="T50" fmla="*/ 2915 w 5702"/>
              <a:gd name="T51" fmla="*/ 241 h 1219"/>
              <a:gd name="T52" fmla="*/ 2946 w 5702"/>
              <a:gd name="T53" fmla="*/ 213 h 1219"/>
              <a:gd name="T54" fmla="*/ 2981 w 5702"/>
              <a:gd name="T55" fmla="*/ 185 h 1219"/>
              <a:gd name="T56" fmla="*/ 3023 w 5702"/>
              <a:gd name="T57" fmla="*/ 157 h 1219"/>
              <a:gd name="T58" fmla="*/ 3070 w 5702"/>
              <a:gd name="T59" fmla="*/ 131 h 1219"/>
              <a:gd name="T60" fmla="*/ 3124 w 5702"/>
              <a:gd name="T61" fmla="*/ 107 h 1219"/>
              <a:gd name="T62" fmla="*/ 3185 w 5702"/>
              <a:gd name="T63" fmla="*/ 84 h 1219"/>
              <a:gd name="T64" fmla="*/ 3253 w 5702"/>
              <a:gd name="T65" fmla="*/ 63 h 1219"/>
              <a:gd name="T66" fmla="*/ 3328 w 5702"/>
              <a:gd name="T67" fmla="*/ 46 h 1219"/>
              <a:gd name="T68" fmla="*/ 3409 w 5702"/>
              <a:gd name="T69" fmla="*/ 32 h 1219"/>
              <a:gd name="T70" fmla="*/ 3502 w 5702"/>
              <a:gd name="T71" fmla="*/ 20 h 1219"/>
              <a:gd name="T72" fmla="*/ 3601 w 5702"/>
              <a:gd name="T73" fmla="*/ 14 h 1219"/>
              <a:gd name="T74" fmla="*/ 3684 w 5702"/>
              <a:gd name="T75" fmla="*/ 11 h 1219"/>
              <a:gd name="T76" fmla="*/ 3780 w 5702"/>
              <a:gd name="T77" fmla="*/ 7 h 1219"/>
              <a:gd name="T78" fmla="*/ 3886 w 5702"/>
              <a:gd name="T79" fmla="*/ 6 h 1219"/>
              <a:gd name="T80" fmla="*/ 4005 w 5702"/>
              <a:gd name="T81" fmla="*/ 4 h 1219"/>
              <a:gd name="T82" fmla="*/ 4134 w 5702"/>
              <a:gd name="T83" fmla="*/ 2 h 1219"/>
              <a:gd name="T84" fmla="*/ 4275 w 5702"/>
              <a:gd name="T85" fmla="*/ 2 h 1219"/>
              <a:gd name="T86" fmla="*/ 4426 w 5702"/>
              <a:gd name="T87" fmla="*/ 0 h 1219"/>
              <a:gd name="T88" fmla="*/ 4588 w 5702"/>
              <a:gd name="T89" fmla="*/ 0 h 1219"/>
              <a:gd name="T90" fmla="*/ 4799 w 5702"/>
              <a:gd name="T91" fmla="*/ 0 h 1219"/>
              <a:gd name="T92" fmla="*/ 4999 w 5702"/>
              <a:gd name="T93" fmla="*/ 2 h 1219"/>
              <a:gd name="T94" fmla="*/ 5189 w 5702"/>
              <a:gd name="T95" fmla="*/ 4 h 1219"/>
              <a:gd name="T96" fmla="*/ 5368 w 5702"/>
              <a:gd name="T97" fmla="*/ 6 h 1219"/>
              <a:gd name="T98" fmla="*/ 5541 w 5702"/>
              <a:gd name="T99" fmla="*/ 7 h 1219"/>
              <a:gd name="T100" fmla="*/ 5702 w 5702"/>
              <a:gd name="T101" fmla="*/ 9 h 1219"/>
              <a:gd name="T102" fmla="*/ 5702 w 5702"/>
              <a:gd name="T103" fmla="*/ 1219 h 1219"/>
              <a:gd name="T104" fmla="*/ 0 w 5702"/>
              <a:gd name="T105" fmla="*/ 1219 h 1219"/>
              <a:gd name="T106" fmla="*/ 0 w 5702"/>
              <a:gd name="T107" fmla="*/ 9 h 1219"/>
              <a:gd name="T108" fmla="*/ 164 w 5702"/>
              <a:gd name="T109" fmla="*/ 7 h 1219"/>
              <a:gd name="T110" fmla="*/ 335 w 5702"/>
              <a:gd name="T111" fmla="*/ 6 h 1219"/>
              <a:gd name="T112" fmla="*/ 514 w 5702"/>
              <a:gd name="T113" fmla="*/ 4 h 1219"/>
              <a:gd name="T114" fmla="*/ 704 w 5702"/>
              <a:gd name="T115" fmla="*/ 2 h 1219"/>
              <a:gd name="T116" fmla="*/ 904 w 5702"/>
              <a:gd name="T117" fmla="*/ 0 h 1219"/>
              <a:gd name="T118" fmla="*/ 1115 w 5702"/>
              <a:gd name="T119" fmla="*/ 0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354" y="5128493"/>
            <a:ext cx="12858044" cy="593017"/>
          </a:xfrm>
          <a:custGeom>
            <a:avLst/>
            <a:gdLst>
              <a:gd name="T0" fmla="*/ 1184 w 5702"/>
              <a:gd name="T1" fmla="*/ 0 h 394"/>
              <a:gd name="T2" fmla="*/ 1492 w 5702"/>
              <a:gd name="T3" fmla="*/ 2 h 394"/>
              <a:gd name="T4" fmla="*/ 1754 w 5702"/>
              <a:gd name="T5" fmla="*/ 5 h 394"/>
              <a:gd name="T6" fmla="*/ 1968 w 5702"/>
              <a:gd name="T7" fmla="*/ 11 h 394"/>
              <a:gd name="T8" fmla="*/ 2156 w 5702"/>
              <a:gd name="T9" fmla="*/ 19 h 394"/>
              <a:gd name="T10" fmla="*/ 2333 w 5702"/>
              <a:gd name="T11" fmla="*/ 42 h 394"/>
              <a:gd name="T12" fmla="*/ 2480 w 5702"/>
              <a:gd name="T13" fmla="*/ 78 h 394"/>
              <a:gd name="T14" fmla="*/ 2598 w 5702"/>
              <a:gd name="T15" fmla="*/ 122 h 394"/>
              <a:gd name="T16" fmla="*/ 2690 w 5702"/>
              <a:gd name="T17" fmla="*/ 172 h 394"/>
              <a:gd name="T18" fmla="*/ 2763 w 5702"/>
              <a:gd name="T19" fmla="*/ 225 h 394"/>
              <a:gd name="T20" fmla="*/ 2816 w 5702"/>
              <a:gd name="T21" fmla="*/ 277 h 394"/>
              <a:gd name="T22" fmla="*/ 2852 w 5702"/>
              <a:gd name="T23" fmla="*/ 326 h 394"/>
              <a:gd name="T24" fmla="*/ 2887 w 5702"/>
              <a:gd name="T25" fmla="*/ 277 h 394"/>
              <a:gd name="T26" fmla="*/ 2939 w 5702"/>
              <a:gd name="T27" fmla="*/ 225 h 394"/>
              <a:gd name="T28" fmla="*/ 3012 w 5702"/>
              <a:gd name="T29" fmla="*/ 172 h 394"/>
              <a:gd name="T30" fmla="*/ 3105 w 5702"/>
              <a:gd name="T31" fmla="*/ 122 h 394"/>
              <a:gd name="T32" fmla="*/ 3223 w 5702"/>
              <a:gd name="T33" fmla="*/ 78 h 394"/>
              <a:gd name="T34" fmla="*/ 3369 w 5702"/>
              <a:gd name="T35" fmla="*/ 42 h 394"/>
              <a:gd name="T36" fmla="*/ 3547 w 5702"/>
              <a:gd name="T37" fmla="*/ 19 h 394"/>
              <a:gd name="T38" fmla="*/ 3735 w 5702"/>
              <a:gd name="T39" fmla="*/ 11 h 394"/>
              <a:gd name="T40" fmla="*/ 3949 w 5702"/>
              <a:gd name="T41" fmla="*/ 5 h 394"/>
              <a:gd name="T42" fmla="*/ 4210 w 5702"/>
              <a:gd name="T43" fmla="*/ 2 h 394"/>
              <a:gd name="T44" fmla="*/ 4519 w 5702"/>
              <a:gd name="T45" fmla="*/ 0 h 394"/>
              <a:gd name="T46" fmla="*/ 4907 w 5702"/>
              <a:gd name="T47" fmla="*/ 0 h 394"/>
              <a:gd name="T48" fmla="*/ 5318 w 5702"/>
              <a:gd name="T49" fmla="*/ 2 h 394"/>
              <a:gd name="T50" fmla="*/ 5702 w 5702"/>
              <a:gd name="T51" fmla="*/ 5 h 394"/>
              <a:gd name="T52" fmla="*/ 5513 w 5702"/>
              <a:gd name="T53" fmla="*/ 72 h 394"/>
              <a:gd name="T54" fmla="*/ 5116 w 5702"/>
              <a:gd name="T55" fmla="*/ 70 h 394"/>
              <a:gd name="T56" fmla="*/ 4689 w 5702"/>
              <a:gd name="T57" fmla="*/ 68 h 394"/>
              <a:gd name="T58" fmla="*/ 4358 w 5702"/>
              <a:gd name="T59" fmla="*/ 70 h 394"/>
              <a:gd name="T60" fmla="*/ 4073 w 5702"/>
              <a:gd name="T61" fmla="*/ 72 h 394"/>
              <a:gd name="T62" fmla="*/ 3836 w 5702"/>
              <a:gd name="T63" fmla="*/ 75 h 394"/>
              <a:gd name="T64" fmla="*/ 3648 w 5702"/>
              <a:gd name="T65" fmla="*/ 80 h 394"/>
              <a:gd name="T66" fmla="*/ 3455 w 5702"/>
              <a:gd name="T67" fmla="*/ 98 h 394"/>
              <a:gd name="T68" fmla="*/ 3293 w 5702"/>
              <a:gd name="T69" fmla="*/ 127 h 394"/>
              <a:gd name="T70" fmla="*/ 3162 w 5702"/>
              <a:gd name="T71" fmla="*/ 167 h 394"/>
              <a:gd name="T72" fmla="*/ 3056 w 5702"/>
              <a:gd name="T73" fmla="*/ 214 h 394"/>
              <a:gd name="T74" fmla="*/ 2974 w 5702"/>
              <a:gd name="T75" fmla="*/ 266 h 394"/>
              <a:gd name="T76" fmla="*/ 2911 w 5702"/>
              <a:gd name="T77" fmla="*/ 320 h 394"/>
              <a:gd name="T78" fmla="*/ 2868 w 5702"/>
              <a:gd name="T79" fmla="*/ 371 h 394"/>
              <a:gd name="T80" fmla="*/ 2835 w 5702"/>
              <a:gd name="T81" fmla="*/ 371 h 394"/>
              <a:gd name="T82" fmla="*/ 2791 w 5702"/>
              <a:gd name="T83" fmla="*/ 320 h 394"/>
              <a:gd name="T84" fmla="*/ 2730 w 5702"/>
              <a:gd name="T85" fmla="*/ 266 h 394"/>
              <a:gd name="T86" fmla="*/ 2647 w 5702"/>
              <a:gd name="T87" fmla="*/ 214 h 394"/>
              <a:gd name="T88" fmla="*/ 2542 w 5702"/>
              <a:gd name="T89" fmla="*/ 167 h 394"/>
              <a:gd name="T90" fmla="*/ 2410 w 5702"/>
              <a:gd name="T91" fmla="*/ 127 h 394"/>
              <a:gd name="T92" fmla="*/ 2248 w 5702"/>
              <a:gd name="T93" fmla="*/ 98 h 394"/>
              <a:gd name="T94" fmla="*/ 2055 w 5702"/>
              <a:gd name="T95" fmla="*/ 80 h 394"/>
              <a:gd name="T96" fmla="*/ 1867 w 5702"/>
              <a:gd name="T97" fmla="*/ 75 h 394"/>
              <a:gd name="T98" fmla="*/ 1630 w 5702"/>
              <a:gd name="T99" fmla="*/ 72 h 394"/>
              <a:gd name="T100" fmla="*/ 1344 w 5702"/>
              <a:gd name="T101" fmla="*/ 70 h 394"/>
              <a:gd name="T102" fmla="*/ 1014 w 5702"/>
              <a:gd name="T103" fmla="*/ 68 h 394"/>
              <a:gd name="T104" fmla="*/ 587 w 5702"/>
              <a:gd name="T105" fmla="*/ 70 h 394"/>
              <a:gd name="T106" fmla="*/ 190 w 5702"/>
              <a:gd name="T107" fmla="*/ 72 h 394"/>
              <a:gd name="T108" fmla="*/ 0 w 5702"/>
              <a:gd name="T109" fmla="*/ 5 h 394"/>
              <a:gd name="T110" fmla="*/ 385 w 5702"/>
              <a:gd name="T111" fmla="*/ 2 h 394"/>
              <a:gd name="T112" fmla="*/ 796 w 5702"/>
              <a:gd name="T113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49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49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89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任意多边形 23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608929" y="260554"/>
            <a:ext cx="3067050" cy="36061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2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一、网络学习空间构成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55290" y="6307767"/>
            <a:ext cx="7007046" cy="3086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1405" dirty="0">
                <a:latin typeface="+mj-ea"/>
                <a:ea typeface="+mj-ea"/>
              </a:rPr>
              <a:t>空间主要有面向个人的教师、学生、家长空间和面向团体的机构、学校、班级空间。</a:t>
            </a:r>
            <a:r>
              <a:rPr lang="zh-CN" altLang="en-US" sz="1405" dirty="0">
                <a:latin typeface="+mj-ea"/>
                <a:ea typeface="+mj-ea"/>
              </a:rPr>
              <a:t>。</a:t>
            </a:r>
          </a:p>
        </p:txBody>
      </p:sp>
      <p:sp>
        <p:nvSpPr>
          <p:cNvPr id="21" name="矩形 20"/>
          <p:cNvSpPr/>
          <p:nvPr/>
        </p:nvSpPr>
        <p:spPr>
          <a:xfrm>
            <a:off x="353135" y="955757"/>
            <a:ext cx="12077410" cy="862915"/>
          </a:xfrm>
          <a:prstGeom prst="rect">
            <a:avLst/>
          </a:prstGeom>
        </p:spPr>
        <p:txBody>
          <a:bodyPr wrap="square" lIns="128575" tIns="64287" rIns="128575" bIns="64287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1685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       </a:t>
            </a:r>
            <a:r>
              <a:rPr lang="zh-CN" altLang="zh-CN" sz="1685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空间是教育机构、教师、学生在网络上从事教与学活动的基本形式，是一个集成</a:t>
            </a:r>
            <a:r>
              <a:rPr lang="zh-CN" altLang="en-US" sz="1685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了</a:t>
            </a:r>
            <a:r>
              <a:rPr lang="zh-CN" altLang="zh-CN" sz="1685" b="1" dirty="0">
                <a:solidFill>
                  <a:srgbClr val="000099"/>
                </a:solidFill>
                <a:latin typeface="+mj-ea"/>
                <a:ea typeface="+mj-ea"/>
              </a:rPr>
              <a:t>教学应用</a:t>
            </a:r>
            <a:r>
              <a:rPr lang="zh-CN" altLang="en-US" sz="1685" b="1" dirty="0">
                <a:solidFill>
                  <a:srgbClr val="000099"/>
                </a:solidFill>
                <a:latin typeface="+mj-ea"/>
                <a:ea typeface="+mj-ea"/>
              </a:rPr>
              <a:t>、资源</a:t>
            </a:r>
            <a:r>
              <a:rPr lang="zh-CN" altLang="zh-CN" sz="1685" b="1" dirty="0">
                <a:solidFill>
                  <a:srgbClr val="000099"/>
                </a:solidFill>
                <a:latin typeface="+mj-ea"/>
                <a:ea typeface="+mj-ea"/>
              </a:rPr>
              <a:t>、工具、</a:t>
            </a:r>
            <a:r>
              <a:rPr lang="zh-CN" altLang="en-US" sz="1685" b="1" dirty="0">
                <a:solidFill>
                  <a:srgbClr val="000099"/>
                </a:solidFill>
                <a:latin typeface="+mj-ea"/>
                <a:ea typeface="+mj-ea"/>
              </a:rPr>
              <a:t>可</a:t>
            </a:r>
            <a:r>
              <a:rPr lang="zh-CN" altLang="zh-CN" sz="1685" b="1" dirty="0">
                <a:solidFill>
                  <a:srgbClr val="000099"/>
                </a:solidFill>
                <a:latin typeface="+mj-ea"/>
                <a:ea typeface="+mj-ea"/>
              </a:rPr>
              <a:t>交流的</a:t>
            </a:r>
            <a:r>
              <a:rPr lang="zh-CN" altLang="zh-CN" sz="1685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，可定制、可编辑的个性化</a:t>
            </a:r>
            <a:r>
              <a:rPr lang="zh-CN" altLang="en-US" sz="1685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教学平台</a:t>
            </a:r>
            <a:r>
              <a:rPr lang="zh-CN" altLang="zh-CN" sz="1545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。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051" y="1852548"/>
            <a:ext cx="7047975" cy="4123305"/>
          </a:xfrm>
          <a:prstGeom prst="rect">
            <a:avLst/>
          </a:prstGeom>
        </p:spPr>
      </p:pic>
      <p:sp>
        <p:nvSpPr>
          <p:cNvPr id="23" name="菱形 22"/>
          <p:cNvSpPr/>
          <p:nvPr/>
        </p:nvSpPr>
        <p:spPr>
          <a:xfrm>
            <a:off x="353135" y="1882424"/>
            <a:ext cx="4189234" cy="4189234"/>
          </a:xfrm>
          <a:prstGeom prst="diamon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任意多边形 6"/>
          <p:cNvSpPr/>
          <p:nvPr/>
        </p:nvSpPr>
        <p:spPr>
          <a:xfrm>
            <a:off x="751112" y="2280401"/>
            <a:ext cx="1633800" cy="1633800"/>
          </a:xfrm>
          <a:custGeom>
            <a:avLst/>
            <a:gdLst>
              <a:gd name="connsiteX0" fmla="*/ 0 w 1161877"/>
              <a:gd name="connsiteY0" fmla="*/ 193650 h 1161877"/>
              <a:gd name="connsiteX1" fmla="*/ 193650 w 1161877"/>
              <a:gd name="connsiteY1" fmla="*/ 0 h 1161877"/>
              <a:gd name="connsiteX2" fmla="*/ 968227 w 1161877"/>
              <a:gd name="connsiteY2" fmla="*/ 0 h 1161877"/>
              <a:gd name="connsiteX3" fmla="*/ 1161877 w 1161877"/>
              <a:gd name="connsiteY3" fmla="*/ 193650 h 1161877"/>
              <a:gd name="connsiteX4" fmla="*/ 1161877 w 1161877"/>
              <a:gd name="connsiteY4" fmla="*/ 968227 h 1161877"/>
              <a:gd name="connsiteX5" fmla="*/ 968227 w 1161877"/>
              <a:gd name="connsiteY5" fmla="*/ 1161877 h 1161877"/>
              <a:gd name="connsiteX6" fmla="*/ 193650 w 1161877"/>
              <a:gd name="connsiteY6" fmla="*/ 1161877 h 1161877"/>
              <a:gd name="connsiteX7" fmla="*/ 0 w 1161877"/>
              <a:gd name="connsiteY7" fmla="*/ 968227 h 1161877"/>
              <a:gd name="connsiteX8" fmla="*/ 0 w 1161877"/>
              <a:gd name="connsiteY8" fmla="*/ 193650 h 116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877" h="1161877">
                <a:moveTo>
                  <a:pt x="0" y="193650"/>
                </a:moveTo>
                <a:cubicBezTo>
                  <a:pt x="0" y="86700"/>
                  <a:pt x="86700" y="0"/>
                  <a:pt x="193650" y="0"/>
                </a:cubicBezTo>
                <a:lnTo>
                  <a:pt x="968227" y="0"/>
                </a:lnTo>
                <a:cubicBezTo>
                  <a:pt x="1075177" y="0"/>
                  <a:pt x="1161877" y="86700"/>
                  <a:pt x="1161877" y="193650"/>
                </a:cubicBezTo>
                <a:lnTo>
                  <a:pt x="1161877" y="968227"/>
                </a:lnTo>
                <a:cubicBezTo>
                  <a:pt x="1161877" y="1075177"/>
                  <a:pt x="1075177" y="1161877"/>
                  <a:pt x="968227" y="1161877"/>
                </a:cubicBezTo>
                <a:lnTo>
                  <a:pt x="193650" y="1161877"/>
                </a:lnTo>
                <a:cubicBezTo>
                  <a:pt x="86700" y="1161877"/>
                  <a:pt x="0" y="1075177"/>
                  <a:pt x="0" y="968227"/>
                </a:cubicBezTo>
                <a:lnTo>
                  <a:pt x="0" y="19365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65476" tIns="165476" rIns="165476" bIns="165476" numCol="1" spcCol="1270" anchor="ctr" anchorCtr="0">
            <a:noAutofit/>
          </a:bodyPr>
          <a:lstStyle/>
          <a:p>
            <a:pPr defTabSz="999490">
              <a:lnSpc>
                <a:spcPct val="90000"/>
              </a:lnSpc>
              <a:spcAft>
                <a:spcPct val="35000"/>
              </a:spcAft>
            </a:pPr>
            <a:r>
              <a:rPr lang="zh-CN" altLang="en-US" sz="22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角色化</a:t>
            </a:r>
            <a:r>
              <a:rPr lang="zh-CN" altLang="en-US" sz="1265" dirty="0"/>
              <a:t>：</a:t>
            </a:r>
            <a:endParaRPr lang="en-US" altLang="zh-CN" sz="1265" dirty="0"/>
          </a:p>
          <a:p>
            <a:pPr defTabSz="999490">
              <a:lnSpc>
                <a:spcPct val="90000"/>
              </a:lnSpc>
              <a:spcAft>
                <a:spcPct val="35000"/>
              </a:spcAft>
            </a:pPr>
            <a:r>
              <a:rPr lang="zh-CN" altLang="en-US" sz="1265" dirty="0"/>
              <a:t>支持教师、学生、家长、机构多种角色。</a:t>
            </a:r>
          </a:p>
        </p:txBody>
      </p:sp>
      <p:sp>
        <p:nvSpPr>
          <p:cNvPr id="33" name="任意多边形 8"/>
          <p:cNvSpPr/>
          <p:nvPr/>
        </p:nvSpPr>
        <p:spPr>
          <a:xfrm>
            <a:off x="2510590" y="2280401"/>
            <a:ext cx="1633800" cy="1633800"/>
          </a:xfrm>
          <a:custGeom>
            <a:avLst/>
            <a:gdLst>
              <a:gd name="connsiteX0" fmla="*/ 0 w 1161877"/>
              <a:gd name="connsiteY0" fmla="*/ 193650 h 1161877"/>
              <a:gd name="connsiteX1" fmla="*/ 193650 w 1161877"/>
              <a:gd name="connsiteY1" fmla="*/ 0 h 1161877"/>
              <a:gd name="connsiteX2" fmla="*/ 968227 w 1161877"/>
              <a:gd name="connsiteY2" fmla="*/ 0 h 1161877"/>
              <a:gd name="connsiteX3" fmla="*/ 1161877 w 1161877"/>
              <a:gd name="connsiteY3" fmla="*/ 193650 h 1161877"/>
              <a:gd name="connsiteX4" fmla="*/ 1161877 w 1161877"/>
              <a:gd name="connsiteY4" fmla="*/ 968227 h 1161877"/>
              <a:gd name="connsiteX5" fmla="*/ 968227 w 1161877"/>
              <a:gd name="connsiteY5" fmla="*/ 1161877 h 1161877"/>
              <a:gd name="connsiteX6" fmla="*/ 193650 w 1161877"/>
              <a:gd name="connsiteY6" fmla="*/ 1161877 h 1161877"/>
              <a:gd name="connsiteX7" fmla="*/ 0 w 1161877"/>
              <a:gd name="connsiteY7" fmla="*/ 968227 h 1161877"/>
              <a:gd name="connsiteX8" fmla="*/ 0 w 1161877"/>
              <a:gd name="connsiteY8" fmla="*/ 193650 h 116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877" h="1161877">
                <a:moveTo>
                  <a:pt x="0" y="193650"/>
                </a:moveTo>
                <a:cubicBezTo>
                  <a:pt x="0" y="86700"/>
                  <a:pt x="86700" y="0"/>
                  <a:pt x="193650" y="0"/>
                </a:cubicBezTo>
                <a:lnTo>
                  <a:pt x="968227" y="0"/>
                </a:lnTo>
                <a:cubicBezTo>
                  <a:pt x="1075177" y="0"/>
                  <a:pt x="1161877" y="86700"/>
                  <a:pt x="1161877" y="193650"/>
                </a:cubicBezTo>
                <a:lnTo>
                  <a:pt x="1161877" y="968227"/>
                </a:lnTo>
                <a:cubicBezTo>
                  <a:pt x="1161877" y="1075177"/>
                  <a:pt x="1075177" y="1161877"/>
                  <a:pt x="968227" y="1161877"/>
                </a:cubicBezTo>
                <a:lnTo>
                  <a:pt x="193650" y="1161877"/>
                </a:lnTo>
                <a:cubicBezTo>
                  <a:pt x="86700" y="1161877"/>
                  <a:pt x="0" y="1075177"/>
                  <a:pt x="0" y="968227"/>
                </a:cubicBezTo>
                <a:lnTo>
                  <a:pt x="0" y="19365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65476" tIns="165476" rIns="165476" bIns="165476" numCol="1" spcCol="1270" anchor="ctr" anchorCtr="0">
            <a:noAutofit/>
          </a:bodyPr>
          <a:lstStyle/>
          <a:p>
            <a:pPr defTabSz="999490">
              <a:lnSpc>
                <a:spcPct val="90000"/>
              </a:lnSpc>
              <a:spcAft>
                <a:spcPct val="35000"/>
              </a:spcAft>
            </a:pPr>
            <a:r>
              <a:rPr lang="zh-CN" altLang="en-US" sz="22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社交化</a:t>
            </a:r>
            <a:r>
              <a:rPr lang="zh-CN" altLang="en-US" sz="1265" dirty="0"/>
              <a:t>：</a:t>
            </a:r>
            <a:endParaRPr lang="en-US" altLang="zh-CN" sz="1265" dirty="0"/>
          </a:p>
          <a:p>
            <a:pPr defTabSz="999490">
              <a:lnSpc>
                <a:spcPct val="90000"/>
              </a:lnSpc>
              <a:spcAft>
                <a:spcPct val="35000"/>
              </a:spcAft>
            </a:pPr>
            <a:r>
              <a:rPr lang="zh-CN" altLang="en-US" sz="1265" dirty="0"/>
              <a:t>提供基于社交化的网络教学服务。</a:t>
            </a:r>
            <a:br>
              <a:rPr lang="zh-CN" altLang="en-US" sz="1265" dirty="0"/>
            </a:br>
            <a:endParaRPr lang="zh-CN" altLang="en-US" sz="1265" dirty="0"/>
          </a:p>
        </p:txBody>
      </p:sp>
      <p:sp>
        <p:nvSpPr>
          <p:cNvPr id="34" name="任意多边形 9"/>
          <p:cNvSpPr/>
          <p:nvPr/>
        </p:nvSpPr>
        <p:spPr>
          <a:xfrm>
            <a:off x="751112" y="4039879"/>
            <a:ext cx="1633800" cy="1633800"/>
          </a:xfrm>
          <a:custGeom>
            <a:avLst/>
            <a:gdLst>
              <a:gd name="connsiteX0" fmla="*/ 0 w 1161877"/>
              <a:gd name="connsiteY0" fmla="*/ 193650 h 1161877"/>
              <a:gd name="connsiteX1" fmla="*/ 193650 w 1161877"/>
              <a:gd name="connsiteY1" fmla="*/ 0 h 1161877"/>
              <a:gd name="connsiteX2" fmla="*/ 968227 w 1161877"/>
              <a:gd name="connsiteY2" fmla="*/ 0 h 1161877"/>
              <a:gd name="connsiteX3" fmla="*/ 1161877 w 1161877"/>
              <a:gd name="connsiteY3" fmla="*/ 193650 h 1161877"/>
              <a:gd name="connsiteX4" fmla="*/ 1161877 w 1161877"/>
              <a:gd name="connsiteY4" fmla="*/ 968227 h 1161877"/>
              <a:gd name="connsiteX5" fmla="*/ 968227 w 1161877"/>
              <a:gd name="connsiteY5" fmla="*/ 1161877 h 1161877"/>
              <a:gd name="connsiteX6" fmla="*/ 193650 w 1161877"/>
              <a:gd name="connsiteY6" fmla="*/ 1161877 h 1161877"/>
              <a:gd name="connsiteX7" fmla="*/ 0 w 1161877"/>
              <a:gd name="connsiteY7" fmla="*/ 968227 h 1161877"/>
              <a:gd name="connsiteX8" fmla="*/ 0 w 1161877"/>
              <a:gd name="connsiteY8" fmla="*/ 193650 h 116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877" h="1161877">
                <a:moveTo>
                  <a:pt x="0" y="193650"/>
                </a:moveTo>
                <a:cubicBezTo>
                  <a:pt x="0" y="86700"/>
                  <a:pt x="86700" y="0"/>
                  <a:pt x="193650" y="0"/>
                </a:cubicBezTo>
                <a:lnTo>
                  <a:pt x="968227" y="0"/>
                </a:lnTo>
                <a:cubicBezTo>
                  <a:pt x="1075177" y="0"/>
                  <a:pt x="1161877" y="86700"/>
                  <a:pt x="1161877" y="193650"/>
                </a:cubicBezTo>
                <a:lnTo>
                  <a:pt x="1161877" y="968227"/>
                </a:lnTo>
                <a:cubicBezTo>
                  <a:pt x="1161877" y="1075177"/>
                  <a:pt x="1075177" y="1161877"/>
                  <a:pt x="968227" y="1161877"/>
                </a:cubicBezTo>
                <a:lnTo>
                  <a:pt x="193650" y="1161877"/>
                </a:lnTo>
                <a:cubicBezTo>
                  <a:pt x="86700" y="1161877"/>
                  <a:pt x="0" y="1075177"/>
                  <a:pt x="0" y="968227"/>
                </a:cubicBezTo>
                <a:lnTo>
                  <a:pt x="0" y="19365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65476" tIns="165476" rIns="165476" bIns="165476" numCol="1" spcCol="1270" anchor="ctr" anchorCtr="0">
            <a:noAutofit/>
          </a:bodyPr>
          <a:lstStyle/>
          <a:p>
            <a:pPr defTabSz="999490">
              <a:lnSpc>
                <a:spcPct val="90000"/>
              </a:lnSpc>
              <a:spcAft>
                <a:spcPct val="35000"/>
              </a:spcAft>
            </a:pPr>
            <a:r>
              <a:rPr lang="zh-CN" altLang="en-US" sz="22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个性化</a:t>
            </a:r>
            <a:r>
              <a:rPr lang="zh-CN" altLang="en-US" sz="1265" dirty="0"/>
              <a:t>：</a:t>
            </a:r>
            <a:endParaRPr lang="en-US" altLang="zh-CN" sz="1265" dirty="0"/>
          </a:p>
          <a:p>
            <a:pPr defTabSz="999490">
              <a:lnSpc>
                <a:spcPct val="90000"/>
              </a:lnSpc>
              <a:spcAft>
                <a:spcPct val="35000"/>
              </a:spcAft>
            </a:pPr>
            <a:r>
              <a:rPr lang="zh-CN" altLang="en-US" sz="1265" dirty="0"/>
              <a:t>展示空间可自定义装扮，特色应用可自定义管理。</a:t>
            </a:r>
            <a:br>
              <a:rPr lang="zh-CN" altLang="en-US" sz="1265" dirty="0"/>
            </a:br>
            <a:endParaRPr lang="zh-CN" altLang="en-US" sz="1265" dirty="0"/>
          </a:p>
        </p:txBody>
      </p:sp>
      <p:sp>
        <p:nvSpPr>
          <p:cNvPr id="35" name="任意多边形 10"/>
          <p:cNvSpPr/>
          <p:nvPr/>
        </p:nvSpPr>
        <p:spPr>
          <a:xfrm>
            <a:off x="2510590" y="4039879"/>
            <a:ext cx="1633800" cy="1633800"/>
          </a:xfrm>
          <a:custGeom>
            <a:avLst/>
            <a:gdLst>
              <a:gd name="connsiteX0" fmla="*/ 0 w 1161877"/>
              <a:gd name="connsiteY0" fmla="*/ 193650 h 1161877"/>
              <a:gd name="connsiteX1" fmla="*/ 193650 w 1161877"/>
              <a:gd name="connsiteY1" fmla="*/ 0 h 1161877"/>
              <a:gd name="connsiteX2" fmla="*/ 968227 w 1161877"/>
              <a:gd name="connsiteY2" fmla="*/ 0 h 1161877"/>
              <a:gd name="connsiteX3" fmla="*/ 1161877 w 1161877"/>
              <a:gd name="connsiteY3" fmla="*/ 193650 h 1161877"/>
              <a:gd name="connsiteX4" fmla="*/ 1161877 w 1161877"/>
              <a:gd name="connsiteY4" fmla="*/ 968227 h 1161877"/>
              <a:gd name="connsiteX5" fmla="*/ 968227 w 1161877"/>
              <a:gd name="connsiteY5" fmla="*/ 1161877 h 1161877"/>
              <a:gd name="connsiteX6" fmla="*/ 193650 w 1161877"/>
              <a:gd name="connsiteY6" fmla="*/ 1161877 h 1161877"/>
              <a:gd name="connsiteX7" fmla="*/ 0 w 1161877"/>
              <a:gd name="connsiteY7" fmla="*/ 968227 h 1161877"/>
              <a:gd name="connsiteX8" fmla="*/ 0 w 1161877"/>
              <a:gd name="connsiteY8" fmla="*/ 193650 h 116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877" h="1161877">
                <a:moveTo>
                  <a:pt x="0" y="193650"/>
                </a:moveTo>
                <a:cubicBezTo>
                  <a:pt x="0" y="86700"/>
                  <a:pt x="86700" y="0"/>
                  <a:pt x="193650" y="0"/>
                </a:cubicBezTo>
                <a:lnTo>
                  <a:pt x="968227" y="0"/>
                </a:lnTo>
                <a:cubicBezTo>
                  <a:pt x="1075177" y="0"/>
                  <a:pt x="1161877" y="86700"/>
                  <a:pt x="1161877" y="193650"/>
                </a:cubicBezTo>
                <a:lnTo>
                  <a:pt x="1161877" y="968227"/>
                </a:lnTo>
                <a:cubicBezTo>
                  <a:pt x="1161877" y="1075177"/>
                  <a:pt x="1075177" y="1161877"/>
                  <a:pt x="968227" y="1161877"/>
                </a:cubicBezTo>
                <a:lnTo>
                  <a:pt x="193650" y="1161877"/>
                </a:lnTo>
                <a:cubicBezTo>
                  <a:pt x="86700" y="1161877"/>
                  <a:pt x="0" y="1075177"/>
                  <a:pt x="0" y="968227"/>
                </a:cubicBezTo>
                <a:lnTo>
                  <a:pt x="0" y="19365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65476" tIns="165476" rIns="165476" bIns="165476" numCol="1" spcCol="1270" anchor="ctr" anchorCtr="0">
            <a:noAutofit/>
          </a:bodyPr>
          <a:lstStyle/>
          <a:p>
            <a:pPr defTabSz="999490">
              <a:lnSpc>
                <a:spcPct val="90000"/>
              </a:lnSpc>
              <a:spcAft>
                <a:spcPct val="35000"/>
              </a:spcAft>
            </a:pPr>
            <a:r>
              <a:rPr lang="zh-CN" altLang="en-US" sz="22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消息驱动</a:t>
            </a:r>
            <a:r>
              <a:rPr lang="zh-CN" altLang="en-US" sz="1125" b="1" dirty="0"/>
              <a:t>：</a:t>
            </a:r>
            <a:endParaRPr lang="en-US" altLang="zh-CN" sz="1125" b="1" dirty="0"/>
          </a:p>
          <a:p>
            <a:pPr defTabSz="999490">
              <a:lnSpc>
                <a:spcPct val="90000"/>
              </a:lnSpc>
              <a:spcAft>
                <a:spcPct val="35000"/>
              </a:spcAft>
            </a:pPr>
            <a:r>
              <a:rPr lang="zh-CN" altLang="en-US" sz="1545" dirty="0"/>
              <a:t>集成应用，提供应用消息推送服务。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856621" y="6307766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0099"/>
                </a:solidFill>
                <a:latin typeface="+mj-ea"/>
                <a:ea typeface="+mj-ea"/>
              </a:rPr>
              <a:t>不仅仅是一个空间！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任意多边形 23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608929" y="260554"/>
            <a:ext cx="1860006" cy="3606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2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教师空间</a:t>
            </a:r>
          </a:p>
        </p:txBody>
      </p:sp>
      <p:sp>
        <p:nvSpPr>
          <p:cNvPr id="5" name="椭圆 4"/>
          <p:cNvSpPr/>
          <p:nvPr/>
        </p:nvSpPr>
        <p:spPr>
          <a:xfrm>
            <a:off x="9525719" y="1312069"/>
            <a:ext cx="2311576" cy="1512168"/>
          </a:xfrm>
          <a:prstGeom prst="ellipse">
            <a:avLst/>
          </a:prstGeom>
          <a:solidFill>
            <a:srgbClr val="D9D9D9">
              <a:alpha val="50196"/>
            </a:srgbClr>
          </a:solidFill>
          <a:ln>
            <a:noFill/>
          </a:ln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889419" y="1473889"/>
            <a:ext cx="15841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6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工  作</a:t>
            </a:r>
            <a:endParaRPr lang="en-US" altLang="zh-CN" sz="36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</a:endParaRPr>
          </a:p>
          <a:p>
            <a:pPr algn="ctr"/>
            <a:r>
              <a:rPr lang="zh-CN" altLang="en-US" sz="36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空  间</a:t>
            </a:r>
          </a:p>
        </p:txBody>
      </p:sp>
      <p:sp>
        <p:nvSpPr>
          <p:cNvPr id="9" name="矩形 8"/>
          <p:cNvSpPr/>
          <p:nvPr/>
        </p:nvSpPr>
        <p:spPr>
          <a:xfrm>
            <a:off x="9025323" y="3412478"/>
            <a:ext cx="3277718" cy="2346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教师空间分为工作空间和展示空间，工作空间主要提供老师搜集资源、班级管理、智慧校园管理、</a:t>
            </a:r>
            <a:r>
              <a:rPr lang="zh-CN" altLang="zh-CN" sz="2000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网络研修、互动研讨等个性化服务。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709" y="1168053"/>
            <a:ext cx="8287764" cy="52191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任意多边形 23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608929" y="260554"/>
            <a:ext cx="2801284" cy="3606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2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学生、家长空间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84759" y="1132819"/>
            <a:ext cx="1452562" cy="1452563"/>
            <a:chOff x="3117007" y="2447925"/>
            <a:chExt cx="1452562" cy="1452563"/>
          </a:xfrm>
        </p:grpSpPr>
        <p:sp>
          <p:nvSpPr>
            <p:cNvPr id="16" name="椭圆 15"/>
            <p:cNvSpPr/>
            <p:nvPr/>
          </p:nvSpPr>
          <p:spPr bwMode="auto">
            <a:xfrm>
              <a:off x="3117007" y="2447925"/>
              <a:ext cx="1452562" cy="145256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1229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2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charset="-127"/>
                <a:ea typeface="Gulim" panose="020B0600000101010101" charset="-127"/>
                <a:cs typeface="+mn-cs"/>
              </a:endParaRPr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3391644" y="2706688"/>
              <a:ext cx="903288" cy="95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1229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教师</a:t>
              </a: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ctr" defTabSz="1229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空间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819657" y="1099041"/>
            <a:ext cx="1452329" cy="1452273"/>
            <a:chOff x="5780001" y="1439302"/>
            <a:chExt cx="1452329" cy="1452273"/>
          </a:xfrm>
        </p:grpSpPr>
        <p:sp>
          <p:nvSpPr>
            <p:cNvPr id="18" name="椭圆 18"/>
            <p:cNvSpPr>
              <a:spLocks noChangeArrowheads="1"/>
            </p:cNvSpPr>
            <p:nvPr/>
          </p:nvSpPr>
          <p:spPr bwMode="auto">
            <a:xfrm>
              <a:off x="5780001" y="1439302"/>
              <a:ext cx="1452329" cy="1452273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sym typeface="Gulim" panose="020B0600000101010101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sym typeface="Gulim" panose="020B0600000101010101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sym typeface="Gulim" panose="020B0600000101010101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sym typeface="Gulim" panose="020B0600000101010101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sym typeface="Gulim" panose="020B0600000101010101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sym typeface="Gulim" panose="020B0600000101010101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sym typeface="Gulim" panose="020B0600000101010101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sym typeface="Gulim" panose="020B0600000101010101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sym typeface="Gulim" panose="020B0600000101010101" charset="-127"/>
                </a:defRPr>
              </a:lvl9pPr>
            </a:lstStyle>
            <a:p>
              <a:pPr marL="0" marR="0" lvl="0" indent="0" algn="l" defTabSz="122936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Gulim" panose="020B0600000101010101" charset="-127"/>
              </a:endParaRPr>
            </a:p>
          </p:txBody>
        </p:sp>
        <p:sp>
          <p:nvSpPr>
            <p:cNvPr id="20" name="矩形 21"/>
            <p:cNvSpPr>
              <a:spLocks noChangeArrowheads="1"/>
            </p:cNvSpPr>
            <p:nvPr/>
          </p:nvSpPr>
          <p:spPr bwMode="auto">
            <a:xfrm>
              <a:off x="6081034" y="1684940"/>
              <a:ext cx="902840" cy="954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sym typeface="Gulim" panose="020B0600000101010101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sym typeface="Gulim" panose="020B0600000101010101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sym typeface="Gulim" panose="020B0600000101010101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sym typeface="Gulim" panose="020B0600000101010101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sym typeface="Gulim" panose="020B0600000101010101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sym typeface="Gulim" panose="020B0600000101010101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sym typeface="Gulim" panose="020B0600000101010101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sym typeface="Gulim" panose="020B0600000101010101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sym typeface="Gulim" panose="020B0600000101010101" charset="-127"/>
                </a:defRPr>
              </a:lvl9pPr>
            </a:lstStyle>
            <a:p>
              <a:pPr marL="0" marR="0" lvl="0" indent="0" algn="ctr" defTabSz="122936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Gulim" panose="020B0600000101010101" charset="-127"/>
                </a:rPr>
                <a:t>学生</a:t>
              </a: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Gulim" panose="020B0600000101010101" charset="-127"/>
              </a:endParaRPr>
            </a:p>
            <a:p>
              <a:pPr marL="0" marR="0" lvl="0" indent="0" algn="ctr" defTabSz="122936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Gulim" panose="020B0600000101010101" charset="-127"/>
                </a:rPr>
                <a:t>空间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844632" y="1124806"/>
            <a:ext cx="1452563" cy="1452562"/>
            <a:chOff x="6855569" y="3792538"/>
            <a:chExt cx="1452563" cy="1452562"/>
          </a:xfrm>
        </p:grpSpPr>
        <p:sp>
          <p:nvSpPr>
            <p:cNvPr id="21" name="椭圆 20"/>
            <p:cNvSpPr/>
            <p:nvPr/>
          </p:nvSpPr>
          <p:spPr bwMode="auto">
            <a:xfrm>
              <a:off x="6855569" y="3792538"/>
              <a:ext cx="1452563" cy="1452562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12293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2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charset="-127"/>
                <a:ea typeface="Gulim" panose="020B0600000101010101" charset="-127"/>
                <a:cs typeface="+mn-cs"/>
              </a:endParaRPr>
            </a:p>
          </p:txBody>
        </p:sp>
        <p:sp>
          <p:nvSpPr>
            <p:cNvPr id="22" name="矩形 23"/>
            <p:cNvSpPr>
              <a:spLocks noChangeArrowheads="1"/>
            </p:cNvSpPr>
            <p:nvPr/>
          </p:nvSpPr>
          <p:spPr bwMode="auto">
            <a:xfrm>
              <a:off x="7142907" y="4078288"/>
              <a:ext cx="903287" cy="95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8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sym typeface="Gulim" panose="020B0600000101010101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33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sym typeface="Gulim" panose="020B0600000101010101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sym typeface="Gulim" panose="020B0600000101010101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sym typeface="Gulim" panose="020B0600000101010101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sym typeface="Gulim" panose="020B0600000101010101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sym typeface="Gulim" panose="020B0600000101010101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sym typeface="Gulim" panose="020B0600000101010101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sym typeface="Gulim" panose="020B0600000101010101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Gulim" panose="020B0600000101010101" charset="-127"/>
                  <a:ea typeface="Gulim" panose="020B0600000101010101" charset="-127"/>
                  <a:sym typeface="Gulim" panose="020B0600000101010101" charset="-127"/>
                </a:defRPr>
              </a:lvl9pPr>
            </a:lstStyle>
            <a:p>
              <a:pPr marL="0" marR="0" lvl="0" indent="0" algn="ctr" defTabSz="122936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Gulim" panose="020B0600000101010101" charset="-127"/>
                </a:rPr>
                <a:t>家长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Gulim" panose="020B0600000101010101" charset="-127"/>
              </a:endParaRPr>
            </a:p>
            <a:p>
              <a:pPr marL="0" marR="0" lvl="0" indent="0" algn="ctr" defTabSz="122936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Gulim" panose="020B0600000101010101" charset="-127"/>
                </a:rPr>
                <a:t>空间</a:t>
              </a:r>
            </a:p>
          </p:txBody>
        </p:sp>
      </p:grpSp>
      <p:sp>
        <p:nvSpPr>
          <p:cNvPr id="23" name="右箭头 59"/>
          <p:cNvSpPr/>
          <p:nvPr/>
        </p:nvSpPr>
        <p:spPr bwMode="auto">
          <a:xfrm>
            <a:off x="2737583" y="1597162"/>
            <a:ext cx="1753131" cy="523875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12293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2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anose="020B0600000101010101" charset="-127"/>
              <a:ea typeface="Gulim" panose="020B0600000101010101" charset="-127"/>
              <a:cs typeface="+mn-cs"/>
            </a:endParaRPr>
          </a:p>
        </p:txBody>
      </p:sp>
      <p:sp>
        <p:nvSpPr>
          <p:cNvPr id="25" name="右箭头 60"/>
          <p:cNvSpPr/>
          <p:nvPr/>
        </p:nvSpPr>
        <p:spPr bwMode="auto">
          <a:xfrm>
            <a:off x="6586766" y="1584751"/>
            <a:ext cx="1974446" cy="525462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12293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2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anose="020B0600000101010101" charset="-127"/>
              <a:ea typeface="Gulim" panose="020B0600000101010101" charset="-127"/>
              <a:cs typeface="+mn-cs"/>
            </a:endParaRPr>
          </a:p>
        </p:txBody>
      </p:sp>
      <p:sp>
        <p:nvSpPr>
          <p:cNvPr id="26" name="TextBox 45"/>
          <p:cNvSpPr txBox="1">
            <a:spLocks noChangeArrowheads="1"/>
          </p:cNvSpPr>
          <p:nvPr/>
        </p:nvSpPr>
        <p:spPr bwMode="auto">
          <a:xfrm>
            <a:off x="3044999" y="1119942"/>
            <a:ext cx="800245" cy="46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  <a:sym typeface="Gulim" panose="020B0600000101010101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  <a:sym typeface="Gulim" panose="020B0600000101010101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  <a:sym typeface="Gulim" panose="020B0600000101010101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  <a:sym typeface="Gulim" panose="020B0600000101010101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  <a:sym typeface="Gulim" panose="020B0600000101010101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  <a:sym typeface="Gulim" panose="020B0600000101010101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  <a:sym typeface="Gulim" panose="020B0600000101010101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  <a:sym typeface="Gulim" panose="020B0600000101010101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  <a:sym typeface="Gulim" panose="020B0600000101010101" charset="-127"/>
              </a:defRPr>
            </a:lvl9pPr>
          </a:lstStyle>
          <a:p>
            <a:pPr marL="0" marR="0" lvl="0" indent="0" algn="l" defTabSz="12293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Gulim" panose="020B0600000101010101" charset="-127"/>
              </a:rPr>
              <a:t>带动</a:t>
            </a:r>
          </a:p>
        </p:txBody>
      </p:sp>
      <p:sp>
        <p:nvSpPr>
          <p:cNvPr id="27" name="TextBox 46"/>
          <p:cNvSpPr txBox="1">
            <a:spLocks noChangeArrowheads="1"/>
          </p:cNvSpPr>
          <p:nvPr/>
        </p:nvSpPr>
        <p:spPr bwMode="auto">
          <a:xfrm>
            <a:off x="7146378" y="1130543"/>
            <a:ext cx="1400554" cy="46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  <a:sym typeface="Gulim" panose="020B0600000101010101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  <a:sym typeface="Gulim" panose="020B0600000101010101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  <a:sym typeface="Gulim" panose="020B0600000101010101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  <a:sym typeface="Gulim" panose="020B0600000101010101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  <a:sym typeface="Gulim" panose="020B0600000101010101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  <a:sym typeface="Gulim" panose="020B0600000101010101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  <a:sym typeface="Gulim" panose="020B0600000101010101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  <a:sym typeface="Gulim" panose="020B0600000101010101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  <a:sym typeface="Gulim" panose="020B0600000101010101" charset="-127"/>
              </a:defRPr>
            </a:lvl9pPr>
          </a:lstStyle>
          <a:p>
            <a:pPr marL="0" marR="0" lvl="0" indent="0" algn="l" defTabSz="12293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Gulim" panose="020B0600000101010101" charset="-127"/>
              </a:rPr>
              <a:t>联通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6235" y="2664322"/>
            <a:ext cx="4745939" cy="275957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2535" y="2648681"/>
            <a:ext cx="4598563" cy="2790852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4315626" y="5847704"/>
            <a:ext cx="26869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+mj-ea"/>
                <a:ea typeface="+mj-ea"/>
              </a:rPr>
              <a:t>学生空间包括我的课程、我的班级、我的拓展、班级圈、查看教师发送的通知、作业等。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9122817" y="5847704"/>
            <a:ext cx="31203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+mj-ea"/>
                <a:ea typeface="+mj-ea"/>
              </a:rPr>
              <a:t>家长空间结合手机客户端“云校家”来进行家校沟通，空间和手机端的作业通知等功能的互通。</a:t>
            </a:r>
          </a:p>
        </p:txBody>
      </p:sp>
      <p:sp>
        <p:nvSpPr>
          <p:cNvPr id="34" name="圆角矩形 7"/>
          <p:cNvSpPr/>
          <p:nvPr/>
        </p:nvSpPr>
        <p:spPr>
          <a:xfrm>
            <a:off x="7271740" y="5847704"/>
            <a:ext cx="1581890" cy="738664"/>
          </a:xfrm>
          <a:prstGeom prst="round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陪伴孩子的学习和成长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2540943" y="5798377"/>
            <a:ext cx="1644500" cy="922124"/>
            <a:chOff x="3044999" y="5798377"/>
            <a:chExt cx="1644500" cy="922124"/>
          </a:xfrm>
        </p:grpSpPr>
        <p:sp>
          <p:nvSpPr>
            <p:cNvPr id="35" name="椭圆 34"/>
            <p:cNvSpPr/>
            <p:nvPr/>
          </p:nvSpPr>
          <p:spPr>
            <a:xfrm>
              <a:off x="3044999" y="5798377"/>
              <a:ext cx="869270" cy="922124"/>
            </a:xfrm>
            <a:prstGeom prst="ellipse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zh-CN" altLang="en-US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学习</a:t>
              </a:r>
            </a:p>
          </p:txBody>
        </p:sp>
        <p:sp>
          <p:nvSpPr>
            <p:cNvPr id="36" name="椭圆 35"/>
            <p:cNvSpPr/>
            <p:nvPr/>
          </p:nvSpPr>
          <p:spPr>
            <a:xfrm>
              <a:off x="3820229" y="5798377"/>
              <a:ext cx="869270" cy="922124"/>
            </a:xfrm>
            <a:prstGeom prst="ellipse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zh-CN" altLang="en-US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互动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任意多边形 23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Content Placeholder 2"/>
          <p:cNvSpPr txBox="1"/>
          <p:nvPr/>
        </p:nvSpPr>
        <p:spPr>
          <a:xfrm>
            <a:off x="1100783" y="260554"/>
            <a:ext cx="2575196" cy="3606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  <a:defRPr/>
            </a:pPr>
            <a:r>
              <a:rPr lang="zh-CN" altLang="en-US" sz="2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展示主页</a:t>
            </a:r>
          </a:p>
        </p:txBody>
      </p:sp>
      <p:sp>
        <p:nvSpPr>
          <p:cNvPr id="11" name="TextBox 3"/>
          <p:cNvSpPr txBox="1"/>
          <p:nvPr/>
        </p:nvSpPr>
        <p:spPr>
          <a:xfrm>
            <a:off x="9741743" y="1047752"/>
            <a:ext cx="29453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ea"/>
                <a:ea typeface="+mn-ea"/>
              </a:rPr>
              <a:t>对外展示    交流互动</a:t>
            </a:r>
            <a:endParaRPr lang="en-US" altLang="zh-CN" sz="2000" b="1" dirty="0">
              <a:solidFill>
                <a:schemeClr val="tx2">
                  <a:lumMod val="60000"/>
                  <a:lumOff val="40000"/>
                </a:schemeClr>
              </a:solidFill>
              <a:latin typeface="+mn-ea"/>
              <a:ea typeface="+mn-ea"/>
            </a:endParaRPr>
          </a:p>
          <a:p>
            <a:endParaRPr lang="en-US" altLang="zh-CN" sz="2000" b="1" dirty="0">
              <a:solidFill>
                <a:schemeClr val="tx2">
                  <a:lumMod val="60000"/>
                  <a:lumOff val="40000"/>
                </a:schemeClr>
              </a:solidFill>
              <a:latin typeface="+mn-ea"/>
              <a:ea typeface="+mn-ea"/>
            </a:endParaRPr>
          </a:p>
          <a:p>
            <a:r>
              <a:rPr lang="zh-CN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ea"/>
                <a:ea typeface="+mn-ea"/>
              </a:rPr>
              <a:t>空间装扮自定义</a:t>
            </a:r>
            <a:endParaRPr lang="en-US" altLang="zh-CN" sz="2000" b="1" dirty="0">
              <a:solidFill>
                <a:schemeClr val="tx2">
                  <a:lumMod val="60000"/>
                  <a:lumOff val="40000"/>
                </a:schemeClr>
              </a:solidFill>
              <a:latin typeface="+mn-ea"/>
              <a:ea typeface="+mn-ea"/>
            </a:endParaRPr>
          </a:p>
          <a:p>
            <a:endParaRPr lang="en-US" altLang="zh-CN" sz="2000" b="1" dirty="0">
              <a:solidFill>
                <a:schemeClr val="tx2">
                  <a:lumMod val="60000"/>
                  <a:lumOff val="40000"/>
                </a:schemeClr>
              </a:solidFill>
              <a:latin typeface="+mn-ea"/>
              <a:ea typeface="+mn-ea"/>
            </a:endParaRPr>
          </a:p>
          <a:p>
            <a:r>
              <a:rPr lang="zh-CN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ea"/>
                <a:ea typeface="+mn-ea"/>
              </a:rPr>
              <a:t>资源建设、文章、照片</a:t>
            </a:r>
            <a:endParaRPr lang="zh-CN" altLang="en-US" sz="2000" dirty="0">
              <a:solidFill>
                <a:schemeClr val="tx2">
                  <a:lumMod val="60000"/>
                  <a:lumOff val="40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703" y="925849"/>
            <a:ext cx="9142857" cy="538095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2696" y="3049157"/>
            <a:ext cx="2945351" cy="3960990"/>
          </a:xfrm>
          <a:prstGeom prst="rect">
            <a:avLst/>
          </a:prstGeom>
        </p:spPr>
      </p:pic>
      <p:sp>
        <p:nvSpPr>
          <p:cNvPr id="5" name="箭头: V 形 4">
            <a:hlinkClick r:id="rId7"/>
          </p:cNvPr>
          <p:cNvSpPr/>
          <p:nvPr/>
        </p:nvSpPr>
        <p:spPr>
          <a:xfrm>
            <a:off x="1388815" y="6529425"/>
            <a:ext cx="7128792" cy="477876"/>
          </a:xfrm>
          <a:prstGeom prst="chevron">
            <a:avLst/>
          </a:prstGeom>
          <a:solidFill>
            <a:srgbClr val="D9D9D9">
              <a:alpha val="50196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rgbClr val="FF0000"/>
                </a:solidFill>
              </a:rPr>
              <a:t>曾获得</a:t>
            </a:r>
            <a:r>
              <a:rPr lang="en-US" altLang="zh-CN" sz="1400" dirty="0">
                <a:solidFill>
                  <a:srgbClr val="FF0000"/>
                </a:solidFill>
              </a:rPr>
              <a:t>2016</a:t>
            </a:r>
            <a:r>
              <a:rPr lang="zh-CN" altLang="en-US" sz="1400" dirty="0">
                <a:solidFill>
                  <a:srgbClr val="FF0000"/>
                </a:solidFill>
              </a:rPr>
              <a:t>年立思辰银山杯“优秀教师空间一等奖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任意多边形 23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Content Placeholder 2"/>
          <p:cNvSpPr txBox="1"/>
          <p:nvPr/>
        </p:nvSpPr>
        <p:spPr>
          <a:xfrm>
            <a:off x="1100783" y="260554"/>
            <a:ext cx="2575196" cy="3606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  <a:defRPr/>
            </a:pPr>
            <a:r>
              <a:rPr lang="zh-CN" altLang="en-US" sz="2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二、空间应用案例分享</a:t>
            </a:r>
          </a:p>
        </p:txBody>
      </p:sp>
      <p:pic>
        <p:nvPicPr>
          <p:cNvPr id="10" name="图片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356" y="6071457"/>
            <a:ext cx="4612489" cy="71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标题 1"/>
          <p:cNvSpPr txBox="1">
            <a:spLocks noChangeArrowheads="1"/>
          </p:cNvSpPr>
          <p:nvPr/>
        </p:nvSpPr>
        <p:spPr>
          <a:xfrm>
            <a:off x="1095296" y="920333"/>
            <a:ext cx="10435442" cy="535752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2955" dirty="0"/>
              <a:t>             基于空间设计学习：当语文遇上纪录片</a:t>
            </a:r>
          </a:p>
        </p:txBody>
      </p:sp>
      <p:pic>
        <p:nvPicPr>
          <p:cNvPr id="13" name="图片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96" y="1602936"/>
            <a:ext cx="2643601" cy="510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764" y="1778731"/>
            <a:ext cx="5236974" cy="246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占位符 11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" b="854"/>
          <a:stretch>
            <a:fillRect/>
          </a:stretch>
        </p:blipFill>
        <p:spPr bwMode="auto">
          <a:xfrm>
            <a:off x="4110575" y="1803287"/>
            <a:ext cx="2005721" cy="2461110"/>
          </a:xfrm>
          <a:prstGeom prst="rect">
            <a:avLst/>
          </a:prstGeom>
          <a:noFill/>
          <a:ln w="9525">
            <a:solidFill>
              <a:srgbClr val="5B9BD5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本占位符 8"/>
          <p:cNvSpPr txBox="1">
            <a:spLocks noChangeArrowheads="1"/>
          </p:cNvSpPr>
          <p:nvPr/>
        </p:nvSpPr>
        <p:spPr bwMode="auto">
          <a:xfrm>
            <a:off x="4110575" y="4358710"/>
            <a:ext cx="7420163" cy="1613952"/>
          </a:xfrm>
          <a:prstGeom prst="rect">
            <a:avLst/>
          </a:prstGeom>
          <a:noFill/>
          <a:ln w="9525">
            <a:solidFill>
              <a:srgbClr val="5B9BD5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indent="457200" latinLnBrk="1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  <a:sym typeface="Gulim" panose="020B0600000101010101" charset="-127"/>
              </a:defRPr>
            </a:lvl1pPr>
            <a:lvl2pPr marL="892175" indent="-342900" latinLnBrk="1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  <a:sym typeface="Gulim" panose="020B0600000101010101" charset="-127"/>
              </a:defRPr>
            </a:lvl2pPr>
            <a:lvl3pPr marL="1371600" indent="-273050" latinLnBrk="1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  <a:sym typeface="Gulim" panose="020B0600000101010101" charset="-127"/>
              </a:defRPr>
            </a:lvl3pPr>
            <a:lvl4pPr marL="1920875" indent="-274955" latinLnBrk="1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  <a:sym typeface="Gulim" panose="020B0600000101010101" charset="-127"/>
              </a:defRPr>
            </a:lvl4pPr>
            <a:lvl5pPr marL="2468880" indent="-273050" latinLnBrk="1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  <a:sym typeface="Gulim" panose="020B0600000101010101" charset="-127"/>
              </a:defRPr>
            </a:lvl5pPr>
            <a:lvl6pPr marL="2926080" indent="-27305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  <a:sym typeface="Gulim" panose="020B0600000101010101" charset="-127"/>
              </a:defRPr>
            </a:lvl6pPr>
            <a:lvl7pPr marL="3383280" indent="-27305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  <a:sym typeface="Gulim" panose="020B0600000101010101" charset="-127"/>
              </a:defRPr>
            </a:lvl7pPr>
            <a:lvl8pPr marL="3840480" indent="-27305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  <a:sym typeface="Gulim" panose="020B0600000101010101" charset="-127"/>
              </a:defRPr>
            </a:lvl8pPr>
            <a:lvl9pPr marL="4297680" indent="-27305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  <a:sym typeface="Gulim" panose="020B0600000101010101" charset="-127"/>
              </a:defRPr>
            </a:lvl9pPr>
          </a:lstStyle>
          <a:p>
            <a:pPr indent="481965" defTabSz="963930" latinLnBrk="0">
              <a:spcBef>
                <a:spcPts val="1055"/>
              </a:spcBef>
              <a:buNone/>
              <a:defRPr/>
            </a:pPr>
            <a:r>
              <a:rPr lang="zh-CN" altLang="en-US" sz="1475" dirty="0">
                <a:solidFill>
                  <a:srgbClr val="44546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纪录片是以真实生活为创作素材，以真人真事为表现对象，并对其进行艺术加工，以展现真实为本质，来引发人们思考的艺术形式。</a:t>
            </a:r>
            <a:endParaRPr lang="en-US" altLang="zh-CN" sz="1475" dirty="0">
              <a:solidFill>
                <a:srgbClr val="44546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81965" defTabSz="963930" latinLnBrk="0">
              <a:spcBef>
                <a:spcPts val="1055"/>
              </a:spcBef>
              <a:buNone/>
              <a:defRPr/>
            </a:pPr>
            <a:r>
              <a:rPr lang="zh-CN" altLang="en-US" sz="1475" dirty="0">
                <a:solidFill>
                  <a:srgbClr val="44546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纪录片不仅有充当资料留存的价值和作用，还体现出了社会价值、美学价值、科学价值。其中最为重要的是社会价值。纪录片是除了动画片以外最适合孩子看的影片了，通过各种各样的的纪录片能让孩子更好地了解这个世界，增长见闻</a:t>
            </a:r>
            <a:r>
              <a:rPr lang="en-US" altLang="zh-CN" sz="1475" dirty="0">
                <a:solidFill>
                  <a:srgbClr val="44546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1475" dirty="0">
                <a:solidFill>
                  <a:srgbClr val="44546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学习更多的知识。</a:t>
            </a:r>
            <a:endParaRPr lang="en-US" altLang="zh-CN" sz="1475" dirty="0">
              <a:solidFill>
                <a:srgbClr val="44546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81965" defTabSz="963930" latinLnBrk="0">
              <a:spcBef>
                <a:spcPts val="1055"/>
              </a:spcBef>
              <a:buNone/>
              <a:defRPr/>
            </a:pPr>
            <a:endParaRPr lang="zh-CN" altLang="en-US" sz="1475" dirty="0">
              <a:solidFill>
                <a:srgbClr val="44546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7" name="图示 16"/>
          <p:cNvGraphicFramePr/>
          <p:nvPr/>
        </p:nvGraphicFramePr>
        <p:xfrm>
          <a:off x="10115809" y="5197180"/>
          <a:ext cx="2682257" cy="1947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任意多边形 23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Content Placeholder 2"/>
          <p:cNvSpPr txBox="1"/>
          <p:nvPr/>
        </p:nvSpPr>
        <p:spPr>
          <a:xfrm>
            <a:off x="1100783" y="260554"/>
            <a:ext cx="2575196" cy="3606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  <a:defRPr/>
            </a:pPr>
            <a:r>
              <a:rPr lang="zh-CN" altLang="en-US" sz="2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二、空间应用案例分享</a:t>
            </a:r>
          </a:p>
        </p:txBody>
      </p:sp>
      <p:sp>
        <p:nvSpPr>
          <p:cNvPr id="18" name="标题 1"/>
          <p:cNvSpPr txBox="1">
            <a:spLocks noChangeArrowheads="1"/>
          </p:cNvSpPr>
          <p:nvPr/>
        </p:nvSpPr>
        <p:spPr>
          <a:xfrm>
            <a:off x="1820863" y="831393"/>
            <a:ext cx="10435442" cy="535752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2955" dirty="0"/>
              <a:t>基于空间设计学习：微课让课堂翻转，学习更有乐趣</a:t>
            </a:r>
          </a:p>
        </p:txBody>
      </p:sp>
      <p:pic>
        <p:nvPicPr>
          <p:cNvPr id="20" name="图片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869" y="3879881"/>
            <a:ext cx="6757170" cy="307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153" y="1405475"/>
            <a:ext cx="4882039" cy="3542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153" y="4948134"/>
            <a:ext cx="4856925" cy="219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39"/>
          <a:stretch>
            <a:fillRect/>
          </a:stretch>
        </p:blipFill>
        <p:spPr bwMode="auto">
          <a:xfrm>
            <a:off x="8298192" y="1514300"/>
            <a:ext cx="4115244" cy="561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4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4"/>
          <a:stretch>
            <a:fillRect/>
          </a:stretch>
        </p:blipFill>
        <p:spPr bwMode="auto">
          <a:xfrm>
            <a:off x="740743" y="1514301"/>
            <a:ext cx="2675411" cy="467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547"/>
  <p:tag name="MH_LIBRARY" val="CONTENTS"/>
  <p:tag name="MH_TYPE" val="OTHERS"/>
  <p:tag name="ID" val="545840"/>
</p:tagLst>
</file>

<file path=ppt/theme/theme1.xml><?xml version="1.0" encoding="utf-8"?>
<a:theme xmlns:a="http://schemas.openxmlformats.org/drawingml/2006/main" name="自定义设计方案">
  <a:themeElements>
    <a:clrScheme name="自定义 9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366"/>
      </a:accent1>
      <a:accent2>
        <a:srgbClr val="003366"/>
      </a:accent2>
      <a:accent3>
        <a:srgbClr val="003366"/>
      </a:accent3>
      <a:accent4>
        <a:srgbClr val="003366"/>
      </a:accent4>
      <a:accent5>
        <a:srgbClr val="003366"/>
      </a:accent5>
      <a:accent6>
        <a:srgbClr val="003366"/>
      </a:accent6>
      <a:hlink>
        <a:srgbClr val="003366"/>
      </a:hlink>
      <a:folHlink>
        <a:srgbClr val="003366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1196</Words>
  <Application>Microsoft Office PowerPoint</Application>
  <PresentationFormat>自定义</PresentationFormat>
  <Paragraphs>179</Paragraphs>
  <Slides>24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-apple-system-font</vt:lpstr>
      <vt:lpstr>Gulim</vt:lpstr>
      <vt:lpstr>黑体</vt:lpstr>
      <vt:lpstr>宋体</vt:lpstr>
      <vt:lpstr>微软雅黑</vt:lpstr>
      <vt:lpstr>幼圆</vt:lpstr>
      <vt:lpstr>Agency FB</vt:lpstr>
      <vt:lpstr>Arial</vt:lpstr>
      <vt:lpstr>Calibri</vt:lpstr>
      <vt:lpstr>Impact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教育培訓</dc:title>
  <dc:creator/>
  <cp:keywords>第一PPT模板网：www.1ppt.com</cp:keywords>
  <cp:lastModifiedBy/>
  <cp:revision>3</cp:revision>
  <dcterms:created xsi:type="dcterms:W3CDTF">2016-09-20T02:06:00Z</dcterms:created>
  <dcterms:modified xsi:type="dcterms:W3CDTF">2019-03-07T03:20:30Z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2052-11.1.0.8205</vt:lpwstr>
  </property>
</Properties>
</file>