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2" r:id="rId3"/>
  </p:sldIdLst>
  <p:sldSz cx="12801600" cy="9601200" type="A3"/>
  <p:notesSz cx="9144000" cy="6858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6600"/>
    <a:srgbClr val="0000FF"/>
    <a:srgbClr val="FFFF00"/>
    <a:srgbClr val="3366FF"/>
    <a:srgbClr val="993300"/>
    <a:srgbClr val="A50021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1728" y="102"/>
      </p:cViewPr>
      <p:guideLst>
        <p:guide orient="horz" pos="2991"/>
        <p:guide pos="40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49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65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5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</p:spPr>
      </p:sp>
      <p:sp>
        <p:nvSpPr>
          <p:cNvPr id="1048592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19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2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2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竖排标题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0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0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0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0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08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2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2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2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29" name="内容占位符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30" name="内容占位符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3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3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3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35" name="文本占位符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36" name="内容占位符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3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38" name="内容占位符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3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4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4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0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0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标题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43" name="内容占位符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44" name="文本占位符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4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4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4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13" name="图片占位符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 vert="horz" wrap="square" lIns="128016" tIns="64008" rIns="128016" bIns="64008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279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14" name="文本占位符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1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defTabSz="1279525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</a:ln>
        </p:spPr>
        <p:txBody>
          <a:bodyPr lIns="128016" tIns="64008" rIns="128016" bIns="64008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</a:ln>
        </p:spPr>
        <p:txBody>
          <a:bodyPr lIns="128016" tIns="64008" rIns="128016" bIns="64008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8016" tIns="64008" rIns="128016" bIns="64008" numCol="1" anchor="t" anchorCtr="0" compatLnSpc="1"/>
          <a:lstStyle>
            <a:lvl1pPr defTabSz="1279525">
              <a:buFont typeface="Arial" panose="020B0604020202020204" pitchFamily="34" charset="0"/>
              <a:buNone/>
              <a:defRPr sz="20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8016" tIns="64008" rIns="128016" bIns="64008" numCol="1" anchor="t" anchorCtr="0" compatLnSpc="1"/>
          <a:lstStyle>
            <a:lvl1pPr algn="ctr" defTabSz="1279525">
              <a:buFont typeface="Arial" panose="020B0604020202020204" pitchFamily="34" charset="0"/>
              <a:buNone/>
              <a:defRPr sz="20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8016" tIns="64008" rIns="128016" bIns="64008" numCol="1" anchor="t" anchorCtr="0" compatLnSpc="1"/>
          <a:lstStyle>
            <a:lvl1pPr algn="r">
              <a:defRPr sz="2000"/>
            </a:lvl1pPr>
          </a:lstStyle>
          <a:p>
            <a:pPr lvl="0" defTabSz="1279525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ea typeface="+mn-ea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</a:defRPr>
      </a:lvl3pPr>
      <a:lvl4pPr marL="2240280" indent="-319405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879725" indent="-319405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3336925" indent="-319405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3794125" indent="-319405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4251325" indent="-319405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4708525" indent="-319405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"/>
          <p:cNvGrpSpPr/>
          <p:nvPr/>
        </p:nvGrpSpPr>
        <p:grpSpPr>
          <a:xfrm>
            <a:off x="-79375" y="-104775"/>
            <a:ext cx="12799696" cy="9705975"/>
            <a:chOff x="0" y="0"/>
            <a:chExt cx="20159" cy="15306"/>
          </a:xfrm>
        </p:grpSpPr>
        <p:pic>
          <p:nvPicPr>
            <p:cNvPr id="2097152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0159" cy="153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584" name="Rectangle 4"/>
            <p:cNvSpPr/>
            <p:nvPr/>
          </p:nvSpPr>
          <p:spPr>
            <a:xfrm>
              <a:off x="664" y="793"/>
              <a:ext cx="18826" cy="13718"/>
            </a:xfrm>
            <a:prstGeom prst="rect">
              <a:avLst/>
            </a:prstGeom>
            <a:noFill/>
            <a:ln w="38100" cap="flat" cmpd="sng">
              <a:solidFill>
                <a:srgbClr val="33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2097153" name="Picture 5"/>
            <p:cNvPicPr>
              <a:picLocks noChangeAspect="1"/>
            </p:cNvPicPr>
            <p:nvPr/>
          </p:nvPicPr>
          <p:blipFill>
            <a:blip r:embed="rId2">
              <a:lum bright="12000"/>
            </a:blip>
            <a:srcRect l="25027" r="5615" b="17516"/>
            <a:stretch>
              <a:fillRect/>
            </a:stretch>
          </p:blipFill>
          <p:spPr>
            <a:xfrm>
              <a:off x="751" y="876"/>
              <a:ext cx="9103" cy="2834"/>
            </a:xfrm>
            <a:prstGeom prst="rect">
              <a:avLst/>
            </a:prstGeom>
            <a:solidFill>
              <a:srgbClr val="A50021"/>
            </a:solidFill>
            <a:ln w="9525">
              <a:noFill/>
            </a:ln>
          </p:spPr>
        </p:pic>
        <p:pic>
          <p:nvPicPr>
            <p:cNvPr id="2097154" name="Picture 6" descr="7小校徽"/>
            <p:cNvPicPr>
              <a:picLocks noChangeAspect="1"/>
            </p:cNvPicPr>
            <p:nvPr/>
          </p:nvPicPr>
          <p:blipFill>
            <a:blip r:embed="rId3"/>
            <a:srcRect l="8777" t="2666" r="8513" b="1999"/>
            <a:stretch>
              <a:fillRect/>
            </a:stretch>
          </p:blipFill>
          <p:spPr>
            <a:xfrm>
              <a:off x="1360" y="1036"/>
              <a:ext cx="1135" cy="12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585" name="WordArt 7"/>
            <p:cNvSpPr/>
            <p:nvPr/>
          </p:nvSpPr>
          <p:spPr>
            <a:xfrm>
              <a:off x="4071" y="1240"/>
              <a:ext cx="2944" cy="1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9525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华文行楷" panose="02010800040101010101" charset="-122"/>
                  <a:ea typeface="华文行楷" panose="02010800040101010101" charset="-122"/>
                </a:rPr>
                <a:t>简    报</a:t>
              </a:r>
              <a:endParaRPr lang="zh-CN" altLang="en-US" sz="3600" b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pic>
          <p:nvPicPr>
            <p:cNvPr id="2097155" name="Picture 8" descr="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06" y="903"/>
              <a:ext cx="750" cy="141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586" name="Rectangle 9"/>
            <p:cNvSpPr/>
            <p:nvPr/>
          </p:nvSpPr>
          <p:spPr>
            <a:xfrm>
              <a:off x="751" y="2915"/>
              <a:ext cx="2979" cy="791"/>
            </a:xfrm>
            <a:prstGeom prst="rect">
              <a:avLst/>
            </a:prstGeom>
            <a:solidFill>
              <a:srgbClr val="3366FF">
                <a:alpha val="85881"/>
              </a:srgbClr>
            </a:solidFill>
            <a:ln w="9525">
              <a:noFill/>
            </a:ln>
          </p:spPr>
          <p:txBody>
            <a:bodyPr wrap="none" lIns="90170" tIns="46990" rIns="90170" bIns="46990" anchor="ctr"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华文楷体" panose="02010600040101010101" pitchFamily="2" charset="-122"/>
                </a:rPr>
                <a:t>贺兰县第七小学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pic>
          <p:nvPicPr>
            <p:cNvPr id="2097156" name="Picture 10" descr="4"/>
            <p:cNvPicPr>
              <a:picLocks noChangeAspect="1"/>
            </p:cNvPicPr>
            <p:nvPr/>
          </p:nvPicPr>
          <p:blipFill>
            <a:blip r:embed="rId5"/>
            <a:srcRect l="13188" r="9460" b="9486"/>
            <a:stretch>
              <a:fillRect/>
            </a:stretch>
          </p:blipFill>
          <p:spPr>
            <a:xfrm>
              <a:off x="14103" y="12318"/>
              <a:ext cx="6052" cy="294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48587" name="TextBox 1"/>
          <p:cNvSpPr txBox="1"/>
          <p:nvPr/>
        </p:nvSpPr>
        <p:spPr>
          <a:xfrm>
            <a:off x="4230053" y="2280603"/>
            <a:ext cx="1871662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22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11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月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日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48588" name="TextBox 5"/>
          <p:cNvSpPr txBox="1">
            <a:spLocks noChangeArrowheads="1"/>
          </p:cNvSpPr>
          <p:nvPr/>
        </p:nvSpPr>
        <p:spPr bwMode="auto">
          <a:xfrm>
            <a:off x="379587" y="2587308"/>
            <a:ext cx="5750209" cy="64928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用</a:t>
            </a:r>
            <a:r>
              <a:rPr lang="zh-CN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宁教云</a:t>
            </a:r>
            <a:r>
              <a:rPr lang="zh-CN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助航</a:t>
            </a:r>
            <a:r>
              <a:rPr lang="en-US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 </a:t>
            </a:r>
            <a:r>
              <a:rPr lang="en-US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 </a:t>
            </a:r>
            <a:r>
              <a:rPr lang="zh-CN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让</a:t>
            </a:r>
            <a:r>
              <a:rPr lang="zh-CN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教育</a:t>
            </a:r>
            <a:r>
              <a:rPr lang="zh-CN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更</a:t>
            </a:r>
            <a:r>
              <a:rPr lang="zh-CN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智慧</a:t>
            </a:r>
            <a:r>
              <a:rPr lang="en-US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           </a:t>
            </a:r>
            <a:endParaRPr lang="en-US" altLang="zh-CN" sz="1800" b="1" dirty="0">
              <a:latin typeface="华文仿宋" panose="02010600040101010101" pitchFamily="2" charset="-122"/>
              <a:ea typeface="华文仿宋" panose="02010600040101010101" pitchFamily="2" charset="-122"/>
              <a:cs typeface="华文仿宋" panose="02010600040101010101" pitchFamily="2" charset="-122"/>
              <a:sym typeface="+mn-ea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      ——</a:t>
            </a:r>
            <a:r>
              <a:rPr lang="zh-CN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记</a:t>
            </a:r>
            <a:r>
              <a:rPr lang="zh-CN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贺兰</a:t>
            </a:r>
            <a:r>
              <a:rPr lang="zh-CN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七小</a:t>
            </a:r>
            <a:r>
              <a:rPr lang="zh-CN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教师</a:t>
            </a:r>
            <a:r>
              <a:rPr lang="zh-CN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参加</a:t>
            </a:r>
            <a:r>
              <a:rPr lang="zh-CN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宁夏</a:t>
            </a:r>
            <a:r>
              <a:rPr lang="zh-CN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中小学</a:t>
            </a:r>
            <a:r>
              <a:rPr lang="zh-CN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教育</a:t>
            </a:r>
            <a:r>
              <a:rPr lang="zh-CN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平台</a:t>
            </a:r>
            <a:r>
              <a:rPr lang="zh-CN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应用</a:t>
            </a:r>
            <a:r>
              <a:rPr lang="zh-CN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线上</a:t>
            </a:r>
            <a:r>
              <a:rPr lang="zh-CN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交流</a:t>
            </a:r>
            <a:r>
              <a:rPr lang="zh-CN" altLang="zh-CN" sz="18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会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  </a:t>
            </a:r>
            <a:r>
              <a:rPr kumimoji="0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　</a:t>
            </a:r>
            <a:r>
              <a:rPr lang="en-US" sz="1600" b="1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  <a:sym typeface="+mn-ea"/>
              </a:rPr>
              <a:t>        </a:t>
            </a:r>
            <a:endParaRPr lang="en-US" sz="1600" b="1" dirty="0">
              <a:latin typeface="华文仿宋" panose="02010600040101010101" pitchFamily="2" charset="-122"/>
              <a:ea typeface="华文仿宋" panose="02010600040101010101" pitchFamily="2" charset="-122"/>
              <a:cs typeface="华文仿宋" panose="02010600040101010101" pitchFamily="2" charset="-122"/>
              <a:sym typeface="+mn-ea"/>
            </a:endParaRPr>
          </a:p>
          <a:p>
            <a:pPr marL="0" marR="0" lvl="0" indent="457200" algn="just" defTabSz="91440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为进一步提高学校教师信息化应用水平，推动教师信息技术应用能力与教育教学深度融合，银川市教育局于2022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年</a:t>
            </a: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12月24日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2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0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: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0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0</a:t>
            </a:r>
            <a:r>
              <a:rPr kumimoji="0" lang="zh-CN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以</a:t>
            </a:r>
            <a:r>
              <a:rPr kumimoji="0" lang="zh-CN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线上</a:t>
            </a:r>
            <a:r>
              <a:rPr kumimoji="0" lang="zh-CN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形式</a:t>
            </a:r>
            <a:r>
              <a:rPr kumimoji="0" lang="zh-CN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准时</a:t>
            </a: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开展了宁夏中小学教育平台应用的线上培训。       </a:t>
            </a:r>
            <a:endParaRPr kumimoji="0" sz="1800" b="1" i="0" u="none" strike="noStrike" cap="none" spc="0" normalizeH="0" baseline="0" dirty="0">
              <a:latin typeface="华文仿宋" panose="02010600040101010101" pitchFamily="2" charset="-122"/>
              <a:ea typeface="华文仿宋" panose="02010600040101010101" pitchFamily="2" charset="-122"/>
              <a:cs typeface="华文仿宋" panose="02010600040101010101" pitchFamily="2" charset="-122"/>
            </a:endParaRPr>
          </a:p>
          <a:p>
            <a:pPr marL="0" marR="0" lvl="0" indent="457200" algn="just" defTabSz="91440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本次培训邀请兴庆区二十五小、金凤区二十四小、金凤良田中学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、</a:t>
            </a: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银川北塔中学的老师进行了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宁教云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平台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应用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的</a:t>
            </a: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分享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交流</a:t>
            </a: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，他们分别从教学资源、三个课堂、线上备课、校务管理、互动授课、学生评价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等</a:t>
            </a: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几个方面进行了详细的讲解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，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周到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的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概括</a:t>
            </a: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。</a:t>
            </a: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首先从积分规则以及可使用的应用平台进行了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细致入微</a:t>
            </a: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的解读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和</a:t>
            </a: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指导。然后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又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阐述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了</a:t>
            </a: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如何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进行</a:t>
            </a: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积分，积分所涉及的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分别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是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教学助手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、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希沃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、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云校家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、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人人通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、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数字教材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等应用</a:t>
            </a: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，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老师</a:t>
            </a:r>
            <a:r>
              <a:rPr kumimoji="0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通过现场详细操作演示介绍各个应用的使用方法。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最后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讲解了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平台常用操作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，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通过现场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演示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主要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介绍了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教师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还可以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通过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宁夏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教育资源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公共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服务平台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首页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班级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圈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进入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人人通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空间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。</a:t>
            </a:r>
            <a:endParaRPr kumimoji="0" sz="1800" b="1" i="0" u="none" strike="noStrike" cap="none" spc="0" normalizeH="0" baseline="0" dirty="0">
              <a:latin typeface="华文仿宋" panose="02010600040101010101" pitchFamily="2" charset="-122"/>
              <a:ea typeface="华文仿宋" panose="02010600040101010101" pitchFamily="2" charset="-122"/>
              <a:cs typeface="华文仿宋" panose="02010600040101010101" pitchFamily="2" charset="-122"/>
            </a:endParaRPr>
          </a:p>
          <a:p>
            <a:pPr marL="0" marR="0" lvl="0" indent="457200" algn="just" defTabSz="91440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贺兰七小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全体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教师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通过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宁教云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平台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以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链接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或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扫码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的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形式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进入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直播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，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聚精会神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地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学习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，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专心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致志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地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记录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，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并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进行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深刻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的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反思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和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总结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，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以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达到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此次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培训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的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预期效果</a:t>
            </a:r>
            <a:r>
              <a:rPr kumimoji="0" 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。</a:t>
            </a:r>
            <a:endParaRPr kumimoji="0" sz="1800" b="1" i="0" u="none" strike="noStrike" cap="none" spc="0" normalizeH="0" baseline="0" dirty="0">
              <a:latin typeface="华文仿宋" panose="02010600040101010101" pitchFamily="2" charset="-122"/>
              <a:ea typeface="华文仿宋" panose="02010600040101010101" pitchFamily="2" charset="-122"/>
              <a:cs typeface="华文仿宋" panose="02010600040101010101" pitchFamily="2" charset="-122"/>
            </a:endParaRPr>
          </a:p>
          <a:p>
            <a:pPr marL="0" marR="0" lvl="0" indent="457200" algn="just" defTabSz="91440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8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endParaRPr kumimoji="0" sz="1800" b="1" i="0" u="none" strike="noStrike" cap="none" spc="0" normalizeH="0" baseline="0" dirty="0">
              <a:latin typeface="华文仿宋" panose="02010600040101010101" pitchFamily="2" charset="-122"/>
              <a:ea typeface="华文仿宋" panose="02010600040101010101" pitchFamily="2" charset="-122"/>
              <a:cs typeface="华文仿宋" panose="02010600040101010101" pitchFamily="2" charset="-122"/>
            </a:endParaRPr>
          </a:p>
        </p:txBody>
      </p:sp>
      <p:sp>
        <p:nvSpPr>
          <p:cNvPr id="1048589" name="TextBox 1"/>
          <p:cNvSpPr txBox="1"/>
          <p:nvPr/>
        </p:nvSpPr>
        <p:spPr>
          <a:xfrm>
            <a:off x="496253" y="2279333"/>
            <a:ext cx="1871662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2022—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r>
              <a:rPr lang="en-US" altLang="zh-CN" sz="1400" b="1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r>
              <a:rPr lang="zh-CN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学年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48590" name="文本框 3"/>
          <p:cNvSpPr txBox="1"/>
          <p:nvPr/>
        </p:nvSpPr>
        <p:spPr>
          <a:xfrm>
            <a:off x="6473235" y="467843"/>
            <a:ext cx="58223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457200" algn="l" defTabSz="91440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提升专业能力，</a:t>
            </a:r>
            <a:r>
              <a:rPr kumimoji="0" 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履行</a:t>
            </a:r>
            <a:r>
              <a:rPr kumimoji="0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教师使命，是我们每一位教师的工作宗旨。</a:t>
            </a:r>
            <a:r>
              <a:rPr kumimoji="0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今后，学校将继续加强教师培训，认真研究</a:t>
            </a:r>
            <a:r>
              <a:rPr kumimoji="0" 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宁夏</a:t>
            </a:r>
            <a:r>
              <a:rPr kumimoji="0" 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中小学</a:t>
            </a:r>
            <a:r>
              <a:rPr kumimoji="0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教育平台的使用，并积极变革教育模式，在新时代新的教育要求下，不断开拓创新，让信息技术为教学赋能，让教育更智慧</a:t>
            </a:r>
            <a:r>
              <a:rPr kumimoji="0" 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。</a:t>
            </a:r>
            <a:endParaRPr kumimoji="0" sz="1800" b="1" i="0" u="none" strike="noStrike" cap="none" spc="0" normalizeH="0" baseline="0" dirty="0">
              <a:latin typeface="华文仿宋" panose="02010600040101010101" pitchFamily="2" charset="-122"/>
              <a:ea typeface="华文仿宋" panose="02010600040101010101" pitchFamily="2" charset="-122"/>
              <a:cs typeface="华文仿宋" panose="02010600040101010101" pitchFamily="2" charset="-122"/>
            </a:endParaRPr>
          </a:p>
          <a:p>
            <a:pPr marL="0" marR="0" lvl="0" indent="457200" algn="l" defTabSz="91440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zh-CN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（</a:t>
            </a:r>
            <a:r>
              <a:rPr kumimoji="0" lang="zh-CN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撰稿</a:t>
            </a:r>
            <a:r>
              <a:rPr kumimoji="0" lang="zh-CN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：</a:t>
            </a:r>
            <a:r>
              <a:rPr kumimoji="0" lang="zh-CN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陆</a:t>
            </a:r>
            <a:r>
              <a:rPr kumimoji="0" lang="zh-CN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迎春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r>
              <a:rPr kumimoji="0" lang="zh-CN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审核</a:t>
            </a:r>
            <a:r>
              <a:rPr kumimoji="0" lang="zh-CN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：</a:t>
            </a:r>
            <a:r>
              <a:rPr kumimoji="0" lang="zh-CN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田启启</a:t>
            </a:r>
            <a:r>
              <a:rPr kumimoji="0" lang="zh-CN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）</a:t>
            </a:r>
            <a:endParaRPr kumimoji="0" sz="1800" b="1" i="0" u="none" strike="noStrike" cap="none" spc="0" normalizeH="0" baseline="0" dirty="0">
              <a:latin typeface="华文仿宋" panose="02010600040101010101" pitchFamily="2" charset="-122"/>
              <a:ea typeface="华文仿宋" panose="02010600040101010101" pitchFamily="2" charset="-122"/>
              <a:cs typeface="华文仿宋" panose="02010600040101010101" pitchFamily="2" charset="-122"/>
            </a:endParaRPr>
          </a:p>
          <a:p>
            <a:pPr marL="0" marR="0" lvl="0" indent="457200" algn="just" defTabSz="914400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600" b="1" i="0" u="none" strike="noStrike" cap="none" spc="0" normalizeH="0" baseline="0" dirty="0">
                <a:latin typeface="华文仿宋" panose="02010600040101010101" pitchFamily="2" charset="-122"/>
                <a:ea typeface="华文仿宋" panose="02010600040101010101" pitchFamily="2" charset="-122"/>
                <a:cs typeface="华文仿宋" panose="02010600040101010101" pitchFamily="2" charset="-122"/>
              </a:rPr>
              <a:t> </a:t>
            </a:r>
            <a:endParaRPr sz="1600" b="1" dirty="0">
              <a:latin typeface="华文仿宋" panose="02010600040101010101" pitchFamily="2" charset="-122"/>
              <a:ea typeface="华文仿宋" panose="02010600040101010101" pitchFamily="2" charset="-122"/>
              <a:cs typeface="华文仿宋" panose="02010600040101010101" pitchFamily="2" charset="-122"/>
            </a:endParaRPr>
          </a:p>
        </p:txBody>
      </p:sp>
      <p:pic>
        <p:nvPicPr>
          <p:cNvPr id="2097157" name="图片 4"/>
          <p:cNvPicPr>
            <a:picLocks noChangeAspect="1"/>
          </p:cNvPicPr>
          <p:nvPr/>
        </p:nvPicPr>
        <p:blipFill>
          <a:blip r:embed="rId6"/>
          <a:srcRect l="16605" r="16605"/>
          <a:stretch>
            <a:fillRect/>
          </a:stretch>
        </p:blipFill>
        <p:spPr>
          <a:xfrm>
            <a:off x="6559526" y="1836350"/>
            <a:ext cx="5477749" cy="714274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2d4cb6cf-1d74-4c8c-aa42-a555ac477c9a"/>
  <p:tag name="COMMONDATA" val="eyJoZGlkIjoiMDFlODE3MGU0N2Q4N2I0Nzk4YWM5MzA2ZmJlZTQzYmY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WPS 演示</Application>
  <PresentationFormat/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华文行楷</vt:lpstr>
      <vt:lpstr>华文楷体</vt:lpstr>
      <vt:lpstr>华文仿宋</vt:lpstr>
      <vt:lpstr>微软雅黑</vt:lpstr>
      <vt:lpstr>Arial Unicode MS</vt:lpstr>
      <vt:lpstr>Calibri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1</cp:revision>
  <dcterms:created xsi:type="dcterms:W3CDTF">2022-11-25T07:36:41Z</dcterms:created>
  <dcterms:modified xsi:type="dcterms:W3CDTF">2022-11-25T07:36:41Z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928a744f675140f4b8e1321c04139002</vt:lpwstr>
  </property>
  <property fmtid="{D5CDD505-2E9C-101B-9397-08002B2CF9AE}" pid="4" name="commondata">
    <vt:lpwstr>eyJoZGlkIjoiZjc0ZjUxOWRjZmQ2YTRmYTBjYzkxNDg2MGM1MmY5NTUifQ==</vt:lpwstr>
  </property>
</Properties>
</file>