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0" r:id="rId5"/>
    <p:sldId id="261" r:id="rId6"/>
    <p:sldId id="263" r:id="rId7"/>
    <p:sldId id="264" r:id="rId8"/>
    <p:sldId id="265" r:id="rId9"/>
    <p:sldId id="266" r:id="rId10"/>
    <p:sldId id="267" r:id="rId11"/>
    <p:sldId id="268" r:id="rId12"/>
    <p:sldId id="270" r:id="rId13"/>
    <p:sldId id="271" r:id="rId14"/>
    <p:sldId id="272" r:id="rId15"/>
    <p:sldId id="273" r:id="rId16"/>
    <p:sldId id="274" r:id="rId17"/>
    <p:sldId id="275" r:id="rId18"/>
    <p:sldId id="276"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ctrTitle"/>
          </p:nvPr>
        </p:nvSpPr>
        <p:spPr>
          <a:xfrm>
            <a:off x="491490" y="623570"/>
            <a:ext cx="11209655" cy="2387600"/>
          </a:xfrm>
        </p:spPr>
        <p:txBody>
          <a:bodyPr>
            <a:normAutofit fontScale="90000"/>
          </a:bodyPr>
          <a:p>
            <a:r>
              <a:rPr lang="zh-CN" altLang="en-US">
                <a:latin typeface="方正小标宋简体" panose="03000509000000000000" charset="-122"/>
                <a:ea typeface="方正小标宋简体" panose="03000509000000000000" charset="-122"/>
                <a:cs typeface="方正小标宋简体" panose="03000509000000000000" charset="-122"/>
              </a:rPr>
              <a:t>坚守信念、勘误纠错是我们党</a:t>
            </a:r>
            <a:br>
              <a:rPr lang="zh-CN" altLang="en-US">
                <a:latin typeface="方正小标宋简体" panose="03000509000000000000" charset="-122"/>
                <a:ea typeface="方正小标宋简体" panose="03000509000000000000" charset="-122"/>
                <a:cs typeface="方正小标宋简体" panose="03000509000000000000" charset="-122"/>
              </a:rPr>
            </a:br>
            <a:r>
              <a:rPr lang="zh-CN" altLang="en-US">
                <a:latin typeface="方正小标宋简体" panose="03000509000000000000" charset="-122"/>
                <a:ea typeface="方正小标宋简体" panose="03000509000000000000" charset="-122"/>
                <a:cs typeface="方正小标宋简体" panose="03000509000000000000" charset="-122"/>
              </a:rPr>
              <a:t>立于不败之地和永葆青春活力的法宝</a:t>
            </a:r>
            <a:endParaRPr lang="zh-CN" altLang="en-US">
              <a:latin typeface="方正小标宋简体" panose="03000509000000000000" charset="-122"/>
              <a:ea typeface="方正小标宋简体" panose="03000509000000000000" charset="-122"/>
              <a:cs typeface="方正小标宋简体" panose="03000509000000000000" charset="-122"/>
            </a:endParaRPr>
          </a:p>
        </p:txBody>
      </p:sp>
      <p:sp>
        <p:nvSpPr>
          <p:cNvPr id="3" name="副标题 2"/>
          <p:cNvSpPr>
            <a:spLocks noGrp="1"/>
          </p:cNvSpPr>
          <p:nvPr>
            <p:ph type="subTitle" idx="1"/>
          </p:nvPr>
        </p:nvSpPr>
        <p:spPr/>
        <p:txBody>
          <a:bodyPr>
            <a:normAutofit fontScale="80000"/>
          </a:bodyPr>
          <a:p>
            <a:r>
              <a:rPr lang="zh-CN" altLang="en-US" sz="6000">
                <a:latin typeface="华文中宋" panose="02010600040101010101" charset="-122"/>
                <a:ea typeface="华文中宋" panose="02010600040101010101" charset="-122"/>
                <a:cs typeface="华文中宋" panose="02010600040101010101" charset="-122"/>
              </a:rPr>
              <a:t>贺兰三小 </a:t>
            </a:r>
            <a:r>
              <a:rPr lang="zh-CN" altLang="en-US" sz="6000">
                <a:latin typeface="华文楷体" panose="02010600040101010101" charset="-122"/>
                <a:ea typeface="华文楷体" panose="02010600040101010101" charset="-122"/>
                <a:cs typeface="华文楷体" panose="02010600040101010101" charset="-122"/>
              </a:rPr>
              <a:t>   </a:t>
            </a:r>
            <a:endParaRPr lang="zh-CN" altLang="en-US" sz="6000">
              <a:latin typeface="华文楷体" panose="02010600040101010101" charset="-122"/>
              <a:ea typeface="华文楷体" panose="02010600040101010101" charset="-122"/>
              <a:cs typeface="华文楷体" panose="02010600040101010101" charset="-122"/>
            </a:endParaRPr>
          </a:p>
          <a:p>
            <a:r>
              <a:rPr lang="zh-CN" altLang="en-US" sz="6000">
                <a:latin typeface="华文楷体" panose="02010600040101010101" charset="-122"/>
                <a:ea typeface="华文楷体" panose="02010600040101010101" charset="-122"/>
                <a:cs typeface="华文楷体" panose="02010600040101010101" charset="-122"/>
              </a:rPr>
              <a:t>马吉业</a:t>
            </a:r>
            <a:endParaRPr lang="zh-CN" altLang="en-US" sz="60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89635" y="377825"/>
            <a:ext cx="10736580" cy="5139055"/>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sz="4000" b="1">
              <a:latin typeface="黑体" panose="02010609060101010101" charset="-122"/>
              <a:ea typeface="黑体" panose="02010609060101010101" charset="-122"/>
              <a:sym typeface="+mn-ea"/>
            </a:endParaRPr>
          </a:p>
          <a:p>
            <a:r>
              <a:rPr lang="zh-CN" altLang="en-US" sz="3600" b="1">
                <a:latin typeface="华文仿宋" panose="02010600040101010101" charset="-122"/>
                <a:ea typeface="华文仿宋" panose="02010600040101010101" charset="-122"/>
              </a:rPr>
              <a:t>    </a:t>
            </a:r>
            <a:endParaRPr lang="zh-CN" altLang="en-US" sz="3600" b="1">
              <a:latin typeface="华文仿宋" panose="02010600040101010101" charset="-122"/>
              <a:ea typeface="华文仿宋" panose="02010600040101010101" charset="-122"/>
            </a:endParaRPr>
          </a:p>
          <a:p>
            <a:r>
              <a:rPr lang="zh-CN" altLang="en-US" sz="3600" b="1">
                <a:latin typeface="华文楷体" panose="02010600040101010101" charset="-122"/>
                <a:ea typeface="华文楷体" panose="02010600040101010101" charset="-122"/>
              </a:rPr>
              <a:t>     （三）《准则》传承了中华民族优秀文化</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endParaRPr lang="zh-CN" altLang="en-US" sz="3600" b="1">
              <a:latin typeface="华文楷体" panose="02010600040101010101" charset="-122"/>
              <a:ea typeface="华文楷体" panose="02010600040101010101" charset="-122"/>
            </a:endParaRPr>
          </a:p>
          <a:p>
            <a:r>
              <a:rPr lang="en-US" altLang="zh-CN" sz="3600" b="1">
                <a:latin typeface="华文楷体" panose="02010600040101010101" charset="-122"/>
                <a:ea typeface="华文楷体" panose="02010600040101010101" charset="-122"/>
              </a:rPr>
              <a:t>    </a:t>
            </a:r>
            <a:r>
              <a:rPr lang="en-US" altLang="zh-CN" sz="3600" b="1">
                <a:solidFill>
                  <a:schemeClr val="tx1"/>
                </a:solidFill>
                <a:uFillTx/>
                <a:latin typeface="华文仿宋" panose="02010600040101010101" charset="-122"/>
                <a:ea typeface="华文仿宋" panose="02010600040101010101" charset="-122"/>
                <a:cs typeface="华文仿宋" panose="02010600040101010101" charset="-122"/>
              </a:rPr>
              <a:t>“</a:t>
            </a:r>
            <a:r>
              <a:rPr lang="zh-CN" altLang="en-US" sz="3600" b="1">
                <a:solidFill>
                  <a:schemeClr val="tx1"/>
                </a:solidFill>
                <a:uFillTx/>
                <a:latin typeface="华文仿宋" panose="02010600040101010101" charset="-122"/>
                <a:ea typeface="华文仿宋" panose="02010600040101010101" charset="-122"/>
                <a:cs typeface="华文仿宋" panose="02010600040101010101" charset="-122"/>
              </a:rPr>
              <a:t>忧国忧民、民惟邦本、止于至善、</a:t>
            </a:r>
            <a:r>
              <a:rPr lang="zh-CN" altLang="en-US" sz="3600" b="1">
                <a:solidFill>
                  <a:schemeClr val="tx1"/>
                </a:solidFill>
                <a:uFillTx/>
                <a:latin typeface="方正舒体" panose="02010601030101010101" charset="-122"/>
                <a:ea typeface="方正舒体" panose="02010601030101010101" charset="-122"/>
                <a:cs typeface="方正舒体" panose="02010601030101010101" charset="-122"/>
              </a:rPr>
              <a:t>吾日三省吾身、</a:t>
            </a:r>
            <a:r>
              <a:rPr lang="zh-CN" altLang="en-US" sz="3600" b="1">
                <a:solidFill>
                  <a:schemeClr val="tx1"/>
                </a:solidFill>
                <a:effectLst>
                  <a:outerShdw blurRad="60007" dist="310007" dir="7680000" sy="30000" kx="1300200" algn="ctr" rotWithShape="0">
                    <a:prstClr val="black">
                      <a:alpha val="32000"/>
                    </a:prstClr>
                  </a:outerShdw>
                </a:effectLst>
                <a:uFillTx/>
                <a:latin typeface="方正舒体" panose="02010601030101010101" charset="-122"/>
                <a:ea typeface="方正舒体" panose="02010601030101010101" charset="-122"/>
                <a:cs typeface="方正舒体" panose="02010601030101010101" charset="-122"/>
              </a:rPr>
              <a:t>过则勿惮改</a:t>
            </a:r>
            <a:r>
              <a:rPr lang="zh-CN" altLang="en-US" sz="3600" b="1">
                <a:solidFill>
                  <a:schemeClr val="tx1"/>
                </a:solidFill>
                <a:effectLst/>
                <a:uFillTx/>
                <a:latin typeface="方正舒体" panose="02010601030101010101" charset="-122"/>
                <a:ea typeface="方正舒体" panose="02010601030101010101" charset="-122"/>
                <a:cs typeface="方正舒体" panose="02010601030101010101" charset="-122"/>
              </a:rPr>
              <a:t>。</a:t>
            </a:r>
            <a:r>
              <a:rPr lang="en-US" altLang="zh-CN" sz="3600" b="1">
                <a:solidFill>
                  <a:schemeClr val="tx1"/>
                </a:solidFill>
                <a:uFillTx/>
                <a:latin typeface="方正舒体" panose="02010601030101010101" charset="-122"/>
                <a:ea typeface="方正舒体" panose="02010601030101010101" charset="-122"/>
                <a:cs typeface="方正舒体" panose="02010601030101010101" charset="-122"/>
              </a:rPr>
              <a:t>”</a:t>
            </a:r>
            <a:endParaRPr lang="zh-CN" altLang="en-US" sz="3600" b="1">
              <a:solidFill>
                <a:schemeClr val="tx1"/>
              </a:solidFill>
              <a:uFillTx/>
              <a:latin typeface="方正舒体" panose="02010601030101010101" charset="-122"/>
              <a:ea typeface="方正舒体" panose="02010601030101010101" charset="-122"/>
              <a:cs typeface="方正舒体" panose="02010601030101010101" charset="-122"/>
            </a:endParaRPr>
          </a:p>
          <a:p>
            <a:r>
              <a:rPr lang="zh-CN" altLang="en-US" sz="3600" b="1">
                <a:solidFill>
                  <a:schemeClr val="tx1"/>
                </a:solidFill>
                <a:uFillTx/>
                <a:latin typeface="华文仿宋" panose="02010600040101010101" charset="-122"/>
                <a:ea typeface="华文仿宋" panose="02010600040101010101" charset="-122"/>
                <a:cs typeface="华文仿宋" panose="02010600040101010101" charset="-122"/>
              </a:rPr>
              <a:t>       </a:t>
            </a:r>
            <a:endParaRPr lang="zh-CN" altLang="en-US" sz="3600" b="1">
              <a:solidFill>
                <a:schemeClr val="tx1"/>
              </a:solidFill>
              <a:uFillTx/>
              <a:latin typeface="华文仿宋" panose="02010600040101010101" charset="-122"/>
              <a:ea typeface="华文仿宋" panose="02010600040101010101" charset="-122"/>
              <a:cs typeface="华文仿宋" panose="02010600040101010101" charset="-122"/>
            </a:endParaRPr>
          </a:p>
          <a:p>
            <a:r>
              <a:rPr lang="en-US" altLang="zh-CN" sz="3600" b="1">
                <a:solidFill>
                  <a:schemeClr val="tx1"/>
                </a:solidFill>
                <a:uFillTx/>
                <a:latin typeface="华文仿宋" panose="02010600040101010101" charset="-122"/>
                <a:ea typeface="华文仿宋" panose="02010600040101010101" charset="-122"/>
                <a:cs typeface="华文仿宋" panose="02010600040101010101" charset="-122"/>
              </a:rPr>
              <a:t>     “</a:t>
            </a:r>
            <a:r>
              <a:rPr lang="zh-CN" altLang="en-US" sz="3600" b="1">
                <a:solidFill>
                  <a:schemeClr val="tx1"/>
                </a:solidFill>
                <a:uFillTx/>
                <a:latin typeface="华文仿宋" panose="02010600040101010101" charset="-122"/>
                <a:ea typeface="华文仿宋" panose="02010600040101010101" charset="-122"/>
                <a:cs typeface="华文仿宋" panose="02010600040101010101" charset="-122"/>
              </a:rPr>
              <a:t>坚持高标准与守底线相统一、自律与他律相统一、依规治党与以德治党相统一。</a:t>
            </a:r>
            <a:r>
              <a:rPr lang="en-US" altLang="zh-CN" sz="3600" b="1">
                <a:solidFill>
                  <a:schemeClr val="tx1"/>
                </a:solidFill>
                <a:uFillTx/>
                <a:latin typeface="华文仿宋" panose="02010600040101010101" charset="-122"/>
                <a:ea typeface="华文仿宋" panose="02010600040101010101" charset="-122"/>
                <a:cs typeface="华文仿宋" panose="02010600040101010101" charset="-122"/>
              </a:rPr>
              <a:t>”</a:t>
            </a:r>
            <a:endParaRPr lang="en-US" altLang="zh-CN" sz="3600" b="1">
              <a:solidFill>
                <a:schemeClr val="tx1"/>
              </a:solidFill>
              <a:uFillTx/>
              <a:latin typeface="华文仿宋" panose="02010600040101010101" charset="-122"/>
              <a:ea typeface="华文仿宋" panose="02010600040101010101" charset="-122"/>
              <a:cs typeface="华文仿宋" panose="0201060004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89635" y="377825"/>
            <a:ext cx="10736580" cy="5677535"/>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sz="4000" b="1">
              <a:latin typeface="黑体" panose="02010609060101010101" charset="-122"/>
              <a:ea typeface="黑体" panose="02010609060101010101" charset="-122"/>
              <a:sym typeface="+mn-ea"/>
            </a:endParaRPr>
          </a:p>
          <a:p>
            <a:r>
              <a:rPr lang="zh-CN" altLang="en-US" sz="3600" b="1">
                <a:latin typeface="华文仿宋" panose="02010600040101010101" charset="-122"/>
                <a:ea typeface="华文仿宋" panose="02010600040101010101" charset="-122"/>
              </a:rPr>
              <a:t>    </a:t>
            </a:r>
            <a:endParaRPr lang="zh-CN" altLang="en-US" sz="3600" b="1">
              <a:latin typeface="华文仿宋" panose="02010600040101010101" charset="-122"/>
              <a:ea typeface="华文仿宋" panose="02010600040101010101" charset="-122"/>
            </a:endParaRPr>
          </a:p>
          <a:p>
            <a:r>
              <a:rPr lang="zh-CN" altLang="en-US" sz="3600" b="1">
                <a:latin typeface="华文楷体" panose="02010600040101010101" charset="-122"/>
                <a:ea typeface="华文楷体" panose="02010600040101010101" charset="-122"/>
              </a:rPr>
              <a:t>       （四）《准则》明确了严肃党内政治生活、增强“四自”能力的重要举措</a:t>
            </a:r>
            <a:endParaRPr lang="zh-CN" altLang="en-US" sz="3600" b="1">
              <a:latin typeface="华文楷体" panose="02010600040101010101" charset="-122"/>
              <a:ea typeface="华文楷体" panose="02010600040101010101" charset="-122"/>
            </a:endParaRPr>
          </a:p>
          <a:p>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r>
              <a:rPr lang="zh-CN" altLang="en-US" sz="3600" b="1">
                <a:latin typeface="黑体" panose="02010609060101010101" charset="-122"/>
                <a:ea typeface="黑体" panose="02010609060101010101" charset="-122"/>
              </a:rPr>
              <a:t>严肃党内政治生活</a:t>
            </a:r>
            <a:endParaRPr lang="zh-CN" altLang="en-US" sz="3600" b="1">
              <a:latin typeface="华文楷体" panose="02010600040101010101" charset="-122"/>
              <a:ea typeface="华文楷体" panose="02010600040101010101" charset="-122"/>
            </a:endParaRPr>
          </a:p>
          <a:p>
            <a:pPr fontAlgn="auto">
              <a:lnSpc>
                <a:spcPts val="5720"/>
              </a:lnSpc>
            </a:pPr>
            <a:r>
              <a:rPr lang="zh-CN" altLang="en-US" sz="3600" b="1">
                <a:latin typeface="华文楷体" panose="02010600040101010101" charset="-122"/>
                <a:ea typeface="华文楷体" panose="02010600040101010101" charset="-122"/>
              </a:rPr>
              <a:t>        </a:t>
            </a:r>
            <a:r>
              <a:rPr lang="en-US" altLang="zh-CN" sz="3600" b="1">
                <a:latin typeface="华文楷体" panose="02010600040101010101" charset="-122"/>
                <a:ea typeface="华文楷体" panose="02010600040101010101" charset="-122"/>
              </a:rPr>
              <a:t>1.</a:t>
            </a:r>
            <a:r>
              <a:rPr lang="zh-CN" altLang="en-US" sz="3600" b="1">
                <a:latin typeface="华文楷体" panose="02010600040101010101" charset="-122"/>
                <a:ea typeface="华文楷体" panose="02010600040101010101" charset="-122"/>
              </a:rPr>
              <a:t>要坚持和创新党内学习制度，不断提高党员干部特别是领导干部的马克思主义思想觉悟和理论水平，切实解决</a:t>
            </a:r>
            <a:r>
              <a:rPr lang="en-US" altLang="zh-CN" sz="3600" b="1">
                <a:latin typeface="华文楷体" panose="02010600040101010101" charset="-122"/>
                <a:ea typeface="华文楷体" panose="02010600040101010101" charset="-122"/>
              </a:rPr>
              <a:t>“学而不信、学而不化、学而不行的问题</a:t>
            </a:r>
            <a:r>
              <a:rPr lang="zh-CN" altLang="en-US" sz="3600" b="1">
                <a:latin typeface="华文楷体" panose="02010600040101010101" charset="-122"/>
                <a:ea typeface="华文楷体" panose="02010600040101010101" charset="-122"/>
              </a:rPr>
              <a:t>；</a:t>
            </a:r>
            <a:r>
              <a:rPr lang="en-US" altLang="zh-CN" sz="3600" b="1">
                <a:latin typeface="华文楷体" panose="02010600040101010101" charset="-122"/>
                <a:ea typeface="华文楷体" panose="02010600040101010101" charset="-122"/>
              </a:rPr>
              <a:t>”</a:t>
            </a:r>
            <a:endParaRPr lang="en-US" altLang="zh-CN" sz="3600" b="1">
              <a:latin typeface="华文楷体" panose="02010600040101010101" charset="-122"/>
              <a:ea typeface="华文楷体" panose="0201060004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379730" y="168275"/>
            <a:ext cx="11433175" cy="6492875"/>
          </a:xfrm>
          <a:prstGeom prst="rect">
            <a:avLst/>
          </a:prstGeom>
          <a:noFill/>
        </p:spPr>
        <p:txBody>
          <a:bodyPr wrap="square" rtlCol="0" anchor="t">
            <a:spAutoFit/>
          </a:bodyPr>
          <a:p>
            <a:pPr algn="l"/>
            <a:r>
              <a:rPr lang="en-US" altLang="zh-CN" sz="4000" b="1">
                <a:latin typeface="黑体" panose="02010609060101010101" charset="-122"/>
                <a:ea typeface="黑体" panose="02010609060101010101" charset="-122"/>
                <a:sym typeface="+mn-ea"/>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b="1">
              <a:latin typeface="黑体" panose="02010609060101010101" charset="-122"/>
              <a:ea typeface="黑体" panose="02010609060101010101" charset="-122"/>
              <a:sym typeface="+mn-ea"/>
            </a:endParaRPr>
          </a:p>
          <a:p>
            <a:pPr algn="l"/>
            <a:endParaRPr lang="zh-CN" altLang="en-US"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r>
              <a:rPr lang="zh-CN" altLang="en-US" sz="3600" b="1">
                <a:latin typeface="黑体" panose="02010609060101010101" charset="-122"/>
                <a:ea typeface="黑体" panose="02010609060101010101" charset="-122"/>
                <a:sym typeface="+mn-ea"/>
              </a:rPr>
              <a:t>严肃党内政治生活</a:t>
            </a:r>
            <a:endParaRPr lang="zh-CN" altLang="en-US" sz="3600" b="1">
              <a:latin typeface="华文楷体" panose="02010600040101010101" charset="-122"/>
              <a:ea typeface="华文楷体" panose="02010600040101010101" charset="-122"/>
            </a:endParaRPr>
          </a:p>
          <a:p>
            <a:pPr fontAlgn="auto">
              <a:lnSpc>
                <a:spcPts val="5720"/>
              </a:lnSpc>
            </a:pPr>
            <a:r>
              <a:rPr lang="zh-CN" altLang="en-US" sz="3600" b="1">
                <a:latin typeface="华文楷体" panose="02010600040101010101" charset="-122"/>
                <a:ea typeface="华文楷体" panose="02010600040101010101" charset="-122"/>
                <a:sym typeface="+mn-ea"/>
              </a:rPr>
              <a:t>        </a:t>
            </a:r>
            <a:r>
              <a:rPr lang="en-US" altLang="zh-CN" sz="3600" b="1">
                <a:latin typeface="华文楷体" panose="02010600040101010101" charset="-122"/>
                <a:ea typeface="华文楷体" panose="02010600040101010101" charset="-122"/>
                <a:sym typeface="+mn-ea"/>
              </a:rPr>
              <a:t>2.增强党的组织生活</a:t>
            </a:r>
            <a:r>
              <a:rPr lang="zh-CN" altLang="en-US" sz="3600" b="1">
                <a:latin typeface="华文楷体" panose="02010600040101010101" charset="-122"/>
                <a:ea typeface="华文楷体" panose="02010600040101010101" charset="-122"/>
                <a:sym typeface="+mn-ea"/>
              </a:rPr>
              <a:t>（“三会一课”制度，组织生活会制度，谈心谈话制度）</a:t>
            </a:r>
            <a:r>
              <a:rPr lang="en-US" altLang="zh-CN" sz="3600" b="1">
                <a:latin typeface="华文楷体" panose="02010600040101010101" charset="-122"/>
                <a:ea typeface="华文楷体" panose="02010600040101010101" charset="-122"/>
                <a:sym typeface="+mn-ea"/>
              </a:rPr>
              <a:t>活力</a:t>
            </a:r>
            <a:r>
              <a:rPr lang="zh-CN" altLang="en-US" sz="3600" b="1">
                <a:latin typeface="华文楷体" panose="02010600040101010101" charset="-122"/>
                <a:ea typeface="华文楷体" panose="02010600040101010101" charset="-122"/>
                <a:sym typeface="+mn-ea"/>
              </a:rPr>
              <a:t>，切实解决不经常、不认真、不严肃的问题；</a:t>
            </a:r>
            <a:endParaRPr lang="zh-CN" altLang="en-US" sz="3600" b="1">
              <a:latin typeface="华文楷体" panose="02010600040101010101" charset="-122"/>
              <a:ea typeface="华文楷体" panose="02010600040101010101" charset="-122"/>
              <a:sym typeface="+mn-ea"/>
            </a:endParaRPr>
          </a:p>
          <a:p>
            <a:pPr fontAlgn="auto">
              <a:lnSpc>
                <a:spcPts val="5720"/>
              </a:lnSpc>
            </a:pPr>
            <a:r>
              <a:rPr lang="zh-CN" altLang="en-US" sz="3600" b="1">
                <a:latin typeface="华文楷体" panose="02010600040101010101" charset="-122"/>
                <a:ea typeface="华文楷体" panose="02010600040101010101" charset="-122"/>
                <a:sym typeface="+mn-ea"/>
              </a:rPr>
              <a:t>        </a:t>
            </a:r>
            <a:r>
              <a:rPr lang="en-US" altLang="zh-CN" sz="3600" b="1">
                <a:latin typeface="华文楷体" panose="02010600040101010101" charset="-122"/>
                <a:ea typeface="华文楷体" panose="02010600040101010101" charset="-122"/>
                <a:sym typeface="+mn-ea"/>
              </a:rPr>
              <a:t>3.要坚持不懈把批评和自我批评这个武器用好</a:t>
            </a:r>
            <a:r>
              <a:rPr lang="zh-CN" altLang="en-US" sz="3600" b="1">
                <a:latin typeface="华文楷体" panose="02010600040101010101" charset="-122"/>
                <a:ea typeface="华文楷体" panose="02010600040101010101" charset="-122"/>
                <a:sym typeface="+mn-ea"/>
              </a:rPr>
              <a:t>，要严肃认真提意见、满腔热情帮同志，决不能把自我批评变成自我表扬、把相互批评变成相互吹捧。</a:t>
            </a:r>
            <a:endParaRPr lang="zh-CN" altLang="en-US" sz="3600"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endParaRPr lang="en-US" altLang="zh-CN" sz="3200">
              <a:latin typeface="华文行楷" panose="02010800040101010101" charset="-122"/>
              <a:ea typeface="华文行楷" panose="02010800040101010101" charset="-122"/>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89635" y="403225"/>
            <a:ext cx="10736580" cy="6203315"/>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三</a:t>
            </a:r>
            <a:r>
              <a:rPr lang="zh-CN" altLang="en-US" sz="4000" b="1">
                <a:latin typeface="黑体" panose="02010609060101010101" charset="-122"/>
                <a:ea typeface="黑体" panose="02010609060101010101" charset="-122"/>
                <a:sym typeface="+mn-ea"/>
              </a:rPr>
              <a:t>、党员同志要对标对表，检视反思</a:t>
            </a:r>
            <a:endParaRPr lang="zh-CN" altLang="en-US" sz="4000" b="1">
              <a:latin typeface="黑体" panose="02010609060101010101" charset="-122"/>
              <a:ea typeface="黑体" panose="02010609060101010101" charset="-122"/>
              <a:sym typeface="+mn-ea"/>
            </a:endParaRPr>
          </a:p>
          <a:p>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r>
              <a:rPr lang="zh-CN" altLang="en-US" sz="4000" b="1">
                <a:latin typeface="宋体" panose="02010600030101010101" pitchFamily="2" charset="-122"/>
                <a:ea typeface="宋体" panose="02010600030101010101" pitchFamily="2" charset="-122"/>
                <a:cs typeface="宋体" panose="02010600030101010101" pitchFamily="2" charset="-122"/>
              </a:rPr>
              <a:t>在</a:t>
            </a:r>
            <a:r>
              <a:rPr lang="en-US" altLang="zh-CN" sz="4000" b="1">
                <a:latin typeface="宋体" panose="02010600030101010101" pitchFamily="2" charset="-122"/>
                <a:ea typeface="宋体" panose="02010600030101010101" pitchFamily="2" charset="-122"/>
                <a:cs typeface="宋体" panose="02010600030101010101" pitchFamily="2" charset="-122"/>
              </a:rPr>
              <a:t>“</a:t>
            </a:r>
            <a:r>
              <a:rPr lang="zh-CN" altLang="en-US" sz="4000" b="1">
                <a:latin typeface="宋体" panose="02010600030101010101" pitchFamily="2" charset="-122"/>
                <a:ea typeface="宋体" panose="02010600030101010101" pitchFamily="2" charset="-122"/>
                <a:cs typeface="宋体" panose="02010600030101010101" pitchFamily="2" charset="-122"/>
              </a:rPr>
              <a:t>不忘初心、牢记使命</a:t>
            </a:r>
            <a:r>
              <a:rPr lang="en-US" altLang="zh-CN" sz="4000" b="1">
                <a:latin typeface="宋体" panose="02010600030101010101" pitchFamily="2" charset="-122"/>
                <a:ea typeface="宋体" panose="02010600030101010101" pitchFamily="2" charset="-122"/>
                <a:cs typeface="宋体" panose="02010600030101010101" pitchFamily="2" charset="-122"/>
              </a:rPr>
              <a:t>”</a:t>
            </a:r>
            <a:r>
              <a:rPr lang="zh-CN" altLang="en-US" sz="4000" b="1">
                <a:latin typeface="宋体" panose="02010600030101010101" pitchFamily="2" charset="-122"/>
                <a:ea typeface="宋体" panose="02010600030101010101" pitchFamily="2" charset="-122"/>
                <a:cs typeface="宋体" panose="02010600030101010101" pitchFamily="2" charset="-122"/>
              </a:rPr>
              <a:t>主题教育中</a:t>
            </a:r>
            <a:endParaRPr lang="zh-CN" altLang="en-US" sz="3600" b="1">
              <a:latin typeface="华文楷体" panose="02010600040101010101" charset="-122"/>
              <a:ea typeface="华文楷体" panose="02010600040101010101" charset="-122"/>
            </a:endParaRPr>
          </a:p>
          <a:p>
            <a:pPr fontAlgn="auto">
              <a:lnSpc>
                <a:spcPts val="4820"/>
              </a:lnSpc>
            </a:pPr>
            <a:r>
              <a:rPr lang="en-US" altLang="zh-CN" sz="3600" b="1">
                <a:latin typeface="华文楷体" panose="02010600040101010101" charset="-122"/>
                <a:ea typeface="华文楷体" panose="02010600040101010101" charset="-122"/>
              </a:rPr>
              <a:t>           1.积极开展调查研究</a:t>
            </a:r>
            <a:r>
              <a:rPr lang="zh-CN" altLang="en-US" sz="3600" b="1">
                <a:latin typeface="华文楷体" panose="02010600040101010101" charset="-122"/>
                <a:ea typeface="华文楷体" panose="02010600040101010101" charset="-122"/>
              </a:rPr>
              <a:t>：</a:t>
            </a:r>
            <a:r>
              <a:rPr lang="zh-CN" altLang="en-US" sz="3600">
                <a:latin typeface="华文行楷" panose="02010800040101010101" charset="-122"/>
                <a:ea typeface="华文行楷" panose="02010800040101010101" charset="-122"/>
                <a:cs typeface="华文行楷" panose="02010800040101010101" charset="-122"/>
              </a:rPr>
              <a:t>坚持聚焦主责主业，坚持问题导向，着眼查找自身问题和实际问题。把调查研究与当前正在做的事情结合起来， 与“互联网+教育”重点任务落实结合起来，与党员教师不担当不作为等党的建设面临的紧迫问题结合起来，把全力化解人民群众对优质教育资源需求的突出问题作为重点调研内容</a:t>
            </a:r>
            <a:r>
              <a:rPr lang="zh-CN" altLang="en-US" sz="3600">
                <a:latin typeface="华文楷体" panose="02010600040101010101" charset="-122"/>
                <a:ea typeface="华文楷体" panose="02010600040101010101" charset="-122"/>
              </a:rPr>
              <a:t>。</a:t>
            </a:r>
            <a:endParaRPr lang="zh-CN" altLang="en-US" sz="3600">
              <a:latin typeface="华文楷体" panose="02010600040101010101" charset="-122"/>
              <a:ea typeface="华文楷体" panose="0201060004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89635" y="403225"/>
            <a:ext cx="10736580" cy="5584825"/>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三</a:t>
            </a:r>
            <a:r>
              <a:rPr lang="zh-CN" altLang="en-US" sz="4000" b="1">
                <a:latin typeface="黑体" panose="02010609060101010101" charset="-122"/>
                <a:ea typeface="黑体" panose="02010609060101010101" charset="-122"/>
                <a:sym typeface="+mn-ea"/>
              </a:rPr>
              <a:t>、党员同志要对标对表，检视反思</a:t>
            </a:r>
            <a:endParaRPr lang="zh-CN" altLang="en-US" sz="4000" b="1">
              <a:latin typeface="黑体" panose="02010609060101010101" charset="-122"/>
              <a:ea typeface="黑体" panose="02010609060101010101" charset="-122"/>
              <a:sym typeface="+mn-ea"/>
            </a:endParaRPr>
          </a:p>
          <a:p>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r>
              <a:rPr lang="zh-CN" altLang="en-US" sz="4000" b="1">
                <a:latin typeface="宋体" panose="02010600030101010101" pitchFamily="2" charset="-122"/>
                <a:ea typeface="宋体" panose="02010600030101010101" pitchFamily="2" charset="-122"/>
                <a:cs typeface="宋体" panose="02010600030101010101" pitchFamily="2" charset="-122"/>
              </a:rPr>
              <a:t>在</a:t>
            </a:r>
            <a:r>
              <a:rPr lang="en-US" altLang="zh-CN" sz="4000" b="1">
                <a:latin typeface="宋体" panose="02010600030101010101" pitchFamily="2" charset="-122"/>
                <a:ea typeface="宋体" panose="02010600030101010101" pitchFamily="2" charset="-122"/>
                <a:cs typeface="宋体" panose="02010600030101010101" pitchFamily="2" charset="-122"/>
              </a:rPr>
              <a:t>“</a:t>
            </a:r>
            <a:r>
              <a:rPr lang="zh-CN" altLang="en-US" sz="4000" b="1">
                <a:latin typeface="宋体" panose="02010600030101010101" pitchFamily="2" charset="-122"/>
                <a:ea typeface="宋体" panose="02010600030101010101" pitchFamily="2" charset="-122"/>
                <a:cs typeface="宋体" panose="02010600030101010101" pitchFamily="2" charset="-122"/>
              </a:rPr>
              <a:t>不忘初心、牢记使命</a:t>
            </a:r>
            <a:r>
              <a:rPr lang="en-US" altLang="zh-CN" sz="4000" b="1">
                <a:latin typeface="宋体" panose="02010600030101010101" pitchFamily="2" charset="-122"/>
                <a:ea typeface="宋体" panose="02010600030101010101" pitchFamily="2" charset="-122"/>
                <a:cs typeface="宋体" panose="02010600030101010101" pitchFamily="2" charset="-122"/>
              </a:rPr>
              <a:t>”</a:t>
            </a:r>
            <a:r>
              <a:rPr lang="zh-CN" altLang="en-US" sz="4000" b="1">
                <a:latin typeface="宋体" panose="02010600030101010101" pitchFamily="2" charset="-122"/>
                <a:ea typeface="宋体" panose="02010600030101010101" pitchFamily="2" charset="-122"/>
                <a:cs typeface="宋体" panose="02010600030101010101" pitchFamily="2" charset="-122"/>
              </a:rPr>
              <a:t>主题教育中</a:t>
            </a:r>
            <a:endParaRPr lang="zh-CN" altLang="en-US" sz="3600" b="1">
              <a:latin typeface="华文楷体" panose="02010600040101010101" charset="-122"/>
              <a:ea typeface="华文楷体" panose="02010600040101010101" charset="-122"/>
            </a:endParaRPr>
          </a:p>
          <a:p>
            <a:pPr fontAlgn="auto">
              <a:lnSpc>
                <a:spcPts val="4820"/>
              </a:lnSpc>
            </a:pPr>
            <a:r>
              <a:rPr lang="en-US" altLang="zh-CN" sz="3600" b="1">
                <a:latin typeface="华文楷体" panose="02010600040101010101" charset="-122"/>
                <a:ea typeface="华文楷体" panose="02010600040101010101" charset="-122"/>
              </a:rPr>
              <a:t>        2.深入开展检视问题  </a:t>
            </a:r>
            <a:r>
              <a:rPr lang="zh-CN" altLang="en-US" sz="3600" b="1">
                <a:latin typeface="华文楷体" panose="02010600040101010101" charset="-122"/>
                <a:ea typeface="华文楷体" panose="02010600040101010101" charset="-122"/>
              </a:rPr>
              <a:t>：</a:t>
            </a:r>
            <a:endParaRPr lang="zh-CN" altLang="en-US" sz="3600" b="1">
              <a:latin typeface="华文楷体" panose="02010600040101010101" charset="-122"/>
              <a:ea typeface="华文楷体" panose="02010600040101010101" charset="-122"/>
            </a:endParaRPr>
          </a:p>
          <a:p>
            <a:pPr fontAlgn="auto">
              <a:lnSpc>
                <a:spcPts val="4820"/>
              </a:lnSpc>
            </a:pPr>
            <a:r>
              <a:rPr lang="zh-CN" altLang="en-US" sz="3600" b="1">
                <a:latin typeface="华文楷体" panose="02010600040101010101" charset="-122"/>
                <a:ea typeface="华文楷体" panose="02010600040101010101" charset="-122"/>
              </a:rPr>
              <a:t>       </a:t>
            </a:r>
            <a:r>
              <a:rPr lang="zh-CN" altLang="en-US" sz="3600">
                <a:latin typeface="华文行楷" panose="02010800040101010101" charset="-122"/>
                <a:ea typeface="华文行楷" panose="02010800040101010101" charset="-122"/>
              </a:rPr>
              <a:t>要广泛听取意见。</a:t>
            </a:r>
            <a:r>
              <a:rPr lang="zh-CN" altLang="en-US" sz="3600" b="1">
                <a:latin typeface="华文楷体" panose="02010600040101010101" charset="-122"/>
                <a:ea typeface="华文楷体" panose="02010600040101010101" charset="-122"/>
              </a:rPr>
              <a:t>结合调查研究、个别访谈、召开座谈会、发放征求意见表、设置意见箱、网上信箱等方式广泛征求各方面意见建议。征求到的意见要逐一列出，原汁原味向全体党员教师反馈，并在一定范围内公开，防止“自我循环”、关起门来找问题。</a:t>
            </a:r>
            <a:r>
              <a:rPr lang="en-US" altLang="zh-CN" sz="3600" b="1">
                <a:latin typeface="华文楷体" panose="02010600040101010101" charset="-122"/>
                <a:ea typeface="华文楷体" panose="02010600040101010101" charset="-122"/>
              </a:rPr>
              <a:t>    </a:t>
            </a:r>
            <a:endParaRPr lang="zh-CN" altLang="en-US" sz="3600">
              <a:latin typeface="华文楷体" panose="02010600040101010101" charset="-122"/>
              <a:ea typeface="华文楷体" panose="0201060004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379730" y="168275"/>
            <a:ext cx="11433175" cy="6031230"/>
          </a:xfrm>
          <a:prstGeom prst="rect">
            <a:avLst/>
          </a:prstGeom>
          <a:noFill/>
        </p:spPr>
        <p:txBody>
          <a:bodyPr wrap="square" rtlCol="0" anchor="t">
            <a:spAutoFit/>
          </a:bodyPr>
          <a:p>
            <a:pPr algn="l"/>
            <a:r>
              <a:rPr lang="en-US" altLang="zh-CN" sz="4000" b="1">
                <a:latin typeface="黑体" panose="02010609060101010101" charset="-122"/>
                <a:ea typeface="黑体" panose="02010609060101010101" charset="-122"/>
                <a:sym typeface="+mn-ea"/>
              </a:rPr>
              <a:t>   </a:t>
            </a:r>
            <a:r>
              <a:rPr lang="zh-CN" altLang="en-US" sz="4000" b="1">
                <a:latin typeface="黑体" panose="02010609060101010101" charset="-122"/>
                <a:ea typeface="黑体" panose="02010609060101010101" charset="-122"/>
                <a:sym typeface="+mn-ea"/>
              </a:rPr>
              <a:t>三、党员同志要对标对表，检视反思</a:t>
            </a:r>
            <a:endParaRPr lang="zh-CN" altLang="en-US" b="1">
              <a:latin typeface="黑体" panose="02010609060101010101" charset="-122"/>
              <a:ea typeface="黑体" panose="02010609060101010101" charset="-122"/>
              <a:sym typeface="+mn-ea"/>
            </a:endParaRPr>
          </a:p>
          <a:p>
            <a:pPr algn="l"/>
            <a:endParaRPr lang="zh-CN" altLang="en-US"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r>
              <a:rPr lang="zh-CN" altLang="en-US" sz="4000">
                <a:latin typeface="华文行楷" panose="02010800040101010101" charset="-122"/>
                <a:ea typeface="华文行楷" panose="02010800040101010101" charset="-122"/>
                <a:sym typeface="+mn-ea"/>
              </a:rPr>
              <a:t>要认真检视反思</a:t>
            </a:r>
            <a:endParaRPr lang="zh-CN" altLang="en-US" sz="3600">
              <a:latin typeface="华文行楷" panose="02010800040101010101" charset="-122"/>
              <a:ea typeface="华文行楷" panose="02010800040101010101" charset="-122"/>
              <a:sym typeface="+mn-ea"/>
            </a:endParaRPr>
          </a:p>
          <a:p>
            <a:pPr algn="l"/>
            <a:r>
              <a:rPr lang="zh-CN" altLang="en-US" sz="3600">
                <a:latin typeface="华文行楷" panose="02010800040101010101" charset="-122"/>
                <a:ea typeface="华文行楷" panose="02010800040101010101" charset="-122"/>
                <a:sym typeface="+mn-ea"/>
              </a:rPr>
              <a:t>        </a:t>
            </a:r>
            <a:r>
              <a:rPr lang="zh-CN" altLang="en-US" sz="3600" b="1">
                <a:latin typeface="华文楷体" panose="02010600040101010101" charset="-122"/>
                <a:ea typeface="华文楷体" panose="02010600040101010101" charset="-122"/>
                <a:cs typeface="华文楷体" panose="02010600040101010101" charset="-122"/>
                <a:sym typeface="+mn-ea"/>
              </a:rPr>
              <a:t>对照</a:t>
            </a:r>
            <a:r>
              <a:rPr lang="zh-CN" altLang="en-US" sz="3600">
                <a:latin typeface="华文楷体" panose="02010600040101010101" charset="-122"/>
                <a:ea typeface="华文楷体" panose="02010600040101010101" charset="-122"/>
                <a:cs typeface="华文楷体" panose="02010600040101010101" charset="-122"/>
                <a:sym typeface="+mn-ea"/>
              </a:rPr>
              <a:t>习近平新时代中国特色社会主义思想和党中央决策部署，</a:t>
            </a:r>
            <a:r>
              <a:rPr lang="zh-CN" altLang="en-US" sz="3600" b="1">
                <a:latin typeface="华文楷体" panose="02010600040101010101" charset="-122"/>
                <a:ea typeface="华文楷体" panose="02010600040101010101" charset="-122"/>
                <a:cs typeface="华文楷体" panose="02010600040101010101" charset="-122"/>
                <a:sym typeface="+mn-ea"/>
              </a:rPr>
              <a:t>检视</a:t>
            </a:r>
            <a:r>
              <a:rPr lang="zh-CN" altLang="en-US" sz="3600">
                <a:latin typeface="华文楷体" panose="02010600040101010101" charset="-122"/>
                <a:ea typeface="华文楷体" panose="02010600040101010101" charset="-122"/>
                <a:cs typeface="华文楷体" panose="02010600040101010101" charset="-122"/>
                <a:sym typeface="+mn-ea"/>
              </a:rPr>
              <a:t>是否存在政治站位不高、政治敏锐性不强，马克思主义民族观宗教观树得不牢，搞“两面派”、做“两面人”等问题；</a:t>
            </a:r>
            <a:r>
              <a:rPr lang="zh-CN" altLang="en-US" sz="3600" b="1">
                <a:latin typeface="华文楷体" panose="02010600040101010101" charset="-122"/>
                <a:ea typeface="华文楷体" panose="02010600040101010101" charset="-122"/>
                <a:cs typeface="华文楷体" panose="02010600040101010101" charset="-122"/>
                <a:sym typeface="+mn-ea"/>
              </a:rPr>
              <a:t>对照</a:t>
            </a:r>
            <a:r>
              <a:rPr lang="zh-CN" altLang="en-US" sz="3600">
                <a:latin typeface="华文楷体" panose="02010600040101010101" charset="-122"/>
                <a:ea typeface="华文楷体" panose="02010600040101010101" charset="-122"/>
                <a:cs typeface="华文楷体" panose="02010600040101010101" charset="-122"/>
                <a:sym typeface="+mn-ea"/>
              </a:rPr>
              <a:t>党章党规，</a:t>
            </a:r>
            <a:r>
              <a:rPr lang="zh-CN" altLang="en-US" sz="3600" b="1">
                <a:latin typeface="华文楷体" panose="02010600040101010101" charset="-122"/>
                <a:ea typeface="华文楷体" panose="02010600040101010101" charset="-122"/>
                <a:cs typeface="华文楷体" panose="02010600040101010101" charset="-122"/>
                <a:sym typeface="+mn-ea"/>
              </a:rPr>
              <a:t>检视</a:t>
            </a:r>
            <a:r>
              <a:rPr lang="zh-CN" altLang="en-US" sz="3600">
                <a:latin typeface="华文楷体" panose="02010600040101010101" charset="-122"/>
                <a:ea typeface="华文楷体" panose="02010600040101010101" charset="-122"/>
                <a:cs typeface="华文楷体" panose="02010600040101010101" charset="-122"/>
                <a:sym typeface="+mn-ea"/>
              </a:rPr>
              <a:t>是否存在制度规矩意识不强，有令不行、有禁不止、律己不严纪律松弛等问题；</a:t>
            </a:r>
            <a:r>
              <a:rPr lang="zh-CN" altLang="en-US" sz="3600" b="1">
                <a:latin typeface="华文楷体" panose="02010600040101010101" charset="-122"/>
                <a:ea typeface="华文楷体" panose="02010600040101010101" charset="-122"/>
                <a:cs typeface="华文楷体" panose="02010600040101010101" charset="-122"/>
                <a:sym typeface="+mn-ea"/>
              </a:rPr>
              <a:t>对照</a:t>
            </a:r>
            <a:r>
              <a:rPr lang="zh-CN" altLang="en-US" sz="3600">
                <a:latin typeface="华文楷体" panose="02010600040101010101" charset="-122"/>
                <a:ea typeface="华文楷体" panose="02010600040101010101" charset="-122"/>
                <a:cs typeface="华文楷体" panose="02010600040101010101" charset="-122"/>
                <a:sym typeface="+mn-ea"/>
              </a:rPr>
              <a:t>初心使命，</a:t>
            </a:r>
            <a:r>
              <a:rPr lang="zh-CN" altLang="en-US" sz="3600" b="1">
                <a:latin typeface="华文楷体" panose="02010600040101010101" charset="-122"/>
                <a:ea typeface="华文楷体" panose="02010600040101010101" charset="-122"/>
                <a:cs typeface="华文楷体" panose="02010600040101010101" charset="-122"/>
                <a:sym typeface="+mn-ea"/>
              </a:rPr>
              <a:t>检视</a:t>
            </a:r>
            <a:r>
              <a:rPr lang="zh-CN" altLang="en-US" sz="3600">
                <a:latin typeface="华文楷体" panose="02010600040101010101" charset="-122"/>
                <a:ea typeface="华文楷体" panose="02010600040101010101" charset="-122"/>
                <a:cs typeface="华文楷体" panose="02010600040101010101" charset="-122"/>
                <a:sym typeface="+mn-ea"/>
              </a:rPr>
              <a:t>是否存在理想信念动摇，风险意识、忧患意识弱化，责任感紧迫感不强等问题。</a:t>
            </a:r>
            <a:r>
              <a:rPr lang="zh-CN" altLang="en-US" sz="3600" b="1">
                <a:latin typeface="华文楷体" panose="02010600040101010101" charset="-122"/>
                <a:ea typeface="华文楷体" panose="02010600040101010101" charset="-122"/>
                <a:sym typeface="+mn-ea"/>
              </a:rPr>
              <a:t>              </a:t>
            </a:r>
            <a:endParaRPr lang="en-US" altLang="zh-CN" sz="3200">
              <a:latin typeface="华文行楷" panose="02010800040101010101" charset="-122"/>
              <a:ea typeface="华文行楷" panose="02010800040101010101" charset="-122"/>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14070" y="285115"/>
            <a:ext cx="10736580" cy="6308725"/>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三</a:t>
            </a:r>
            <a:r>
              <a:rPr lang="zh-CN" altLang="en-US" sz="4000" b="1">
                <a:latin typeface="黑体" panose="02010609060101010101" charset="-122"/>
                <a:ea typeface="黑体" panose="02010609060101010101" charset="-122"/>
                <a:sym typeface="+mn-ea"/>
              </a:rPr>
              <a:t>、党员同志要对标对表，检视反思</a:t>
            </a:r>
            <a:endParaRPr lang="zh-CN" altLang="en-US" sz="4000" b="1">
              <a:latin typeface="黑体" panose="02010609060101010101" charset="-122"/>
              <a:ea typeface="黑体" panose="02010609060101010101" charset="-122"/>
              <a:sym typeface="+mn-ea"/>
            </a:endParaRPr>
          </a:p>
          <a:p>
            <a:r>
              <a:rPr lang="zh-CN" altLang="en-US" sz="3600" b="1">
                <a:latin typeface="华文楷体" panose="02010600040101010101" charset="-122"/>
                <a:ea typeface="华文楷体" panose="02010600040101010101" charset="-122"/>
              </a:rPr>
              <a:t>        </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r>
              <a:rPr lang="zh-CN" altLang="en-US" sz="4000">
                <a:latin typeface="华文行楷" panose="02010800040101010101" charset="-122"/>
                <a:ea typeface="华文行楷" panose="02010800040101010101" charset="-122"/>
              </a:rPr>
              <a:t>要认真检视反思</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r>
              <a:rPr lang="zh-CN" altLang="en-US" sz="3600" b="1">
                <a:latin typeface="华文楷体" panose="02010600040101010101" charset="-122"/>
                <a:ea typeface="华文楷体" panose="02010600040101010101" charset="-122"/>
                <a:cs typeface="华文楷体" panose="02010600040101010101" charset="-122"/>
                <a:sym typeface="+mn-ea"/>
              </a:rPr>
              <a:t>对照</a:t>
            </a:r>
            <a:r>
              <a:rPr lang="zh-CN" altLang="en-US" sz="3600">
                <a:latin typeface="华文楷体" panose="02010600040101010101" charset="-122"/>
                <a:ea typeface="华文楷体" panose="02010600040101010101" charset="-122"/>
                <a:cs typeface="华文楷体" panose="02010600040101010101" charset="-122"/>
                <a:sym typeface="+mn-ea"/>
              </a:rPr>
              <a:t>广大教职工和学生家长的新期待，</a:t>
            </a:r>
            <a:r>
              <a:rPr lang="zh-CN" altLang="en-US" sz="3600" b="1">
                <a:latin typeface="华文楷体" panose="02010600040101010101" charset="-122"/>
                <a:ea typeface="华文楷体" panose="02010600040101010101" charset="-122"/>
                <a:cs typeface="华文楷体" panose="02010600040101010101" charset="-122"/>
                <a:sym typeface="+mn-ea"/>
              </a:rPr>
              <a:t>检视</a:t>
            </a:r>
            <a:r>
              <a:rPr lang="zh-CN" altLang="en-US" sz="3600">
                <a:latin typeface="华文楷体" panose="02010600040101010101" charset="-122"/>
                <a:ea typeface="华文楷体" panose="02010600040101010101" charset="-122"/>
                <a:cs typeface="华文楷体" panose="02010600040101010101" charset="-122"/>
                <a:sym typeface="+mn-ea"/>
              </a:rPr>
              <a:t>是否存在宗旨意识淡漠、对教师和家长反映的问题消极应付、推诿扯皮，为民服务不实在、不上心、不尽力等问题；</a:t>
            </a:r>
            <a:r>
              <a:rPr lang="zh-CN" altLang="en-US" sz="3600" b="1">
                <a:latin typeface="华文楷体" panose="02010600040101010101" charset="-122"/>
                <a:ea typeface="华文楷体" panose="02010600040101010101" charset="-122"/>
                <a:cs typeface="华文楷体" panose="02010600040101010101" charset="-122"/>
                <a:sym typeface="+mn-ea"/>
              </a:rPr>
              <a:t>对照</a:t>
            </a:r>
            <a:r>
              <a:rPr lang="zh-CN" altLang="en-US" sz="3600">
                <a:latin typeface="华文楷体" panose="02010600040101010101" charset="-122"/>
                <a:ea typeface="华文楷体" panose="02010600040101010101" charset="-122"/>
                <a:cs typeface="华文楷体" panose="02010600040101010101" charset="-122"/>
                <a:sym typeface="+mn-ea"/>
              </a:rPr>
              <a:t>中小学教师职业道德规范、教师十项行为准则及“四有好教师”标准，，</a:t>
            </a:r>
            <a:r>
              <a:rPr lang="zh-CN" altLang="en-US" sz="3600" b="1">
                <a:latin typeface="华文楷体" panose="02010600040101010101" charset="-122"/>
                <a:ea typeface="华文楷体" panose="02010600040101010101" charset="-122"/>
                <a:cs typeface="华文楷体" panose="02010600040101010101" charset="-122"/>
                <a:sym typeface="+mn-ea"/>
              </a:rPr>
              <a:t>检视</a:t>
            </a:r>
            <a:r>
              <a:rPr lang="zh-CN" altLang="en-US" sz="3600">
                <a:latin typeface="华文楷体" panose="02010600040101010101" charset="-122"/>
                <a:ea typeface="华文楷体" panose="02010600040101010101" charset="-122"/>
                <a:cs typeface="华文楷体" panose="02010600040101010101" charset="-122"/>
                <a:sym typeface="+mn-ea"/>
              </a:rPr>
              <a:t>是否存在思想觉悟不高、工作态度不端、道德修养不够、作风形象不佳、能力素质不强、工作成绩不优等问题</a:t>
            </a:r>
            <a:endParaRPr lang="zh-CN" altLang="en-US" sz="3600">
              <a:latin typeface="华文楷体" panose="02010600040101010101" charset="-122"/>
              <a:ea typeface="华文楷体" panose="02010600040101010101" charset="-122"/>
              <a:cs typeface="华文楷体" panose="02010600040101010101" charset="-122"/>
              <a:sym typeface="+mn-ea"/>
            </a:endParaRPr>
          </a:p>
          <a:p>
            <a:endParaRPr lang="zh-CN" altLang="en-US" sz="3600">
              <a:latin typeface="华文楷体" panose="02010600040101010101" charset="-122"/>
              <a:ea typeface="华文楷体" panose="02010600040101010101"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ctrTitle"/>
          </p:nvPr>
        </p:nvSpPr>
        <p:spPr>
          <a:xfrm>
            <a:off x="491490" y="623570"/>
            <a:ext cx="11209655" cy="2387600"/>
          </a:xfrm>
        </p:spPr>
        <p:txBody>
          <a:bodyPr>
            <a:normAutofit/>
          </a:bodyPr>
          <a:p>
            <a:r>
              <a:rPr lang="zh-CN" altLang="en-US" sz="4800" b="1">
                <a:latin typeface="方正小标宋简体" panose="03000509000000000000" charset="-122"/>
                <a:ea typeface="方正小标宋简体" panose="03000509000000000000" charset="-122"/>
                <a:cs typeface="方正小标宋简体" panose="03000509000000000000" charset="-122"/>
              </a:rPr>
              <a:t>在</a:t>
            </a:r>
            <a:r>
              <a:rPr lang="en-US" altLang="zh-CN" sz="4800" b="1">
                <a:latin typeface="方正小标宋简体" panose="03000509000000000000" charset="-122"/>
                <a:ea typeface="方正小标宋简体" panose="03000509000000000000" charset="-122"/>
                <a:cs typeface="方正小标宋简体" panose="03000509000000000000" charset="-122"/>
              </a:rPr>
              <a:t>“</a:t>
            </a:r>
            <a:r>
              <a:rPr lang="zh-CN" altLang="en-US" sz="4800" b="1">
                <a:latin typeface="方正小标宋简体" panose="03000509000000000000" charset="-122"/>
                <a:ea typeface="方正小标宋简体" panose="03000509000000000000" charset="-122"/>
                <a:cs typeface="方正小标宋简体" panose="03000509000000000000" charset="-122"/>
              </a:rPr>
              <a:t>学</a:t>
            </a:r>
            <a:r>
              <a:rPr lang="en-US" altLang="zh-CN" sz="4800" b="1">
                <a:latin typeface="方正小标宋简体" panose="03000509000000000000" charset="-122"/>
                <a:ea typeface="方正小标宋简体" panose="03000509000000000000" charset="-122"/>
                <a:cs typeface="方正小标宋简体" panose="03000509000000000000" charset="-122"/>
              </a:rPr>
              <a:t>”</a:t>
            </a:r>
            <a:r>
              <a:rPr lang="zh-CN" altLang="en-US" sz="4800" b="1">
                <a:latin typeface="方正小标宋简体" panose="03000509000000000000" charset="-122"/>
                <a:ea typeface="方正小标宋简体" panose="03000509000000000000" charset="-122"/>
                <a:cs typeface="方正小标宋简体" panose="03000509000000000000" charset="-122"/>
              </a:rPr>
              <a:t>上促提升、在</a:t>
            </a:r>
            <a:r>
              <a:rPr lang="en-US" altLang="zh-CN" sz="4800" b="1">
                <a:latin typeface="方正小标宋简体" panose="03000509000000000000" charset="-122"/>
                <a:ea typeface="方正小标宋简体" panose="03000509000000000000" charset="-122"/>
                <a:cs typeface="方正小标宋简体" panose="03000509000000000000" charset="-122"/>
              </a:rPr>
              <a:t>“</a:t>
            </a:r>
            <a:r>
              <a:rPr lang="zh-CN" altLang="en-US" sz="4800" b="1">
                <a:latin typeface="方正小标宋简体" panose="03000509000000000000" charset="-122"/>
                <a:ea typeface="方正小标宋简体" panose="03000509000000000000" charset="-122"/>
                <a:cs typeface="方正小标宋简体" panose="03000509000000000000" charset="-122"/>
              </a:rPr>
              <a:t>找</a:t>
            </a:r>
            <a:r>
              <a:rPr lang="en-US" altLang="zh-CN" sz="4800" b="1">
                <a:latin typeface="方正小标宋简体" panose="03000509000000000000" charset="-122"/>
                <a:ea typeface="方正小标宋简体" panose="03000509000000000000" charset="-122"/>
                <a:cs typeface="方正小标宋简体" panose="03000509000000000000" charset="-122"/>
              </a:rPr>
              <a:t>”</a:t>
            </a:r>
            <a:r>
              <a:rPr lang="zh-CN" altLang="en-US" sz="4800" b="1">
                <a:latin typeface="方正小标宋简体" panose="03000509000000000000" charset="-122"/>
                <a:ea typeface="方正小标宋简体" panose="03000509000000000000" charset="-122"/>
                <a:cs typeface="方正小标宋简体" panose="03000509000000000000" charset="-122"/>
              </a:rPr>
              <a:t>上寻突破、在</a:t>
            </a:r>
            <a:r>
              <a:rPr lang="en-US" altLang="zh-CN" sz="4800" b="1">
                <a:latin typeface="方正小标宋简体" panose="03000509000000000000" charset="-122"/>
                <a:ea typeface="方正小标宋简体" panose="03000509000000000000" charset="-122"/>
                <a:cs typeface="方正小标宋简体" panose="03000509000000000000" charset="-122"/>
              </a:rPr>
              <a:t>“</a:t>
            </a:r>
            <a:r>
              <a:rPr lang="zh-CN" altLang="en-US" sz="4800" b="1">
                <a:latin typeface="方正小标宋简体" panose="03000509000000000000" charset="-122"/>
                <a:ea typeface="方正小标宋简体" panose="03000509000000000000" charset="-122"/>
                <a:cs typeface="方正小标宋简体" panose="03000509000000000000" charset="-122"/>
              </a:rPr>
              <a:t>改</a:t>
            </a:r>
            <a:r>
              <a:rPr lang="en-US" altLang="zh-CN" sz="4800" b="1">
                <a:latin typeface="方正小标宋简体" panose="03000509000000000000" charset="-122"/>
                <a:ea typeface="方正小标宋简体" panose="03000509000000000000" charset="-122"/>
                <a:cs typeface="方正小标宋简体" panose="03000509000000000000" charset="-122"/>
              </a:rPr>
              <a:t>”</a:t>
            </a:r>
            <a:r>
              <a:rPr lang="zh-CN" altLang="en-US" sz="4800" b="1">
                <a:latin typeface="方正小标宋简体" panose="03000509000000000000" charset="-122"/>
                <a:ea typeface="方正小标宋简体" panose="03000509000000000000" charset="-122"/>
                <a:cs typeface="方正小标宋简体" panose="03000509000000000000" charset="-122"/>
              </a:rPr>
              <a:t>上抓落实</a:t>
            </a:r>
            <a:endParaRPr lang="zh-CN" altLang="en-US" sz="4800" b="1">
              <a:latin typeface="方正小标宋简体" panose="03000509000000000000" charset="-122"/>
              <a:ea typeface="方正小标宋简体" panose="03000509000000000000" charset="-122"/>
              <a:cs typeface="方正小标宋简体" panose="03000509000000000000" charset="-122"/>
            </a:endParaRPr>
          </a:p>
        </p:txBody>
      </p:sp>
      <p:sp>
        <p:nvSpPr>
          <p:cNvPr id="3" name="副标题 2"/>
          <p:cNvSpPr>
            <a:spLocks noGrp="1"/>
          </p:cNvSpPr>
          <p:nvPr>
            <p:ph type="subTitle" idx="1"/>
          </p:nvPr>
        </p:nvSpPr>
        <p:spPr/>
        <p:txBody>
          <a:bodyPr>
            <a:normAutofit/>
          </a:bodyPr>
          <a:p>
            <a:r>
              <a:rPr lang="zh-CN" altLang="en-US" sz="6000">
                <a:latin typeface="华文楷体" panose="02010600040101010101" charset="-122"/>
                <a:ea typeface="华文楷体" panose="02010600040101010101" charset="-122"/>
                <a:cs typeface="华文楷体" panose="02010600040101010101" charset="-122"/>
              </a:rPr>
              <a:t>谢谢大家！</a:t>
            </a:r>
            <a:endParaRPr lang="zh-CN" altLang="en-US" sz="60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4800" b="1">
                <a:latin typeface="黑体" panose="02010609060101010101" charset="-122"/>
                <a:ea typeface="黑体" panose="02010609060101010101" charset="-122"/>
              </a:rPr>
              <a:t>一、共产党人要有坚定的政治信念</a:t>
            </a:r>
            <a:endParaRPr lang="zh-CN" altLang="en-US" sz="4800" b="1">
              <a:latin typeface="黑体" panose="02010609060101010101" charset="-122"/>
              <a:ea typeface="黑体" panose="02010609060101010101" charset="-122"/>
            </a:endParaRPr>
          </a:p>
        </p:txBody>
      </p:sp>
      <p:sp>
        <p:nvSpPr>
          <p:cNvPr id="3" name="内容占位符 2"/>
          <p:cNvSpPr>
            <a:spLocks noGrp="1"/>
          </p:cNvSpPr>
          <p:nvPr>
            <p:ph idx="1"/>
          </p:nvPr>
        </p:nvSpPr>
        <p:spPr/>
        <p:txBody>
          <a:bodyPr>
            <a:normAutofit lnSpcReduction="10000"/>
          </a:bodyPr>
          <a:p>
            <a:r>
              <a:rPr lang="en-US" altLang="zh-CN" b="1">
                <a:solidFill>
                  <a:srgbClr val="FFC000"/>
                </a:solidFill>
                <a:latin typeface="黑体" panose="02010609060101010101" charset="-122"/>
                <a:ea typeface="黑体" panose="02010609060101010101" charset="-122"/>
              </a:rPr>
              <a:t>    </a:t>
            </a:r>
            <a:r>
              <a:rPr lang="zh-CN" altLang="en-US" sz="3600" b="1">
                <a:gradFill>
                  <a:gsLst>
                    <a:gs pos="0">
                      <a:srgbClr val="007BD3"/>
                    </a:gs>
                    <a:gs pos="100000">
                      <a:srgbClr val="034373"/>
                    </a:gs>
                  </a:gsLst>
                  <a:lin scaled="0"/>
                </a:gradFill>
                <a:latin typeface="黑体" panose="02010609060101010101" charset="-122"/>
                <a:ea typeface="黑体" panose="02010609060101010101" charset="-122"/>
              </a:rPr>
              <a:t>信念是什么？</a:t>
            </a:r>
            <a:r>
              <a:rPr lang="zh-CN" altLang="en-US" sz="3600">
                <a:latin typeface="方正小标宋简体" panose="03000509000000000000" charset="-122"/>
                <a:ea typeface="方正小标宋简体" panose="03000509000000000000" charset="-122"/>
              </a:rPr>
              <a:t>信念是人们在一定的认识基础上，对某种思想理论、学说和理想所抱的坚定不移的观念和真诚信服与坚决执行的态度。</a:t>
            </a:r>
            <a:endParaRPr lang="zh-CN" altLang="en-US">
              <a:latin typeface="方正小标宋简体" panose="03000509000000000000" charset="-122"/>
              <a:ea typeface="方正小标宋简体" panose="03000509000000000000" charset="-122"/>
            </a:endParaRPr>
          </a:p>
          <a:p>
            <a:pPr marL="0" indent="0">
              <a:buNone/>
            </a:pPr>
            <a:r>
              <a:rPr lang="zh-CN" altLang="en-US">
                <a:latin typeface="方正小标宋简体" panose="03000509000000000000" charset="-122"/>
                <a:ea typeface="方正小标宋简体" panose="03000509000000000000" charset="-122"/>
              </a:rPr>
              <a:t>      </a:t>
            </a:r>
            <a:endParaRPr lang="zh-CN" altLang="en-US">
              <a:latin typeface="方正小标宋简体" panose="03000509000000000000" charset="-122"/>
              <a:ea typeface="方正小标宋简体" panose="03000509000000000000" charset="-122"/>
            </a:endParaRPr>
          </a:p>
          <a:p>
            <a:r>
              <a:rPr lang="zh-CN" altLang="en-US">
                <a:latin typeface="方正小标宋简体" panose="03000509000000000000" charset="-122"/>
                <a:ea typeface="方正小标宋简体" panose="03000509000000000000" charset="-122"/>
              </a:rPr>
              <a:t>        </a:t>
            </a:r>
            <a:r>
              <a:rPr lang="zh-CN" altLang="en-US" sz="3600">
                <a:latin typeface="方正小标宋简体" panose="03000509000000000000" charset="-122"/>
                <a:ea typeface="方正小标宋简体" panose="03000509000000000000" charset="-122"/>
              </a:rPr>
              <a:t> </a:t>
            </a:r>
            <a:r>
              <a:rPr lang="zh-CN" altLang="en-US" sz="3600" b="1">
                <a:gradFill>
                  <a:gsLst>
                    <a:gs pos="0">
                      <a:srgbClr val="007BD3"/>
                    </a:gs>
                    <a:gs pos="100000">
                      <a:srgbClr val="034373"/>
                    </a:gs>
                  </a:gsLst>
                  <a:lin scaled="0"/>
                </a:gradFill>
                <a:latin typeface="黑体" panose="02010609060101010101" charset="-122"/>
                <a:ea typeface="黑体" panose="02010609060101010101" charset="-122"/>
              </a:rPr>
              <a:t>党的十八大报告指出：</a:t>
            </a:r>
            <a:r>
              <a:rPr lang="zh-CN" altLang="en-US" sz="3600">
                <a:latin typeface="方正小标宋简体" panose="03000509000000000000" charset="-122"/>
                <a:ea typeface="方正小标宋简体" panose="03000509000000000000" charset="-122"/>
                <a:cs typeface="方正小标宋简体" panose="03000509000000000000" charset="-122"/>
              </a:rPr>
              <a:t>“对马克思主义的信仰，对社会主义和共产主义的信念，是共产党人的政治灵魂，是共产党人经受住任何考验的精神支柱。”</a:t>
            </a:r>
            <a:endParaRPr lang="zh-CN" altLang="en-US" sz="3600">
              <a:latin typeface="方正小标宋简体" panose="03000509000000000000" charset="-122"/>
              <a:ea typeface="方正小标宋简体" panose="03000509000000000000" charset="-122"/>
              <a:cs typeface="方正小标宋简体" panose="03000509000000000000" charset="-122"/>
            </a:endParaRPr>
          </a:p>
          <a:p>
            <a:endParaRPr lang="zh-CN" alt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927735" y="339725"/>
            <a:ext cx="10507980" cy="6862445"/>
          </a:xfrm>
          <a:prstGeom prst="rect">
            <a:avLst/>
          </a:prstGeom>
          <a:noFill/>
        </p:spPr>
        <p:txBody>
          <a:bodyPr wrap="square" rtlCol="0" anchor="t">
            <a:spAutoFit/>
          </a:bodyPr>
          <a:p>
            <a:r>
              <a:rPr lang="zh-CN" altLang="en-US" sz="4000" b="1">
                <a:latin typeface="黑体" panose="02010609060101010101" charset="-122"/>
                <a:ea typeface="黑体" panose="02010609060101010101" charset="-122"/>
                <a:sym typeface="+mn-ea"/>
              </a:rPr>
              <a:t>一、共产党人要有坚定的政治信念</a:t>
            </a:r>
            <a:endParaRPr lang="zh-CN" altLang="en-US" sz="4000" b="1">
              <a:latin typeface="黑体" panose="02010609060101010101" charset="-122"/>
              <a:ea typeface="黑体" panose="02010609060101010101" charset="-122"/>
              <a:sym typeface="+mn-ea"/>
            </a:endParaRPr>
          </a:p>
          <a:p>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（一）理想信念是共产党人的政治灵魂</a:t>
            </a:r>
            <a:endParaRPr lang="zh-CN" altLang="en-US" sz="4000"/>
          </a:p>
          <a:p>
            <a:r>
              <a:rPr lang="zh-CN" altLang="en-US" sz="4000"/>
              <a:t>        </a:t>
            </a:r>
            <a:r>
              <a:rPr lang="zh-CN" altLang="en-US" sz="3600" b="1">
                <a:latin typeface="华文仿宋" panose="02010600040101010101" charset="-122"/>
                <a:ea typeface="华文仿宋" panose="02010600040101010101" charset="-122"/>
              </a:rPr>
              <a:t>共产党人在实践上的先进性，根源于有着坚定的理想信念，而坚定的理想信念根源于科学的理论。</a:t>
            </a:r>
            <a:endParaRPr lang="zh-CN" altLang="en-US" sz="3600" b="1">
              <a:latin typeface="华文仿宋" panose="02010600040101010101" charset="-122"/>
              <a:ea typeface="华文仿宋" panose="02010600040101010101" charset="-122"/>
            </a:endParaRPr>
          </a:p>
          <a:p>
            <a:r>
              <a:rPr lang="zh-CN" altLang="en-US" sz="3600" b="1">
                <a:latin typeface="华文仿宋" panose="02010600040101010101" charset="-122"/>
                <a:ea typeface="华文仿宋" panose="02010600040101010101" charset="-122"/>
              </a:rPr>
              <a:t>       </a:t>
            </a:r>
            <a:endParaRPr lang="zh-CN" altLang="en-US" sz="3600" b="1">
              <a:latin typeface="华文仿宋" panose="02010600040101010101" charset="-122"/>
              <a:ea typeface="华文仿宋" panose="02010600040101010101" charset="-122"/>
            </a:endParaRPr>
          </a:p>
          <a:p>
            <a:r>
              <a:rPr lang="zh-CN" altLang="en-US" sz="3600" b="1">
                <a:latin typeface="华文仿宋" panose="02010600040101010101" charset="-122"/>
                <a:ea typeface="华文仿宋" panose="02010600040101010101" charset="-122"/>
              </a:rPr>
              <a:t>        </a:t>
            </a:r>
            <a:r>
              <a:rPr lang="zh-CN" altLang="en-US" sz="3600" b="1">
                <a:latin typeface="华文行楷" panose="02010800040101010101" charset="-122"/>
                <a:ea typeface="华文行楷" panose="02010800040101010101" charset="-122"/>
              </a:rPr>
              <a:t>我们只有坚定理想信念，坚守对马克思主义的信仰，坚守共产党人的精神追求，才能担当起中国共产党人崇高的历史使命，才能永远站在人类社会发展的最前列。</a:t>
            </a:r>
            <a:endParaRPr lang="zh-CN" altLang="en-US" sz="3600" b="1">
              <a:latin typeface="华文仿宋" panose="02010600040101010101" charset="-122"/>
              <a:ea typeface="华文仿宋" panose="02010600040101010101" charset="-122"/>
            </a:endParaRPr>
          </a:p>
          <a:p>
            <a:r>
              <a:rPr lang="zh-CN" altLang="en-US" sz="3600" b="1">
                <a:latin typeface="华文仿宋" panose="02010600040101010101" charset="-122"/>
                <a:ea typeface="华文仿宋" panose="02010600040101010101" charset="-122"/>
              </a:rPr>
              <a:t>      </a:t>
            </a:r>
            <a:endParaRPr lang="zh-CN" altLang="en-US" sz="3600" b="1">
              <a:latin typeface="华文仿宋" panose="02010600040101010101" charset="-122"/>
              <a:ea typeface="华文仿宋" panose="02010600040101010101" charset="-122"/>
            </a:endParaRPr>
          </a:p>
          <a:p>
            <a:endParaRPr lang="zh-CN" altLang="en-US" sz="3600" b="1">
              <a:latin typeface="华文仿宋" panose="02010600040101010101" charset="-122"/>
              <a:ea typeface="华文仿宋" panose="02010600040101010101"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555625" y="215900"/>
            <a:ext cx="11080750" cy="5415915"/>
          </a:xfrm>
          <a:prstGeom prst="rect">
            <a:avLst/>
          </a:prstGeom>
          <a:noFill/>
        </p:spPr>
        <p:txBody>
          <a:bodyPr wrap="square" rtlCol="0" anchor="t">
            <a:spAutoFit/>
          </a:bodyPr>
          <a:p>
            <a:pPr algn="l"/>
            <a:r>
              <a:rPr lang="en-US" altLang="zh-CN" sz="4000" b="1">
                <a:latin typeface="黑体" panose="02010609060101010101" charset="-122"/>
                <a:ea typeface="黑体" panose="02010609060101010101" charset="-122"/>
                <a:sym typeface="+mn-ea"/>
              </a:rPr>
              <a:t>   </a:t>
            </a:r>
            <a:r>
              <a:rPr lang="zh-CN" altLang="en-US" sz="4000" b="1">
                <a:latin typeface="黑体" panose="02010609060101010101" charset="-122"/>
                <a:ea typeface="黑体" panose="02010609060101010101" charset="-122"/>
                <a:sym typeface="+mn-ea"/>
              </a:rPr>
              <a:t>一、共产党人要有坚定的政治信念</a:t>
            </a:r>
            <a:endParaRPr lang="zh-CN" altLang="en-US" b="1">
              <a:latin typeface="黑体" panose="02010609060101010101" charset="-122"/>
              <a:ea typeface="黑体" panose="02010609060101010101" charset="-122"/>
              <a:sym typeface="+mn-ea"/>
            </a:endParaRPr>
          </a:p>
          <a:p>
            <a:pPr algn="l"/>
            <a:endParaRPr lang="zh-CN" altLang="en-US"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endParaRPr lang="zh-CN" altLang="en-US" sz="3600"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r>
              <a:rPr lang="zh-CN" altLang="en-US" sz="3600" b="1">
                <a:effectLst>
                  <a:glow rad="228600">
                    <a:schemeClr val="accent4">
                      <a:satMod val="175000"/>
                      <a:alpha val="40000"/>
                    </a:schemeClr>
                  </a:glow>
                </a:effectLst>
                <a:latin typeface="华文楷体" panose="02010600040101010101" charset="-122"/>
                <a:ea typeface="华文楷体" panose="02010600040101010101" charset="-122"/>
                <a:sym typeface="+mn-ea"/>
              </a:rPr>
              <a:t>（二）理想信念是共产党人的精神支柱</a:t>
            </a:r>
            <a:endParaRPr lang="zh-CN" altLang="en-US" sz="3600" b="1">
              <a:effectLst>
                <a:glow rad="228600">
                  <a:schemeClr val="accent4">
                    <a:satMod val="175000"/>
                    <a:alpha val="40000"/>
                  </a:schemeClr>
                </a:glow>
              </a:effectLst>
              <a:latin typeface="华文楷体" panose="02010600040101010101" charset="-122"/>
              <a:ea typeface="华文楷体" panose="02010600040101010101" charset="-122"/>
              <a:sym typeface="+mn-ea"/>
            </a:endParaRPr>
          </a:p>
          <a:p>
            <a:pPr algn="l"/>
            <a:r>
              <a:rPr lang="zh-CN" altLang="en-US" sz="3600" b="1">
                <a:effectLst>
                  <a:glow rad="228600">
                    <a:schemeClr val="accent4">
                      <a:satMod val="175000"/>
                      <a:alpha val="40000"/>
                    </a:schemeClr>
                  </a:glow>
                </a:effectLst>
                <a:latin typeface="华文仿宋" panose="02010600040101010101" charset="-122"/>
                <a:ea typeface="华文仿宋" panose="02010600040101010101" charset="-122"/>
              </a:rPr>
              <a:t>        我们党始终坚守理想信念，这是我们党最为显著的政治优势。我们党正是把坚定正确的理想信念作为党的思想建设的重点内容，作为党员改造主观世界的主攻方向、党员党性修养的终身课题，才使得我们党能够在巨大的风浪和严峻的考验面前自强不息，始终立于不败之地。</a:t>
            </a:r>
            <a:endParaRPr lang="zh-CN" altLang="en-US" sz="3600" b="1">
              <a:effectLst>
                <a:glow rad="228600">
                  <a:schemeClr val="accent4">
                    <a:satMod val="175000"/>
                    <a:alpha val="40000"/>
                  </a:schemeClr>
                </a:glow>
              </a:effectLst>
              <a:latin typeface="华文仿宋" panose="02010600040101010101" charset="-122"/>
              <a:ea typeface="华文仿宋" panose="0201060004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r>
              <a:rPr lang="zh-CN" altLang="en-US" sz="4800" b="1">
                <a:latin typeface="黑体" panose="02010609060101010101" charset="-122"/>
                <a:ea typeface="黑体" panose="02010609060101010101" charset="-122"/>
              </a:rPr>
              <a:t>一、共产党人要有坚定的政治信念</a:t>
            </a:r>
            <a:endParaRPr lang="zh-CN" altLang="en-US" sz="4800" b="1">
              <a:latin typeface="黑体" panose="02010609060101010101" charset="-122"/>
              <a:ea typeface="黑体" panose="02010609060101010101" charset="-122"/>
            </a:endParaRPr>
          </a:p>
        </p:txBody>
      </p:sp>
      <p:sp>
        <p:nvSpPr>
          <p:cNvPr id="3" name="内容占位符 2"/>
          <p:cNvSpPr>
            <a:spLocks noGrp="1"/>
          </p:cNvSpPr>
          <p:nvPr>
            <p:ph idx="1"/>
          </p:nvPr>
        </p:nvSpPr>
        <p:spPr/>
        <p:txBody>
          <a:bodyPr/>
          <a:p>
            <a:pPr marL="0" indent="0">
              <a:buNone/>
            </a:pPr>
            <a:r>
              <a:rPr lang="en-US" altLang="zh-CN" sz="3600" b="1">
                <a:latin typeface="华文楷体" panose="02010600040101010101" charset="-122"/>
                <a:ea typeface="华文楷体" panose="02010600040101010101" charset="-122"/>
              </a:rPr>
              <a:t>     </a:t>
            </a:r>
            <a:r>
              <a:rPr lang="zh-CN" altLang="en-US" sz="3600" b="1">
                <a:effectLst>
                  <a:glow rad="228600">
                    <a:schemeClr val="accent2">
                      <a:satMod val="175000"/>
                      <a:alpha val="40000"/>
                    </a:schemeClr>
                  </a:glow>
                </a:effectLst>
                <a:latin typeface="华文楷体" panose="02010600040101010101" charset="-122"/>
                <a:ea typeface="华文楷体" panose="02010600040101010101" charset="-122"/>
              </a:rPr>
              <a:t>（三）理想信念是共产党人的立身基础</a:t>
            </a:r>
            <a:endParaRPr lang="zh-CN" altLang="en-US" sz="3600" b="1">
              <a:effectLst>
                <a:glow rad="228600">
                  <a:schemeClr val="accent2">
                    <a:satMod val="175000"/>
                    <a:alpha val="40000"/>
                  </a:schemeClr>
                </a:glow>
              </a:effectLst>
              <a:latin typeface="华文楷体" panose="02010600040101010101" charset="-122"/>
              <a:ea typeface="华文楷体" panose="02010600040101010101" charset="-122"/>
            </a:endParaRPr>
          </a:p>
          <a:p>
            <a:pPr marL="0" indent="0">
              <a:buNone/>
            </a:pPr>
            <a:r>
              <a:rPr lang="zh-CN" altLang="en-US" sz="3600" b="1">
                <a:effectLst>
                  <a:glow rad="228600">
                    <a:schemeClr val="accent2">
                      <a:satMod val="175000"/>
                      <a:alpha val="40000"/>
                    </a:schemeClr>
                  </a:glow>
                </a:effectLst>
                <a:latin typeface="华文仿宋" panose="02010600040101010101" charset="-122"/>
                <a:ea typeface="华文仿宋" panose="02010600040101010101" charset="-122"/>
              </a:rPr>
              <a:t>      习总书记说：“坚定理想信念，坚守共产党人精神追求，始终是共产党人安身立命的根本。”</a:t>
            </a:r>
            <a:endParaRPr lang="zh-CN" altLang="en-US" sz="3600" b="1">
              <a:effectLst>
                <a:glow rad="228600">
                  <a:schemeClr val="accent2">
                    <a:satMod val="175000"/>
                    <a:alpha val="40000"/>
                  </a:schemeClr>
                </a:glow>
              </a:effectLst>
              <a:latin typeface="华文仿宋" panose="02010600040101010101" charset="-122"/>
              <a:ea typeface="华文仿宋" panose="02010600040101010101" charset="-122"/>
            </a:endParaRPr>
          </a:p>
          <a:p>
            <a:pPr marL="0" indent="0">
              <a:buNone/>
            </a:pPr>
            <a:endParaRPr lang="zh-CN" altLang="en-US" sz="3600" b="1">
              <a:latin typeface="华文仿宋" panose="02010600040101010101" charset="-122"/>
              <a:ea typeface="华文仿宋" panose="02010600040101010101" charset="-122"/>
            </a:endParaRPr>
          </a:p>
          <a:p>
            <a:pPr marL="0" indent="0">
              <a:buNone/>
            </a:pPr>
            <a:r>
              <a:rPr lang="zh-CN" altLang="en-US" sz="3600" b="1">
                <a:latin typeface="方正舒体" panose="02010601030101010101" charset="-122"/>
                <a:ea typeface="方正舒体" panose="02010601030101010101" charset="-122"/>
                <a:cs typeface="方正舒体" panose="02010601030101010101" charset="-122"/>
              </a:rPr>
              <a:t>    </a:t>
            </a:r>
            <a:r>
              <a:rPr lang="zh-CN" altLang="en-US" sz="3600" b="1">
                <a:effectLst>
                  <a:glow rad="228600">
                    <a:schemeClr val="accent2">
                      <a:satMod val="175000"/>
                      <a:alpha val="40000"/>
                    </a:schemeClr>
                  </a:glow>
                </a:effectLst>
                <a:latin typeface="方正舒体" panose="02010601030101010101" charset="-122"/>
                <a:ea typeface="方正舒体" panose="02010601030101010101" charset="-122"/>
                <a:cs typeface="方正舒体" panose="02010601030101010101" charset="-122"/>
              </a:rPr>
              <a:t>“理想指引人生方向，信念决定事业成败。”</a:t>
            </a:r>
            <a:endParaRPr lang="zh-CN" altLang="en-US" sz="3600" b="1">
              <a:latin typeface="方正舒体" panose="02010601030101010101" charset="-122"/>
              <a:ea typeface="方正舒体" panose="02010601030101010101" charset="-122"/>
              <a:cs typeface="方正舒体" panose="02010601030101010101" charset="-122"/>
            </a:endParaRPr>
          </a:p>
          <a:p>
            <a:pPr marL="0" indent="0">
              <a:buNone/>
            </a:pPr>
            <a:r>
              <a:rPr lang="zh-CN" altLang="en-US" sz="3600" b="1">
                <a:latin typeface="方正舒体" panose="02010601030101010101" charset="-122"/>
                <a:ea typeface="方正舒体" panose="02010601030101010101" charset="-122"/>
                <a:cs typeface="方正舒体" panose="02010601030101010101" charset="-122"/>
              </a:rPr>
              <a:t>                                                                  </a:t>
            </a:r>
            <a:r>
              <a:rPr lang="en-US" altLang="zh-CN" sz="3600" b="1">
                <a:latin typeface="方正舒体" panose="02010601030101010101" charset="-122"/>
                <a:ea typeface="方正舒体" panose="02010601030101010101" charset="-122"/>
                <a:cs typeface="方正舒体" panose="02010601030101010101" charset="-122"/>
              </a:rPr>
              <a:t>——</a:t>
            </a:r>
            <a:r>
              <a:rPr lang="zh-CN" altLang="en-US" sz="3600" b="1">
                <a:latin typeface="方正舒体" panose="02010601030101010101" charset="-122"/>
                <a:ea typeface="方正舒体" panose="02010601030101010101" charset="-122"/>
                <a:cs typeface="方正舒体" panose="02010601030101010101" charset="-122"/>
              </a:rPr>
              <a:t>习近平</a:t>
            </a:r>
            <a:endParaRPr lang="zh-CN" altLang="en-US" sz="3600" b="1">
              <a:latin typeface="方正舒体" panose="02010601030101010101" charset="-122"/>
              <a:ea typeface="方正舒体" panose="02010601030101010101" charset="-122"/>
              <a:cs typeface="方正舒体" panose="0201060103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555625" y="215900"/>
            <a:ext cx="11080750" cy="6154420"/>
          </a:xfrm>
          <a:prstGeom prst="rect">
            <a:avLst/>
          </a:prstGeom>
          <a:noFill/>
        </p:spPr>
        <p:txBody>
          <a:bodyPr wrap="square" rtlCol="0" anchor="t">
            <a:spAutoFit/>
          </a:bodyPr>
          <a:p>
            <a:pPr algn="l"/>
            <a:r>
              <a:rPr lang="en-US" altLang="zh-CN" sz="4000" b="1">
                <a:latin typeface="黑体" panose="02010609060101010101" charset="-122"/>
                <a:ea typeface="黑体" panose="02010609060101010101" charset="-122"/>
                <a:sym typeface="+mn-ea"/>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b="1">
              <a:latin typeface="黑体" panose="02010609060101010101" charset="-122"/>
              <a:ea typeface="黑体" panose="02010609060101010101" charset="-122"/>
              <a:sym typeface="+mn-ea"/>
            </a:endParaRPr>
          </a:p>
          <a:p>
            <a:pPr algn="l"/>
            <a:endParaRPr lang="zh-CN" altLang="en-US"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endParaRPr lang="zh-CN" altLang="en-US" sz="3600"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r>
              <a:rPr lang="en-US" altLang="zh-CN" sz="4000" b="1">
                <a:latin typeface="华文楷体" panose="02010600040101010101" charset="-122"/>
                <a:ea typeface="华文楷体" panose="02010600040101010101" charset="-122"/>
                <a:sym typeface="+mn-ea"/>
              </a:rPr>
              <a:t>“</a:t>
            </a:r>
            <a:r>
              <a:rPr lang="zh-CN" altLang="en-US" sz="4000" b="1">
                <a:latin typeface="华文楷体" panose="02010600040101010101" charset="-122"/>
                <a:ea typeface="华文楷体" panose="02010600040101010101" charset="-122"/>
                <a:sym typeface="+mn-ea"/>
              </a:rPr>
              <a:t>四自</a:t>
            </a:r>
            <a:r>
              <a:rPr lang="en-US" altLang="zh-CN" sz="4000" b="1">
                <a:latin typeface="华文楷体" panose="02010600040101010101" charset="-122"/>
                <a:ea typeface="华文楷体" panose="02010600040101010101" charset="-122"/>
                <a:sym typeface="+mn-ea"/>
              </a:rPr>
              <a:t>”</a:t>
            </a:r>
            <a:r>
              <a:rPr lang="en-US" altLang="zh-CN" sz="3600" b="1">
                <a:latin typeface="华文楷体" panose="02010600040101010101" charset="-122"/>
                <a:ea typeface="华文楷体" panose="02010600040101010101" charset="-122"/>
                <a:sym typeface="+mn-ea"/>
              </a:rPr>
              <a:t>自我净化、自我完善、自我革新、自我提高能力</a:t>
            </a:r>
            <a:endParaRPr lang="en-US" altLang="zh-CN" sz="3600" b="1">
              <a:latin typeface="华文楷体" panose="02010600040101010101" charset="-122"/>
              <a:ea typeface="华文楷体" panose="02010600040101010101" charset="-122"/>
              <a:sym typeface="+mn-ea"/>
            </a:endParaRPr>
          </a:p>
          <a:p>
            <a:pPr algn="l"/>
            <a:r>
              <a:rPr lang="en-US" altLang="zh-CN" sz="3200" b="1">
                <a:latin typeface="华文楷体" panose="02010600040101010101" charset="-122"/>
                <a:ea typeface="华文楷体" panose="02010600040101010101" charset="-122"/>
                <a:sym typeface="+mn-ea"/>
              </a:rPr>
              <a:t>        </a:t>
            </a:r>
            <a:r>
              <a:rPr lang="en-US" altLang="zh-CN" sz="3200">
                <a:latin typeface="华文行楷" panose="02010800040101010101" charset="-122"/>
                <a:ea typeface="华文行楷" panose="02010800040101010101" charset="-122"/>
                <a:sym typeface="+mn-ea"/>
              </a:rPr>
              <a:t>回望我们党波澜壮阔的非凡历程，研析我们党震古烁今的辉煌成就，总结我们党为中华民族作出的伟大历史贡献，我们看到的是：党紧紧依靠人民，跨过一道又一道沟坎，面对挫折毅然奋起、历经磨难百折不挠、失误之后拨乱反正，警钟长鸣、励精图治，祛病疗伤、激浊扬清，在坚持真理、修正错误中，坚守着先锋队的性质、坚守着科学的世界观、坚守着为人民服务的宗旨。</a:t>
            </a:r>
            <a:endParaRPr lang="en-US" altLang="zh-CN" sz="3200">
              <a:latin typeface="华文行楷" panose="02010800040101010101" charset="-122"/>
              <a:ea typeface="华文行楷" panose="02010800040101010101"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927735" y="339725"/>
            <a:ext cx="10507980" cy="5692775"/>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sz="4000" b="1">
              <a:latin typeface="黑体" panose="02010609060101010101" charset="-122"/>
              <a:ea typeface="黑体" panose="02010609060101010101" charset="-122"/>
              <a:sym typeface="+mn-ea"/>
            </a:endParaRPr>
          </a:p>
          <a:p>
            <a:r>
              <a:rPr lang="zh-CN" altLang="en-US" sz="3600" b="1">
                <a:latin typeface="华文仿宋" panose="02010600040101010101" charset="-122"/>
                <a:ea typeface="华文仿宋" panose="02010600040101010101" charset="-122"/>
              </a:rPr>
              <a:t>    </a:t>
            </a:r>
            <a:endParaRPr lang="zh-CN" altLang="en-US" sz="3600" b="1">
              <a:latin typeface="华文仿宋" panose="02010600040101010101" charset="-122"/>
              <a:ea typeface="华文仿宋" panose="02010600040101010101" charset="-122"/>
            </a:endParaRPr>
          </a:p>
          <a:p>
            <a:r>
              <a:rPr lang="zh-CN" altLang="en-US" sz="3600" b="1">
                <a:latin typeface="华文楷体" panose="02010600040101010101" charset="-122"/>
                <a:ea typeface="华文楷体" panose="02010600040101010101" charset="-122"/>
              </a:rPr>
              <a:t>     （一）《准则》遵循了马克思主义基本原理</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马克思指出，无产阶级革命与其他任何革命不同的地方，就在于它“经常自己批判自己”。</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毛泽东指出，我们党“必须有‘承认错误并且改正错误’的这样一条原则”，“有无认真的自我批评，也是我们和其他政党互相区别的显著的标志之一”。</a:t>
            </a:r>
            <a:endParaRPr lang="zh-CN" altLang="en-US" sz="3600" b="1">
              <a:latin typeface="华文楷体" panose="02010600040101010101" charset="-122"/>
              <a:ea typeface="华文楷体" panose="0201060004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889635" y="377825"/>
            <a:ext cx="10736580" cy="6247130"/>
          </a:xfrm>
          <a:prstGeom prst="rect">
            <a:avLst/>
          </a:prstGeom>
          <a:noFill/>
        </p:spPr>
        <p:txBody>
          <a:bodyPr wrap="square" rtlCol="0" anchor="t">
            <a:spAutoFit/>
          </a:bodyPr>
          <a:p>
            <a:r>
              <a:rPr lang="zh-CN" altLang="en-US" sz="3600" b="1">
                <a:latin typeface="华文仿宋" panose="02010600040101010101" charset="-122"/>
                <a:ea typeface="华文仿宋" panose="02010600040101010101" charset="-122"/>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sz="4000" b="1">
              <a:latin typeface="黑体" panose="02010609060101010101" charset="-122"/>
              <a:ea typeface="黑体" panose="02010609060101010101" charset="-122"/>
              <a:sym typeface="+mn-ea"/>
            </a:endParaRPr>
          </a:p>
          <a:p>
            <a:r>
              <a:rPr lang="zh-CN" altLang="en-US" sz="3600" b="1">
                <a:latin typeface="华文仿宋" panose="02010600040101010101" charset="-122"/>
                <a:ea typeface="华文仿宋" panose="02010600040101010101" charset="-122"/>
              </a:rPr>
              <a:t>    </a:t>
            </a:r>
            <a:endParaRPr lang="zh-CN" altLang="en-US" sz="3600" b="1">
              <a:latin typeface="华文仿宋" panose="02010600040101010101" charset="-122"/>
              <a:ea typeface="华文仿宋" panose="02010600040101010101" charset="-122"/>
            </a:endParaRPr>
          </a:p>
          <a:p>
            <a:r>
              <a:rPr lang="zh-CN" altLang="en-US" sz="3600" b="1">
                <a:latin typeface="华文楷体" panose="02010600040101010101" charset="-122"/>
                <a:ea typeface="华文楷体" panose="02010600040101010101" charset="-122"/>
              </a:rPr>
              <a:t>     （二）《准则》贯彻了习近平总书记治党思想</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       </a:t>
            </a:r>
            <a:r>
              <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rPr>
              <a:t>习近平总书记多次强调：“要从政治上认识和抓好全面从严治党，严肃认真开展党内政治生活”；            </a:t>
            </a:r>
            <a:endPar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endParaRPr>
          </a:p>
          <a:p>
            <a:r>
              <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rPr>
              <a:t>    “做到党内一切组织行为、个人行为有明确规范，党内一切矛盾和问题有及时管用的发现、解决机制”；                     </a:t>
            </a:r>
            <a:endPar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endParaRPr>
          </a:p>
          <a:p>
            <a:r>
              <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rPr>
              <a:t>     </a:t>
            </a:r>
            <a:r>
              <a:rPr lang="en-US" altLang="zh-CN"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rPr>
              <a:t>“</a:t>
            </a:r>
            <a:r>
              <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rPr>
              <a:t>凡是影响党的创造力、凝聚力、战斗力的问题都要及时解决，凡是损害党的先进性和纯洁性的病症都要认真医治，凡是滋生在党的健康肌体上的毒瘤都要坚决祛除”等等。</a:t>
            </a:r>
            <a:endParaRPr lang="zh-CN" altLang="en-US" sz="3600" b="1">
              <a:effectLst>
                <a:glow rad="228600">
                  <a:schemeClr val="accent2">
                    <a:satMod val="175000"/>
                    <a:alpha val="40000"/>
                  </a:schemeClr>
                </a:glow>
              </a:effectLst>
              <a:latin typeface="华文仿宋" panose="02010600040101010101" charset="-122"/>
              <a:ea typeface="华文仿宋" panose="02010600040101010101" charset="-122"/>
              <a:cs typeface="华文仿宋" panose="0201060004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379730" y="168275"/>
            <a:ext cx="11433175" cy="6892925"/>
          </a:xfrm>
          <a:prstGeom prst="rect">
            <a:avLst/>
          </a:prstGeom>
          <a:noFill/>
        </p:spPr>
        <p:txBody>
          <a:bodyPr wrap="square" rtlCol="0" anchor="t">
            <a:spAutoFit/>
          </a:bodyPr>
          <a:p>
            <a:pPr algn="l"/>
            <a:r>
              <a:rPr lang="en-US" altLang="zh-CN" sz="4000" b="1">
                <a:latin typeface="黑体" panose="02010609060101010101" charset="-122"/>
                <a:ea typeface="黑体" panose="02010609060101010101" charset="-122"/>
                <a:sym typeface="+mn-ea"/>
              </a:rPr>
              <a:t>   </a:t>
            </a:r>
            <a:r>
              <a:rPr lang="zh-CN" altLang="en-US" sz="4000" b="1">
                <a:latin typeface="黑体" panose="02010609060101010101" charset="-122"/>
                <a:ea typeface="黑体" panose="02010609060101010101" charset="-122"/>
                <a:sym typeface="+mn-ea"/>
              </a:rPr>
              <a:t>二、共产党人要勇于勘误纠错、自我革新</a:t>
            </a:r>
            <a:endParaRPr lang="zh-CN" altLang="en-US" b="1">
              <a:latin typeface="黑体" panose="02010609060101010101" charset="-122"/>
              <a:ea typeface="黑体" panose="02010609060101010101" charset="-122"/>
              <a:sym typeface="+mn-ea"/>
            </a:endParaRPr>
          </a:p>
          <a:p>
            <a:pPr algn="l"/>
            <a:endParaRPr lang="zh-CN" altLang="en-US"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endParaRPr lang="zh-CN" altLang="en-US" sz="3600" b="1">
              <a:latin typeface="华文楷体" panose="02010600040101010101" charset="-122"/>
              <a:ea typeface="华文楷体" panose="02010600040101010101" charset="-122"/>
              <a:sym typeface="+mn-ea"/>
            </a:endParaRPr>
          </a:p>
          <a:p>
            <a:pPr algn="l"/>
            <a:r>
              <a:rPr lang="zh-CN" altLang="en-US" sz="3600" b="1">
                <a:latin typeface="华文楷体" panose="02010600040101010101" charset="-122"/>
                <a:ea typeface="华文楷体" panose="02010600040101010101" charset="-122"/>
                <a:sym typeface="+mn-ea"/>
              </a:rPr>
              <a:t>        </a:t>
            </a:r>
            <a:r>
              <a:rPr lang="zh-CN" altLang="en-US" sz="3600" b="1">
                <a:latin typeface="方正舒体" panose="02010601030101010101" charset="-122"/>
                <a:ea typeface="方正舒体" panose="02010601030101010101" charset="-122"/>
                <a:sym typeface="+mn-ea"/>
              </a:rPr>
              <a:t>我们说中国共产党是伟大、光荣、正确的党，并不是因为党从来不犯错误，而是党能够依靠自身的力量和与人民群众相结合的力量，坚持为了人民的利益不断勘误纠错，从而获得更强大的生机活力。</a:t>
            </a:r>
            <a:endParaRPr lang="zh-CN" altLang="en-US" sz="3600" b="1">
              <a:latin typeface="方正舒体" panose="02010601030101010101" charset="-122"/>
              <a:ea typeface="方正舒体" panose="02010601030101010101" charset="-122"/>
              <a:sym typeface="+mn-ea"/>
            </a:endParaRPr>
          </a:p>
          <a:p>
            <a:pPr algn="l"/>
            <a:r>
              <a:rPr lang="zh-CN" altLang="en-US" sz="3600" b="1">
                <a:latin typeface="方正舒体" panose="02010601030101010101" charset="-122"/>
                <a:ea typeface="方正舒体" panose="02010601030101010101" charset="-122"/>
                <a:sym typeface="+mn-ea"/>
              </a:rPr>
              <a:t>        </a:t>
            </a:r>
            <a:r>
              <a:rPr lang="zh-CN" altLang="en-US" sz="3200" b="1">
                <a:latin typeface="黑体" panose="02010609060101010101" charset="-122"/>
                <a:ea typeface="黑体" panose="02010609060101010101" charset="-122"/>
                <a:cs typeface="黑体" panose="02010609060101010101" charset="-122"/>
                <a:sym typeface="+mn-ea"/>
              </a:rPr>
              <a:t>●大革命失败后纠正</a:t>
            </a:r>
            <a:r>
              <a:rPr lang="en-US" altLang="zh-CN" sz="3200" b="1">
                <a:latin typeface="黑体" panose="02010609060101010101" charset="-122"/>
                <a:ea typeface="黑体" panose="02010609060101010101" charset="-122"/>
                <a:cs typeface="黑体" panose="02010609060101010101" charset="-122"/>
                <a:sym typeface="+mn-ea"/>
              </a:rPr>
              <a:t>——</a:t>
            </a:r>
            <a:r>
              <a:rPr lang="zh-CN" altLang="en-US" sz="3200" b="1">
                <a:latin typeface="黑体" panose="02010609060101010101" charset="-122"/>
                <a:ea typeface="黑体" panose="02010609060101010101" charset="-122"/>
                <a:cs typeface="黑体" panose="02010609060101010101" charset="-122"/>
                <a:sym typeface="+mn-ea"/>
              </a:rPr>
              <a:t>陈独秀右倾投降主义错误</a:t>
            </a:r>
            <a:endParaRPr lang="zh-CN" altLang="en-US" sz="3600" b="1">
              <a:latin typeface="方正舒体" panose="02010601030101010101" charset="-122"/>
              <a:ea typeface="方正舒体" panose="02010601030101010101" charset="-122"/>
              <a:sym typeface="+mn-ea"/>
            </a:endParaRPr>
          </a:p>
          <a:p>
            <a:pPr algn="l"/>
            <a:r>
              <a:rPr lang="zh-CN" altLang="en-US" sz="3600" b="1">
                <a:latin typeface="方正舒体" panose="02010601030101010101" charset="-122"/>
                <a:ea typeface="方正舒体" panose="02010601030101010101" charset="-122"/>
                <a:sym typeface="+mn-ea"/>
              </a:rPr>
              <a:t>        </a:t>
            </a:r>
            <a:r>
              <a:rPr lang="zh-CN" altLang="en-US" sz="3200" b="1">
                <a:latin typeface="黑体" panose="02010609060101010101" charset="-122"/>
                <a:ea typeface="黑体" panose="02010609060101010101" charset="-122"/>
                <a:cs typeface="黑体" panose="02010609060101010101" charset="-122"/>
                <a:sym typeface="+mn-ea"/>
              </a:rPr>
              <a:t>●遵义会议是在红军第五次反"围剿"失败纠正——王明左倾教条主义错误</a:t>
            </a:r>
            <a:endParaRPr lang="zh-CN" altLang="en-US" sz="3200" b="1">
              <a:latin typeface="黑体" panose="02010609060101010101" charset="-122"/>
              <a:ea typeface="黑体" panose="02010609060101010101" charset="-122"/>
              <a:cs typeface="黑体" panose="02010609060101010101" charset="-122"/>
              <a:sym typeface="+mn-ea"/>
            </a:endParaRPr>
          </a:p>
          <a:p>
            <a:pPr algn="l"/>
            <a:r>
              <a:rPr lang="zh-CN" altLang="en-US" sz="3200" b="1">
                <a:latin typeface="黑体" panose="02010609060101010101" charset="-122"/>
                <a:ea typeface="黑体" panose="02010609060101010101" charset="-122"/>
                <a:cs typeface="黑体" panose="02010609060101010101" charset="-122"/>
                <a:sym typeface="+mn-ea"/>
              </a:rPr>
              <a:t>    </a:t>
            </a:r>
            <a:r>
              <a:rPr lang="zh-CN" altLang="en-US" sz="3200" b="1">
                <a:latin typeface="黑体" panose="02010609060101010101" charset="-122"/>
                <a:ea typeface="黑体" panose="02010609060101010101" charset="-122"/>
                <a:cs typeface="黑体" panose="02010609060101010101" charset="-122"/>
                <a:sym typeface="+mn-ea"/>
              </a:rPr>
              <a:t>●</a:t>
            </a:r>
            <a:r>
              <a:rPr lang="zh-CN" altLang="en-US" sz="3200" b="1">
                <a:latin typeface="黑体" panose="02010609060101010101" charset="-122"/>
                <a:ea typeface="黑体" panose="02010609060101010101" charset="-122"/>
                <a:cs typeface="黑体" panose="02010609060101010101" charset="-122"/>
                <a:sym typeface="+mn-ea"/>
              </a:rPr>
              <a:t>党的十一届三中全会后总结反思“文化大革命”的沉痛教训，等等</a:t>
            </a:r>
            <a:r>
              <a:rPr lang="en-US" altLang="zh-CN" sz="3200" b="1">
                <a:latin typeface="黑体" panose="02010609060101010101" charset="-122"/>
                <a:ea typeface="黑体" panose="02010609060101010101" charset="-122"/>
                <a:cs typeface="黑体" panose="02010609060101010101" charset="-122"/>
                <a:sym typeface="+mn-ea"/>
              </a:rPr>
              <a:t>......</a:t>
            </a:r>
            <a:endParaRPr lang="zh-CN" altLang="en-US" sz="3600" b="1">
              <a:latin typeface="方正舒体" panose="02010601030101010101" charset="-122"/>
              <a:ea typeface="方正舒体" panose="02010601030101010101" charset="-122"/>
              <a:sym typeface="+mn-ea"/>
            </a:endParaRPr>
          </a:p>
          <a:p>
            <a:pPr algn="l"/>
            <a:r>
              <a:rPr lang="zh-CN" altLang="en-US" sz="3600" b="1">
                <a:latin typeface="华文楷体" panose="02010600040101010101" charset="-122"/>
                <a:ea typeface="华文楷体" panose="02010600040101010101" charset="-122"/>
                <a:sym typeface="+mn-ea"/>
              </a:rPr>
              <a:t>      </a:t>
            </a:r>
            <a:endParaRPr lang="en-US" altLang="zh-CN" sz="3200">
              <a:latin typeface="华文行楷" panose="02010800040101010101" charset="-122"/>
              <a:ea typeface="华文行楷" panose="02010800040101010101" charset="-122"/>
              <a:sym typeface="+mn-ea"/>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2951</Words>
  <Application>WPS 演示</Application>
  <PresentationFormat>宽屏</PresentationFormat>
  <Paragraphs>112</Paragraphs>
  <Slides>17</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17</vt:i4>
      </vt:variant>
    </vt:vector>
  </HeadingPairs>
  <TitlesOfParts>
    <vt:vector size="31" baseType="lpstr">
      <vt:lpstr>Arial</vt:lpstr>
      <vt:lpstr>宋体</vt:lpstr>
      <vt:lpstr>Wingdings</vt:lpstr>
      <vt:lpstr>方正小标宋简体</vt:lpstr>
      <vt:lpstr>华文中宋</vt:lpstr>
      <vt:lpstr>华文楷体</vt:lpstr>
      <vt:lpstr>黑体</vt:lpstr>
      <vt:lpstr>华文仿宋</vt:lpstr>
      <vt:lpstr>华文行楷</vt:lpstr>
      <vt:lpstr>方正舒体</vt:lpstr>
      <vt:lpstr>微软雅黑</vt:lpstr>
      <vt:lpstr>Arial Unicode MS</vt:lpstr>
      <vt:lpstr>Calibri</vt:lpstr>
      <vt:lpstr>Office 主题</vt:lpstr>
      <vt:lpstr>坚守信念、勘误纠错是我们党 立于不败之地和永葆青春活力的法宝</vt:lpstr>
      <vt:lpstr>一、共产党人要有坚定的政治信念</vt:lpstr>
      <vt:lpstr>PowerPoint 演示文稿</vt:lpstr>
      <vt:lpstr>PowerPoint 演示文稿</vt:lpstr>
      <vt:lpstr>一、共产党人要有坚定的政治信念</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在“学”上促提升、在“找”上寻突破、在“改”上抓落实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tian</dc:creator>
  <cp:lastModifiedBy>admin</cp:lastModifiedBy>
  <cp:revision>9</cp:revision>
  <dcterms:created xsi:type="dcterms:W3CDTF">2019-09-25T00:25:00Z</dcterms:created>
  <dcterms:modified xsi:type="dcterms:W3CDTF">2019-09-29T00:43:42Z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