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801600" cy="9601200" type="A3"/>
  <p:notesSz cx="9144000" cy="6858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ADD7F1"/>
    <a:srgbClr val="CC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59"/>
  </p:normalViewPr>
  <p:slideViewPr>
    <p:cSldViewPr showGuides="1">
      <p:cViewPr>
        <p:scale>
          <a:sx n="66" d="100"/>
          <a:sy n="66" d="100"/>
        </p:scale>
        <p:origin x="-936" y="72"/>
      </p:cViewPr>
      <p:guideLst>
        <p:guide orient="horz" pos="3024"/>
        <p:guide pos="40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47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8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1048649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50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51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048592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竖排标题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61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861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1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2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608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860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631" name="文本占位符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04863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3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3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594" name="内容占位符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8595" name="内容占位符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859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9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9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600" name="文本占位符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860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048603" name="内容占位符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8604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05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06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61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1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1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2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2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641" name="内容占位符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8642" name="文本占位符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04864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4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4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标题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625" name="图片占位符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 vert="horz" wrap="square" lIns="128016" tIns="64008" rIns="128016" bIns="6400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26" name="文本占位符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04862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2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2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</a:ln>
        </p:spPr>
        <p:txBody>
          <a:bodyPr lIns="128016" tIns="64008" rIns="128016" bIns="64008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577" name="Rectangle 3"/>
          <p:cNvSpPr>
            <a:spLocks noGrp="1"/>
          </p:cNvSpPr>
          <p:nvPr>
            <p:ph type="body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</a:ln>
        </p:spPr>
        <p:txBody>
          <a:bodyPr lIns="128016" tIns="64008" rIns="128016" bIns="64008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28016" tIns="64008" rIns="128016" bIns="64008" numCol="1" anchor="t" anchorCtr="0" compatLnSpc="1"/>
          <a:lstStyle>
            <a:lvl1pPr defTabSz="1279525">
              <a:buFontTx/>
              <a:buNone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28016" tIns="64008" rIns="128016" bIns="64008" numCol="1" anchor="t" anchorCtr="0" compatLnSpc="1"/>
          <a:lstStyle>
            <a:lvl1pPr algn="ctr" defTabSz="1279525">
              <a:buFontTx/>
              <a:buNone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28016" tIns="64008" rIns="128016" bIns="64008" numCol="1" anchor="t" anchorCtr="0" compatLnSpc="1"/>
          <a:lstStyle>
            <a:lvl1pPr algn="r">
              <a:defRPr sz="2000"/>
            </a:lvl1pPr>
          </a:lstStyle>
          <a:p>
            <a:pPr lvl="0" defTabSz="1279525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ea typeface="+mn-ea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</a:defRPr>
      </a:lvl3pPr>
      <a:lvl4pPr marL="2240280" indent="-319405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879725" indent="-319405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3336925" indent="-319405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3794125" indent="-319405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4251325" indent="-319405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4708525" indent="-319405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 Box 7"/>
          <p:cNvSpPr txBox="1"/>
          <p:nvPr/>
        </p:nvSpPr>
        <p:spPr>
          <a:xfrm>
            <a:off x="639763" y="1992313"/>
            <a:ext cx="5832475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479425" indent="-47942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900">
                <a:solidFill>
                  <a:schemeClr val="tx1"/>
                </a:solidFill>
                <a:latin typeface="+mn-lt"/>
                <a:ea typeface="+mn-ea"/>
              </a:defRPr>
            </a:lvl2pPr>
            <a:lvl3pPr marL="1600200" indent="-32067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+mn-lt"/>
                <a:ea typeface="+mn-ea"/>
              </a:defRPr>
            </a:lvl3pPr>
            <a:lvl4pPr marL="2240280" indent="-31940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4pPr>
            <a:lvl5pPr marL="2879725" indent="-31940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zh-CN" altLang="zh-CN" sz="2500" dirty="0"/>
          </a:p>
        </p:txBody>
      </p:sp>
      <p:pic>
        <p:nvPicPr>
          <p:cNvPr id="209715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572" y="-317"/>
            <a:ext cx="12817475" cy="9601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8587" name="TextBox 2"/>
          <p:cNvSpPr txBox="1"/>
          <p:nvPr/>
        </p:nvSpPr>
        <p:spPr>
          <a:xfrm>
            <a:off x="545465" y="2159000"/>
            <a:ext cx="5770880" cy="68751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479425" indent="-47942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900">
                <a:solidFill>
                  <a:schemeClr val="tx1"/>
                </a:solidFill>
                <a:latin typeface="+mn-lt"/>
                <a:ea typeface="+mn-ea"/>
              </a:defRPr>
            </a:lvl2pPr>
            <a:lvl3pPr marL="1600200" indent="-32067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+mn-lt"/>
                <a:ea typeface="+mn-ea"/>
              </a:defRPr>
            </a:lvl3pPr>
            <a:lvl4pPr marL="2240280" indent="-31940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4pPr>
            <a:lvl5pPr marL="2879725" indent="-31940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914400" eaLnBrk="1" hangingPunct="1">
              <a:lnSpc>
                <a:spcPts val="2300"/>
              </a:lnSpc>
              <a:spcBef>
                <a:spcPct val="0"/>
              </a:spcBef>
              <a:buNone/>
            </a:pPr>
            <a:r>
              <a:rPr lang="zh-CN" altLang="en-US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互联网</a:t>
            </a:r>
            <a:r>
              <a:rPr lang="en-US" altLang="zh-CN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+</a:t>
            </a:r>
            <a:r>
              <a:rPr lang="zh-CN" altLang="en-US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教育共学共用  优质资源共建共享</a:t>
            </a:r>
            <a:endParaRPr lang="zh-CN" altLang="en-US" sz="2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lvl="0" indent="0" algn="ctr" defTabSz="914400" eaLnBrk="1" hangingPunct="1">
              <a:lnSpc>
                <a:spcPts val="2300"/>
              </a:lnSpc>
              <a:spcBef>
                <a:spcPct val="0"/>
              </a:spcBef>
              <a:buNone/>
            </a:pPr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en-US" altLang="zh-CN" sz="180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——</a:t>
            </a:r>
            <a:r>
              <a:rPr lang="zh-CN" altLang="zh-CN" sz="180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记</a:t>
            </a:r>
            <a:r>
              <a:rPr lang="zh-CN" altLang="en-US" sz="180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贺兰三小语文教学研讨活动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   </a:t>
            </a:r>
            <a:endParaRPr lang="zh-CN" altLang="en-US" sz="1800" b="1" dirty="0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marL="0" lvl="0" indent="0" algn="just" defTabSz="914400" eaLnBrk="1" hangingPunct="1">
              <a:lnSpc>
                <a:spcPts val="2300"/>
              </a:lnSpc>
              <a:spcBef>
                <a:spcPct val="0"/>
              </a:spcBef>
              <a:buNone/>
            </a:pPr>
            <a:r>
              <a:rPr lang="zh-CN" altLang="en-US" sz="16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      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为了进一步加强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“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互联网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+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教育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”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与各学科教学深度融合，利用网络平台，充分共享教育资源，提高教师教学信息技术应用水平，夯实教师驾驭多媒体教学的能力。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9</a:t>
            </a:r>
            <a:r>
              <a:rPr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月</a:t>
            </a:r>
            <a:r>
              <a:rPr 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19</a:t>
            </a:r>
            <a:r>
              <a:rPr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日</a:t>
            </a:r>
            <a:r>
              <a:rPr 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下午，语文教研组</a:t>
            </a:r>
            <a:r>
              <a:rPr 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在学校录播室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开展了以“互联网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+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教育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优质资源共享共用”为主题的教研活动，徐建国副校长及全体语文老师参加了此次活动。</a:t>
            </a:r>
            <a:endParaRPr lang="zh-CN" altLang="en-US" sz="1650" b="1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  <a:sym typeface="+mn-ea"/>
            </a:endParaRPr>
          </a:p>
          <a:p>
            <a:pPr marL="0" lvl="0" indent="0" algn="just" defTabSz="914400" eaLnBrk="1" hangingPunct="1">
              <a:lnSpc>
                <a:spcPts val="2300"/>
              </a:lnSpc>
              <a:spcBef>
                <a:spcPct val="0"/>
              </a:spcBef>
              <a:buNone/>
            </a:pP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    本次教研活动由语文教研组长白帆主持</a:t>
            </a:r>
            <a:r>
              <a:rPr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，</a:t>
            </a:r>
            <a:r>
              <a:rPr 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白组长首先向大家介绍了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“互联网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+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教育优质资源共享共用”的特点：</a:t>
            </a:r>
            <a:r>
              <a:rPr 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共建互享理念打破了时间和空间的局限，学习者可以随时随地学习，掌握自己的学习进度，提高课堂教学效率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;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同时云平台的搭建也为家校合作提供了便捷，教师可以随时随地看到学生在家里的学习情况，通过后台数据分析教师可以及时修改教学计划，真正实现了</a:t>
            </a:r>
            <a:r>
              <a:rPr 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家校合作促教学的目的。接着白组长又</a:t>
            </a:r>
            <a:r>
              <a:rPr 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对教学助手的使用及云校家资源上传工作做了重点强调：优质资源的充实需要每一位老师的积极参与，大家不仅要共享更要共建。最后，徐建国副校长做了总结性发言，徐校长对本次教研活动的时效性表示肯定，同时对全体教师提出了要求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: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大家要高度重视互联网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+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教育的各项活动，积极参与其中，</a:t>
            </a:r>
            <a:r>
              <a:rPr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在教学上</a:t>
            </a:r>
            <a:r>
              <a:rPr 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也</a:t>
            </a:r>
            <a:r>
              <a:rPr 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要</a:t>
            </a:r>
            <a:r>
              <a:rPr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多下功夫，群策群力，使我校</a:t>
            </a:r>
            <a:r>
              <a:rPr 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语文教学再上一个台阶</a:t>
            </a:r>
            <a:r>
              <a:rPr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。</a:t>
            </a:r>
            <a:endParaRPr lang="zh-CN" sz="1650" b="1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  <a:sym typeface="+mn-ea"/>
            </a:endParaRPr>
          </a:p>
          <a:p>
            <a:pPr marL="0" lvl="0" indent="0" algn="just" defTabSz="914400" eaLnBrk="1" hangingPunct="1">
              <a:lnSpc>
                <a:spcPts val="2300"/>
              </a:lnSpc>
              <a:spcBef>
                <a:spcPct val="0"/>
              </a:spcBef>
              <a:buNone/>
            </a:pP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   “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互联网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+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教育</a:t>
            </a:r>
            <a:r>
              <a:rPr lang="en-US" altLang="zh-CN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”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不是一个简单的相加，它的体系会使</a:t>
            </a: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教</a:t>
            </a:r>
            <a:endParaRPr lang="zh-CN" sz="1650" b="1" kern="1400" dirty="0">
              <a:solidFill>
                <a:schemeClr val="tx1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  <p:sp>
        <p:nvSpPr>
          <p:cNvPr id="1048589" name="TextBox 12"/>
          <p:cNvSpPr txBox="1"/>
          <p:nvPr/>
        </p:nvSpPr>
        <p:spPr>
          <a:xfrm>
            <a:off x="4767263" y="1901825"/>
            <a:ext cx="1655762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479425" indent="-47942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900">
                <a:solidFill>
                  <a:schemeClr val="tx1"/>
                </a:solidFill>
                <a:latin typeface="+mn-lt"/>
                <a:ea typeface="+mn-ea"/>
              </a:defRPr>
            </a:lvl2pPr>
            <a:lvl3pPr marL="1600200" indent="-32067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+mn-lt"/>
                <a:ea typeface="+mn-ea"/>
              </a:defRPr>
            </a:lvl3pPr>
            <a:lvl4pPr marL="2240280" indent="-31940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4pPr>
            <a:lvl5pPr marL="2879725" indent="-319405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defTabSz="914400" eaLnBrk="1" hangingPunct="1">
              <a:spcBef>
                <a:spcPct val="0"/>
              </a:spcBef>
              <a:buNone/>
            </a:pPr>
            <a:r>
              <a:rPr lang="en-US" altLang="zh-CN" sz="1600" b="1" dirty="0">
                <a:solidFill>
                  <a:srgbClr val="FF0000"/>
                </a:solidFill>
              </a:rPr>
              <a:t>2019</a:t>
            </a:r>
            <a:r>
              <a:rPr lang="zh-CN" altLang="en-US" sz="1600" b="1" dirty="0">
                <a:solidFill>
                  <a:srgbClr val="FF0000"/>
                </a:solidFill>
              </a:rPr>
              <a:t>年</a:t>
            </a:r>
            <a:r>
              <a:rPr lang="en-US" altLang="zh-CN" sz="1600" b="1" dirty="0">
                <a:solidFill>
                  <a:srgbClr val="FF0000"/>
                </a:solidFill>
              </a:rPr>
              <a:t>9</a:t>
            </a:r>
            <a:r>
              <a:rPr lang="zh-CN" altLang="en-US" sz="1600" b="1" dirty="0">
                <a:solidFill>
                  <a:srgbClr val="FF0000"/>
                </a:solidFill>
              </a:rPr>
              <a:t>月</a:t>
            </a:r>
            <a:r>
              <a:rPr lang="en-US" altLang="zh-CN" sz="1600" b="1" dirty="0">
                <a:solidFill>
                  <a:srgbClr val="FF0000"/>
                </a:solidFill>
              </a:rPr>
              <a:t>20</a:t>
            </a:r>
            <a:r>
              <a:rPr lang="zh-CN" altLang="en-US" sz="1600" b="1" dirty="0">
                <a:solidFill>
                  <a:srgbClr val="FF0000"/>
                </a:solidFill>
              </a:rPr>
              <a:t>日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048590" name="TextBox 2"/>
          <p:cNvSpPr txBox="1"/>
          <p:nvPr/>
        </p:nvSpPr>
        <p:spPr>
          <a:xfrm>
            <a:off x="9162415" y="1775460"/>
            <a:ext cx="3357245" cy="383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lvl="0" indent="0" defTabSz="914400">
              <a:lnSpc>
                <a:spcPts val="2280"/>
              </a:lnSpc>
              <a:spcBef>
                <a:spcPct val="0"/>
              </a:spcBef>
              <a:buNone/>
            </a:pPr>
            <a:r>
              <a:rPr lang="zh-CN" altLang="zh-CN" sz="1600" b="1" dirty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（撰稿：冯艳  </a:t>
            </a:r>
            <a:r>
              <a:rPr lang="en-US" altLang="zh-CN" sz="1600" b="1" dirty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  <a:r>
              <a:rPr lang="zh-CN" altLang="zh-CN" sz="1600" b="1" dirty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审核：余玲燕）</a:t>
            </a:r>
            <a:endParaRPr lang="zh-CN" altLang="zh-CN" sz="1600" b="1" dirty="0">
              <a:solidFill>
                <a:schemeClr val="tx1"/>
              </a:solidFill>
              <a:uFillTx/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1" name="图片 0" descr="DD041A8038BA09B5FF7CB0264F8C33BE"/>
          <p:cNvPicPr>
            <a:picLocks noChangeAspect="1"/>
          </p:cNvPicPr>
          <p:nvPr/>
        </p:nvPicPr>
        <p:blipFill>
          <a:blip r:embed="rId2"/>
          <a:srcRect l="2682" t="11927" r="2191" b="11441"/>
          <a:stretch>
            <a:fillRect/>
          </a:stretch>
        </p:blipFill>
        <p:spPr>
          <a:xfrm>
            <a:off x="6471920" y="2159635"/>
            <a:ext cx="5768975" cy="679259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472555" y="672465"/>
            <a:ext cx="5673090" cy="1271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0" indent="0" algn="just" defTabSz="914400" eaLnBrk="1" hangingPunct="1">
              <a:lnSpc>
                <a:spcPts val="2300"/>
              </a:lnSpc>
              <a:spcBef>
                <a:spcPct val="0"/>
              </a:spcBef>
              <a:buNone/>
            </a:pPr>
            <a:r>
              <a:rPr lang="zh-CN" altLang="en-US" sz="165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学</a:t>
            </a:r>
            <a:r>
              <a:rPr lang="zh-CN" altLang="en-US" sz="1650" b="1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手段、教学方法、教学过程、教学内容乃至教育观念发生全方位的改变。未来，整个社会将会被互联网连接成一个整体。教研会后教师们纷纷</a:t>
            </a:r>
            <a:r>
              <a:rPr lang="zh-CN" altLang="en-US" sz="1650" b="1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+mn-ea"/>
              </a:rPr>
              <a:t>在教育资源公共服务平台上上传了资源、参与了教育应用大赛活动。</a:t>
            </a:r>
            <a:endParaRPr lang="zh-CN" altLang="en-US" sz="1650" b="1">
              <a:solidFill>
                <a:schemeClr val="tx1"/>
              </a:solidFill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WPS 演示</Application>
  <PresentationFormat/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华文中宋</vt:lpstr>
      <vt:lpstr>仿宋</vt:lpstr>
      <vt:lpstr>微软雅黑</vt:lpstr>
      <vt:lpstr>Arial Unicode MS</vt:lpstr>
      <vt:lpstr>Calibri</vt:lpstr>
      <vt:lpstr>默认设计模板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AutoBVT</dc:creator>
  <cp:lastModifiedBy>Coffeeの余味</cp:lastModifiedBy>
  <cp:revision>13</cp:revision>
  <dcterms:created xsi:type="dcterms:W3CDTF">2019-09-19T13:01:00Z</dcterms:created>
  <dcterms:modified xsi:type="dcterms:W3CDTF">2019-09-27T00:35:49Z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2052-11.1.0.8986</vt:lpwstr>
  </property>
</Properties>
</file>