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1" r:id="rId3"/>
  </p:sldIdLst>
  <p:sldSz cx="12801600" cy="9601200" type="A3"/>
  <p:notesSz cx="9144000" cy="6858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5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5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5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5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5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5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5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5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5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00"/>
    <a:srgbClr val="ADD7F1"/>
    <a:srgbClr val="CCFFFF"/>
    <a:srgbClr val="CCEC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 horzBarState="maximized">
    <p:restoredLeft sz="15620"/>
    <p:restoredTop sz="94660"/>
  </p:normalViewPr>
  <p:slideViewPr>
    <p:cSldViewPr showGuides="1">
      <p:cViewPr>
        <p:scale>
          <a:sx n="78" d="100"/>
          <a:sy n="78" d="100"/>
        </p:scale>
        <p:origin x="300" y="648"/>
      </p:cViewPr>
      <p:guideLst>
        <p:guide orient="horz" pos="3130"/>
        <p:guide pos="405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07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7" name="备注占位符 4"/>
          <p:cNvSpPr>
            <a:spLocks noGrp="1"/>
          </p:cNvSpPr>
          <p:nvPr>
            <p:ph type="body" sz="quarter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8194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60438" y="2982913"/>
            <a:ext cx="10880725" cy="20574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20875" y="5440363"/>
            <a:ext cx="8959850" cy="24542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defTabSz="1279525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defTabSz="1279525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282113" y="384175"/>
            <a:ext cx="2879725" cy="8193088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39763" y="384175"/>
            <a:ext cx="8489950" cy="819308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defTabSz="1279525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defTabSz="1279525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11238" y="6169025"/>
            <a:ext cx="10880725" cy="19081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11238" y="4068763"/>
            <a:ext cx="10880725" cy="210026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defTabSz="1279525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39763" y="2239963"/>
            <a:ext cx="5684837" cy="6337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477000" y="2239963"/>
            <a:ext cx="5684838" cy="6337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defTabSz="1279525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9763" y="2149475"/>
            <a:ext cx="5656262" cy="895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9763" y="3044825"/>
            <a:ext cx="5656262" cy="5532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502400" y="2149475"/>
            <a:ext cx="5659438" cy="895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502400" y="3044825"/>
            <a:ext cx="5659438" cy="5532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defTabSz="1279525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defTabSz="1279525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defTabSz="1279525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9763" y="382588"/>
            <a:ext cx="4211637" cy="1627187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05388" y="382588"/>
            <a:ext cx="7156450" cy="8194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9763" y="2009775"/>
            <a:ext cx="4211637" cy="65674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defTabSz="1279525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09838" y="6721475"/>
            <a:ext cx="7680325" cy="792163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509838" y="857250"/>
            <a:ext cx="7680325" cy="5761038"/>
          </a:xfrm>
        </p:spPr>
        <p:txBody>
          <a:bodyPr vert="horz" wrap="square" lIns="128016" tIns="64008" rIns="128016" bIns="64008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127952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509838" y="7513638"/>
            <a:ext cx="7680325" cy="1127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defTabSz="1279525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39763" y="384175"/>
            <a:ext cx="11522075" cy="1600200"/>
          </a:xfrm>
          <a:prstGeom prst="rect">
            <a:avLst/>
          </a:prstGeom>
          <a:noFill/>
          <a:ln w="9525">
            <a:noFill/>
          </a:ln>
        </p:spPr>
        <p:txBody>
          <a:bodyPr lIns="128016" tIns="64008" rIns="128016" bIns="64008"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639763" y="2239963"/>
            <a:ext cx="11522075" cy="6337300"/>
          </a:xfrm>
          <a:prstGeom prst="rect">
            <a:avLst/>
          </a:prstGeom>
          <a:noFill/>
          <a:ln w="9525">
            <a:noFill/>
          </a:ln>
        </p:spPr>
        <p:txBody>
          <a:bodyPr lIns="128016" tIns="64008" rIns="128016" bIns="64008" anchor="t"/>
          <a:p>
            <a:pPr lvl="0" indent="-479425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400050"/>
            <a:r>
              <a:rPr lang="zh-CN" altLang="en-US" dirty="0"/>
              <a:t>第二级</a:t>
            </a:r>
            <a:endParaRPr lang="zh-CN" altLang="en-US" dirty="0"/>
          </a:p>
          <a:p>
            <a:pPr lvl="2" indent="-320675"/>
            <a:r>
              <a:rPr lang="zh-CN" altLang="en-US" dirty="0"/>
              <a:t>第三级</a:t>
            </a:r>
            <a:endParaRPr lang="zh-CN" altLang="en-US" dirty="0"/>
          </a:p>
          <a:p>
            <a:pPr lvl="3" indent="-319405"/>
            <a:r>
              <a:rPr lang="zh-CN" altLang="en-US" dirty="0"/>
              <a:t>第四级</a:t>
            </a:r>
            <a:endParaRPr lang="zh-CN" altLang="en-US" dirty="0"/>
          </a:p>
          <a:p>
            <a:pPr lvl="4" indent="-31877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9763" y="8743950"/>
            <a:ext cx="298767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8016" tIns="64008" rIns="128016" bIns="64008" numCol="1" anchor="t" anchorCtr="0" compatLnSpc="1"/>
          <a:lstStyle>
            <a:lvl1pPr defTabSz="1279525">
              <a:defRPr sz="2000">
                <a:ea typeface="宋体" panose="02010600030101010101" pitchFamily="2" charset="-122"/>
              </a:defRPr>
            </a:lvl1pPr>
          </a:lstStyle>
          <a:p>
            <a:pPr marL="0" marR="0" lvl="0" indent="0" algn="l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3563" y="8743950"/>
            <a:ext cx="405447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8016" tIns="64008" rIns="128016" bIns="64008" numCol="1" anchor="t" anchorCtr="0" compatLnSpc="1"/>
          <a:lstStyle>
            <a:lvl1pPr algn="ctr" defTabSz="1279525">
              <a:defRPr sz="2000">
                <a:ea typeface="宋体" panose="02010600030101010101" pitchFamily="2" charset="-122"/>
              </a:defRPr>
            </a:lvl1pPr>
          </a:lstStyle>
          <a:p>
            <a:pPr marL="0" marR="0" lvl="0" indent="0" algn="ctr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74163" y="8743950"/>
            <a:ext cx="298767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8016" tIns="64008" rIns="128016" bIns="64008" numCol="1" anchor="t" anchorCtr="0" compatLnSpc="1"/>
          <a:lstStyle>
            <a:lvl1pPr algn="r">
              <a:defRPr sz="2000"/>
            </a:lvl1pPr>
          </a:lstStyle>
          <a:p>
            <a:pPr lvl="0" defTabSz="1279525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defTabSz="1279525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defTabSz="1279525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defTabSz="1279525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defTabSz="1279525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479425" indent="-479425" algn="l" defTabSz="1279525" rtl="0" eaLnBrk="0" fontAlgn="base" hangingPunct="0">
        <a:spcBef>
          <a:spcPct val="20000"/>
        </a:spcBef>
        <a:spcAft>
          <a:spcPct val="0"/>
        </a:spcAft>
        <a:buChar char="•"/>
        <a:defRPr sz="45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79525" rtl="0" eaLnBrk="0" fontAlgn="base" hangingPunct="0">
        <a:spcBef>
          <a:spcPct val="20000"/>
        </a:spcBef>
        <a:spcAft>
          <a:spcPct val="0"/>
        </a:spcAft>
        <a:buChar char="–"/>
        <a:defRPr sz="3900">
          <a:solidFill>
            <a:schemeClr val="tx1"/>
          </a:solidFill>
          <a:latin typeface="+mn-lt"/>
          <a:ea typeface="+mn-ea"/>
        </a:defRPr>
      </a:lvl2pPr>
      <a:lvl3pPr marL="1600200" indent="-320675" algn="l" defTabSz="1279525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</a:defRPr>
      </a:lvl3pPr>
      <a:lvl4pPr marL="2240280" indent="-319405" algn="l" defTabSz="1279525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4pPr>
      <a:lvl5pPr marL="2879725" indent="-319405" algn="l" defTabSz="1279525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+mn-ea"/>
        </a:defRPr>
      </a:lvl5pPr>
      <a:lvl6pPr marL="3336925" indent="-319405" algn="l" defTabSz="1279525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+mn-ea"/>
        </a:defRPr>
      </a:lvl6pPr>
      <a:lvl7pPr marL="3794125" indent="-319405" algn="l" defTabSz="1279525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+mn-ea"/>
        </a:defRPr>
      </a:lvl7pPr>
      <a:lvl8pPr marL="4251325" indent="-319405" algn="l" defTabSz="1279525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+mn-ea"/>
        </a:defRPr>
      </a:lvl8pPr>
      <a:lvl9pPr marL="4708525" indent="-319405" algn="l" defTabSz="1279525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Text Box 7"/>
          <p:cNvSpPr txBox="1"/>
          <p:nvPr/>
        </p:nvSpPr>
        <p:spPr>
          <a:xfrm>
            <a:off x="639763" y="1992313"/>
            <a:ext cx="5832475" cy="4730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defTabSz="1279525">
              <a:spcBef>
                <a:spcPct val="50000"/>
              </a:spcBef>
            </a:pPr>
            <a:endParaRPr lang="zh-CN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7170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801600" cy="9601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1" name="TextBox 4"/>
          <p:cNvSpPr txBox="1"/>
          <p:nvPr/>
        </p:nvSpPr>
        <p:spPr>
          <a:xfrm flipH="1">
            <a:off x="4597400" y="2014538"/>
            <a:ext cx="1744663" cy="30670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1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2020</a:t>
            </a:r>
            <a:r>
              <a:rPr lang="zh-CN" altLang="en-US" sz="1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年</a:t>
            </a:r>
            <a:r>
              <a:rPr lang="en-US" altLang="zh-CN" sz="1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9</a:t>
            </a:r>
            <a:r>
              <a:rPr lang="zh-CN" altLang="en-US" sz="1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月</a:t>
            </a:r>
            <a:r>
              <a:rPr lang="en-US" altLang="zh-CN" sz="1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1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日</a:t>
            </a:r>
            <a:endParaRPr lang="zh-CN" altLang="en-US" sz="14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72" name="TextBox 5"/>
          <p:cNvSpPr txBox="1"/>
          <p:nvPr/>
        </p:nvSpPr>
        <p:spPr>
          <a:xfrm>
            <a:off x="676275" y="2254250"/>
            <a:ext cx="5757863" cy="66700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 defTabSz="914400">
              <a:lnSpc>
                <a:spcPts val="1900"/>
              </a:lnSpc>
            </a:pPr>
            <a:r>
              <a:rPr lang="en-US" altLang="zh-CN" sz="1800" b="1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用心解读课标 助力课堂教学</a:t>
            </a:r>
            <a:endParaRPr lang="en-US" altLang="zh-CN" sz="1800" b="1" dirty="0">
              <a:latin typeface="华文仿宋" panose="02010600040101010101" pitchFamily="2" charset="-122"/>
              <a:ea typeface="华文仿宋" panose="02010600040101010101" pitchFamily="2" charset="-122"/>
              <a:cs typeface="华文仿宋" panose="02010600040101010101" pitchFamily="2" charset="-122"/>
            </a:endParaRPr>
          </a:p>
          <a:p>
            <a:pPr algn="ctr" defTabSz="914400">
              <a:lnSpc>
                <a:spcPts val="1900"/>
              </a:lnSpc>
            </a:pPr>
            <a:r>
              <a:rPr lang="en-US" altLang="zh-CN" sz="1800" b="1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——</a:t>
            </a:r>
            <a:r>
              <a:rPr lang="zh-CN" altLang="zh-CN" sz="1600" b="1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贺兰三小语文学科《新课程标准》解读活动</a:t>
            </a:r>
            <a:r>
              <a:rPr lang="en-US" altLang="zh-CN" sz="140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 </a:t>
            </a:r>
            <a:r>
              <a:rPr lang="en-US" altLang="zh-CN" sz="1600" dirty="0">
                <a:latin typeface="华文仿宋" panose="02010600040101010101" pitchFamily="2" charset="-122"/>
                <a:ea typeface="华文仿宋" panose="02010600040101010101" pitchFamily="2" charset="-122"/>
              </a:rPr>
              <a:t>    </a:t>
            </a:r>
            <a:endParaRPr lang="en-US" altLang="zh-CN" sz="1600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defTabSz="914400">
              <a:lnSpc>
                <a:spcPts val="1900"/>
              </a:lnSpc>
            </a:pPr>
            <a:r>
              <a:rPr lang="en-US" altLang="zh-CN" sz="16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    </a:t>
            </a:r>
            <a:r>
              <a:rPr lang="en-US" altLang="zh-CN" sz="1600" b="1" dirty="0">
                <a:latin typeface="华文仿宋" panose="02010600040101010101" pitchFamily="2" charset="-122"/>
                <a:ea typeface="华文仿宋" panose="02010600040101010101" pitchFamily="2" charset="-122"/>
                <a:sym typeface="+mn-ea"/>
              </a:rPr>
              <a:t>为促进课程标准的理念和要求在课堂教学中的有效落实，提升教师驾驭新课程的能力和水平，9月3日下午，在贺兰三小教导处精心组织安排下，贺兰三小徐建国副校长</a:t>
            </a:r>
            <a:r>
              <a:rPr lang="zh-CN" altLang="en-US" sz="1600" b="1" dirty="0">
                <a:latin typeface="华文仿宋" panose="02010600040101010101" pitchFamily="2" charset="-122"/>
                <a:ea typeface="华文仿宋" panose="02010600040101010101" pitchFamily="2" charset="-122"/>
                <a:sym typeface="+mn-ea"/>
              </a:rPr>
              <a:t>全体</a:t>
            </a:r>
            <a:r>
              <a:rPr lang="en-US" altLang="zh-CN" sz="1600" b="1" dirty="0">
                <a:latin typeface="华文仿宋" panose="02010600040101010101" pitchFamily="2" charset="-122"/>
                <a:ea typeface="华文仿宋" panose="02010600040101010101" pitchFamily="2" charset="-122"/>
                <a:sym typeface="+mn-ea"/>
              </a:rPr>
              <a:t>语文教师齐聚一堂，共同研读《新课程标准》。</a:t>
            </a:r>
            <a:endParaRPr lang="en-US" altLang="zh-CN" sz="1600" b="1" dirty="0">
              <a:latin typeface="华文仿宋" panose="02010600040101010101" pitchFamily="2" charset="-122"/>
              <a:ea typeface="华文仿宋" panose="02010600040101010101" pitchFamily="2" charset="-122"/>
              <a:sym typeface="+mn-ea"/>
            </a:endParaRPr>
          </a:p>
          <a:p>
            <a:pPr defTabSz="914400">
              <a:lnSpc>
                <a:spcPts val="1900"/>
              </a:lnSpc>
            </a:pPr>
            <a:r>
              <a:rPr lang="en-US" altLang="zh-CN" sz="1600" b="1" dirty="0">
                <a:latin typeface="华文仿宋" panose="02010600040101010101" pitchFamily="2" charset="-122"/>
                <a:ea typeface="华文仿宋" panose="02010600040101010101" pitchFamily="2" charset="-122"/>
                <a:sym typeface="+mn-ea"/>
              </a:rPr>
              <a:t>    首先孙玲老师对新课程标准进行了总体概述，并提出了此次解读活动的要点，为落实语文新课程标准指明了方向，使教师们意识到《语文课程标准》的重要性。</a:t>
            </a:r>
            <a:r>
              <a:rPr lang="en-US" altLang="zh-CN" sz="1600" b="1" dirty="0">
                <a:latin typeface="华文仿宋" panose="02010600040101010101" pitchFamily="2" charset="-122"/>
                <a:ea typeface="华文仿宋" panose="02010600040101010101" pitchFamily="2" charset="-122"/>
                <a:sym typeface="+mn-ea"/>
              </a:rPr>
              <a:t>田甜老师阐述低年级识字教学方法，</a:t>
            </a:r>
            <a:r>
              <a:rPr lang="zh-CN" altLang="en-US" sz="1600" b="1" dirty="0">
                <a:latin typeface="华文仿宋" panose="02010600040101010101" pitchFamily="2" charset="-122"/>
                <a:ea typeface="华文仿宋" panose="02010600040101010101" pitchFamily="2" charset="-122"/>
                <a:sym typeface="+mn-ea"/>
              </a:rPr>
              <a:t>让低段老师们在识字教学方面</a:t>
            </a:r>
            <a:r>
              <a:rPr lang="en-US" altLang="zh-CN" sz="1600" b="1" dirty="0">
                <a:latin typeface="华文仿宋" panose="02010600040101010101" pitchFamily="2" charset="-122"/>
                <a:ea typeface="华文仿宋" panose="02010600040101010101" pitchFamily="2" charset="-122"/>
                <a:sym typeface="+mn-ea"/>
              </a:rPr>
              <a:t>明确</a:t>
            </a:r>
            <a:r>
              <a:rPr lang="zh-CN" altLang="en-US" sz="1600" b="1" dirty="0">
                <a:latin typeface="华文仿宋" panose="02010600040101010101" pitchFamily="2" charset="-122"/>
                <a:ea typeface="华文仿宋" panose="02010600040101010101" pitchFamily="2" charset="-122"/>
                <a:sym typeface="+mn-ea"/>
              </a:rPr>
              <a:t>了目标</a:t>
            </a:r>
            <a:r>
              <a:rPr lang="en-US" altLang="zh-CN" sz="1600" b="1" dirty="0">
                <a:latin typeface="华文仿宋" panose="02010600040101010101" pitchFamily="2" charset="-122"/>
                <a:ea typeface="华文仿宋" panose="02010600040101010101" pitchFamily="2" charset="-122"/>
                <a:sym typeface="+mn-ea"/>
              </a:rPr>
              <a:t>。</a:t>
            </a:r>
            <a:r>
              <a:rPr lang="en-US" altLang="zh-CN" sz="1600" b="1" dirty="0">
                <a:latin typeface="华文仿宋" panose="02010600040101010101" pitchFamily="2" charset="-122"/>
                <a:ea typeface="华文仿宋" panose="02010600040101010101" pitchFamily="2" charset="-122"/>
                <a:sym typeface="+mn-ea"/>
              </a:rPr>
              <a:t>杨丽老师和张丽燕老师针对二、三学段阅读部分从阅读的定义、阶段目标、阅读方法和技能、实施建议等方面进行了详细的解读，由点及面地给语文阅读教学提出了科学、有效的建议。朱绘老师在解读口语交际中指出，要重视在语文课堂教学中培养口语交际的能力，鼓励学生在各科教学活动以及日常生活中锻炼口语交际能力。白帆老师、王淑萍老师和贾学梅老师在解读综合性学习时视角准确独特，深入浅出的结合具体课例具体分析，提出了许多有效的策略，为落实综合性学习的教学找到了方法，老师们从中深受启发。最后，徐建国副校长对本次活动进行总结，</a:t>
            </a:r>
            <a:endParaRPr lang="en-US" altLang="zh-CN" sz="1600" b="1" dirty="0">
              <a:latin typeface="华文仿宋" panose="02010600040101010101" pitchFamily="2" charset="-122"/>
              <a:ea typeface="华文仿宋" panose="02010600040101010101" pitchFamily="2" charset="-122"/>
              <a:sym typeface="+mn-ea"/>
            </a:endParaRPr>
          </a:p>
          <a:p>
            <a:pPr defTabSz="914400">
              <a:lnSpc>
                <a:spcPts val="1900"/>
              </a:lnSpc>
            </a:pPr>
            <a:r>
              <a:rPr lang="zh-CN" altLang="en-US" sz="1600" b="1" dirty="0">
                <a:latin typeface="华文仿宋" panose="02010600040101010101" pitchFamily="2" charset="-122"/>
                <a:ea typeface="华文仿宋" panose="02010600040101010101" pitchFamily="2" charset="-122"/>
                <a:sym typeface="+mn-ea"/>
              </a:rPr>
              <a:t>    并对老师们今后学习《新课程标准》提出了要求与建议，希望每位老师牢记本学段的课程标准，将课程标准的内容内化于心，外化于行，准确把握教材，切实做到在学习中反思，在反思中成长。</a:t>
            </a:r>
            <a:endParaRPr lang="zh-CN" altLang="en-US" sz="1600" b="1" dirty="0">
              <a:latin typeface="华文仿宋" panose="02010600040101010101" pitchFamily="2" charset="-122"/>
              <a:ea typeface="华文仿宋" panose="02010600040101010101" pitchFamily="2" charset="-122"/>
              <a:sym typeface="+mn-ea"/>
            </a:endParaRPr>
          </a:p>
          <a:p>
            <a:pPr defTabSz="914400">
              <a:lnSpc>
                <a:spcPts val="1900"/>
              </a:lnSpc>
            </a:pPr>
            <a:r>
              <a:rPr lang="zh-CN" altLang="zh-CN" sz="1600" b="1" dirty="0">
                <a:latin typeface="华文仿宋" panose="02010600040101010101" pitchFamily="2" charset="-122"/>
                <a:ea typeface="华文仿宋" panose="02010600040101010101" pitchFamily="2" charset="-122"/>
                <a:sym typeface="+mn-ea"/>
              </a:rPr>
              <a:t>    </a:t>
            </a:r>
            <a:r>
              <a:rPr lang="zh-CN" altLang="zh-CN" sz="1600" b="1" dirty="0">
                <a:latin typeface="华文仿宋" panose="02010600040101010101" pitchFamily="2" charset="-122"/>
                <a:ea typeface="华文仿宋" panose="02010600040101010101" pitchFamily="2" charset="-122"/>
                <a:sym typeface="+mn-ea"/>
              </a:rPr>
              <a:t>本次新课标解读活动促使语文老师进一步理解了《新课程标准》的内涵，明确了今后教学的方向，对语文老师实施新课</a:t>
            </a:r>
            <a:endParaRPr lang="zh-CN" altLang="zh-CN" sz="1600" b="1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defTabSz="914400">
              <a:lnSpc>
                <a:spcPts val="1900"/>
              </a:lnSpc>
            </a:pPr>
            <a:r>
              <a:rPr lang="en-US" altLang="zh-CN" sz="1600" b="1" dirty="0">
                <a:latin typeface="华文仿宋" panose="02010600040101010101" pitchFamily="2" charset="-122"/>
                <a:ea typeface="华文仿宋" panose="02010600040101010101" pitchFamily="2" charset="-122"/>
                <a:sym typeface="+mn-ea"/>
              </a:rPr>
              <a:t>标，优化课堂教学，构建高效、活力课堂有重要的指导意义。                                                                                                                               </a:t>
            </a:r>
            <a:r>
              <a:rPr lang="zh-CN" altLang="zh-CN" sz="1600" b="1" dirty="0">
                <a:latin typeface="华文仿宋" panose="02010600040101010101" pitchFamily="2" charset="-122"/>
                <a:ea typeface="华文仿宋" panose="02010600040101010101" pitchFamily="2" charset="-122"/>
                <a:sym typeface="+mn-ea"/>
              </a:rPr>
              <a:t> </a:t>
            </a:r>
            <a:endParaRPr lang="zh-CN" altLang="zh-CN" sz="1400" b="1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pic>
        <p:nvPicPr>
          <p:cNvPr id="3" name="图片 2" descr="C:/Users/ADMINI~1/AppData/Local/Temp/kaimatting_20201208185649/output_20201208185657..pngoutput_20201208185657.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599873" y="718185"/>
            <a:ext cx="5448935" cy="817753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752850" y="8693150"/>
            <a:ext cx="3247390" cy="3575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defTabSz="914400">
              <a:lnSpc>
                <a:spcPts val="2075"/>
              </a:lnSpc>
              <a:buClrTx/>
              <a:buSzTx/>
              <a:buFontTx/>
            </a:pPr>
            <a:r>
              <a:rPr lang="en-US" altLang="zh-CN" sz="1400" b="1" dirty="0">
                <a:latin typeface="华文仿宋" panose="02010600040101010101" pitchFamily="2" charset="-122"/>
                <a:ea typeface="华文仿宋" panose="02010600040101010101" pitchFamily="2" charset="-122"/>
                <a:sym typeface="+mn-ea"/>
              </a:rPr>
              <a:t>（撰稿：陈娜    审核：白帆）</a:t>
            </a:r>
            <a:endParaRPr lang="en-US" altLang="zh-CN" sz="1400" b="1" dirty="0">
              <a:latin typeface="华文仿宋" panose="02010600040101010101" pitchFamily="2" charset="-122"/>
              <a:ea typeface="华文仿宋" panose="02010600040101010101" pitchFamily="2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695565" y="2465705"/>
            <a:ext cx="1029970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800" b="1">
                <a:solidFill>
                  <a:schemeClr val="bg2"/>
                </a:solidFill>
              </a:rPr>
              <a:t>2020</a:t>
            </a:r>
            <a:r>
              <a:rPr lang="zh-CN" altLang="en-US" sz="800" b="1">
                <a:solidFill>
                  <a:schemeClr val="bg2"/>
                </a:solidFill>
              </a:rPr>
              <a:t>年</a:t>
            </a:r>
            <a:r>
              <a:rPr lang="en-US" altLang="zh-CN" sz="800" b="1">
                <a:solidFill>
                  <a:schemeClr val="bg2"/>
                </a:solidFill>
              </a:rPr>
              <a:t>9</a:t>
            </a:r>
            <a:r>
              <a:rPr lang="zh-CN" altLang="en-US" sz="800" b="1">
                <a:solidFill>
                  <a:schemeClr val="bg2"/>
                </a:solidFill>
              </a:rPr>
              <a:t>月</a:t>
            </a:r>
            <a:r>
              <a:rPr lang="en-US" altLang="zh-CN" sz="800" b="1">
                <a:solidFill>
                  <a:schemeClr val="bg2"/>
                </a:solidFill>
              </a:rPr>
              <a:t>3</a:t>
            </a:r>
            <a:r>
              <a:rPr lang="zh-CN" altLang="en-US" sz="800" b="1">
                <a:solidFill>
                  <a:schemeClr val="bg2"/>
                </a:solidFill>
              </a:rPr>
              <a:t>日</a:t>
            </a:r>
            <a:endParaRPr lang="zh-CN" altLang="en-US" sz="800" b="1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12795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12795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832</Words>
  <Application>WPS 演示</Application>
  <PresentationFormat>A3 纸张(297x420 毫米)</PresentationFormat>
  <Paragraphs>14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宋体</vt:lpstr>
      <vt:lpstr>Wingdings</vt:lpstr>
      <vt:lpstr>华文仿宋</vt:lpstr>
      <vt:lpstr>仿宋</vt:lpstr>
      <vt:lpstr>微软雅黑</vt:lpstr>
      <vt:lpstr>Arial Unicode MS</vt:lpstr>
      <vt:lpstr>Calibri</vt:lpstr>
      <vt:lpstr>默认设计模板</vt:lpstr>
      <vt:lpstr>PowerPoint 演示文稿</vt:lpstr>
    </vt:vector>
  </TitlesOfParts>
  <Company>Microsoft 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AutoBVT</dc:creator>
  <cp:lastModifiedBy>白帆</cp:lastModifiedBy>
  <cp:revision>145</cp:revision>
  <dcterms:created xsi:type="dcterms:W3CDTF">2016-05-16T07:16:00Z</dcterms:created>
  <dcterms:modified xsi:type="dcterms:W3CDTF">2020-12-08T11:03:27Z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2052-11.3.0.9228</vt:lpwstr>
  </property>
</Properties>
</file>