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801600" cy="9601200" type="A3"/>
  <p:notesSz cx="9144000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ADD7F1"/>
    <a:srgbClr val="CCFFFF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550" y="-354"/>
      </p:cViewPr>
      <p:guideLst>
        <p:guide orient="horz" pos="3024"/>
        <p:guide pos="40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 vert="horz" wrap="square" lIns="128016" tIns="64008" rIns="128016" bIns="64008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</a:ln>
        </p:spPr>
        <p:txBody>
          <a:bodyPr lIns="128016" tIns="64008" rIns="128016" bIns="64008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</a:ln>
        </p:spPr>
        <p:txBody>
          <a:bodyPr lIns="128016" tIns="64008" rIns="128016" bIns="64008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/>
          <a:lstStyle>
            <a:lvl1pPr defTabSz="1279525"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/>
          <a:lstStyle>
            <a:lvl1pPr algn="ctr" defTabSz="1279525"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/>
          <a:lstStyle>
            <a:lvl1pPr algn="r">
              <a:defRPr sz="2000"/>
            </a:lvl1pPr>
          </a:lstStyle>
          <a:p>
            <a:pPr lvl="0" defTabSz="1279525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ea typeface="+mn-ea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</a:defRPr>
      </a:lvl3pPr>
      <a:lvl4pPr marL="2240280" indent="-319405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879725" indent="-319405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3336925" indent="-319405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3794125" indent="-319405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251325" indent="-319405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4708525" indent="-319405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17475" cy="960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Text Box 7"/>
          <p:cNvSpPr txBox="1"/>
          <p:nvPr/>
        </p:nvSpPr>
        <p:spPr>
          <a:xfrm>
            <a:off x="639763" y="1992313"/>
            <a:ext cx="5832475" cy="47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79525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052" name="TextBox 4"/>
          <p:cNvSpPr txBox="1"/>
          <p:nvPr/>
        </p:nvSpPr>
        <p:spPr>
          <a:xfrm flipH="1">
            <a:off x="4622800" y="1879600"/>
            <a:ext cx="1744663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00" b="1">
                <a:solidFill>
                  <a:srgbClr val="FF0000"/>
                </a:solidFill>
                <a:latin typeface="Arial" panose="020B0604020202020204" pitchFamily="34" charset="0"/>
              </a:rPr>
              <a:t>2022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24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日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TextBox 1"/>
          <p:cNvSpPr txBox="1"/>
          <p:nvPr/>
        </p:nvSpPr>
        <p:spPr>
          <a:xfrm>
            <a:off x="606425" y="2208530"/>
            <a:ext cx="5748655" cy="8054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ts val="2300"/>
              </a:lnSpc>
            </a:pPr>
            <a:r>
              <a:rPr lang="zh-CN" altLang="en-US" sz="1800" b="1" dirty="0">
                <a:latin typeface="Arial" panose="020B0604020202020204" pitchFamily="34" charset="0"/>
              </a:rPr>
              <a:t>骨干教师</a:t>
            </a:r>
            <a:r>
              <a:rPr lang="zh-CN" altLang="en-US" sz="1800" b="1" dirty="0">
                <a:sym typeface="+mn-ea"/>
              </a:rPr>
              <a:t>示范</a:t>
            </a:r>
            <a:r>
              <a:rPr lang="zh-CN" altLang="en-US" sz="1800" b="1" dirty="0">
                <a:latin typeface="Arial" panose="020B0604020202020204" pitchFamily="34" charset="0"/>
              </a:rPr>
              <a:t>引领</a:t>
            </a:r>
            <a:r>
              <a:rPr lang="en-US" altLang="zh-CN" sz="1800" b="1" dirty="0">
                <a:latin typeface="Arial" panose="020B0604020202020204" pitchFamily="34" charset="0"/>
              </a:rPr>
              <a:t>  </a:t>
            </a:r>
            <a:r>
              <a:rPr lang="zh-CN" altLang="en-US" sz="1800" b="1" dirty="0">
                <a:latin typeface="Arial" panose="020B0604020202020204" pitchFamily="34" charset="0"/>
              </a:rPr>
              <a:t>润物无声促进</a:t>
            </a:r>
            <a:r>
              <a:rPr lang="zh-CN" altLang="en-US" sz="1800" b="1" dirty="0">
                <a:latin typeface="Arial" panose="020B0604020202020204" pitchFamily="34" charset="0"/>
              </a:rPr>
              <a:t>成长</a:t>
            </a:r>
            <a:endParaRPr lang="zh-CN" altLang="en-US" sz="1800" b="1" dirty="0">
              <a:latin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en-US" altLang="zh-CN" sz="1600" b="1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贺兰县第三小学</a:t>
            </a:r>
            <a:r>
              <a:rPr 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互联网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+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教育</a:t>
            </a:r>
            <a:r>
              <a:rPr 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骨干教师示范课</a:t>
            </a:r>
            <a:r>
              <a:rPr sz="16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活动</a:t>
            </a:r>
            <a:r>
              <a:rPr lang="en-US" altLang="zh-CN" sz="1600" b="1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en-US" altLang="zh-CN" sz="16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>
              <a:lnSpc>
                <a:spcPts val="2300"/>
              </a:lnSpc>
            </a:pPr>
            <a:r>
              <a:rPr lang="en-US" altLang="zh-CN" sz="1600" b="1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600" b="1">
                <a:latin typeface="仿宋" panose="02010609060101010101" pitchFamily="49" charset="-122"/>
                <a:ea typeface="仿宋" panose="02010609060101010101" pitchFamily="49" charset="-122"/>
              </a:rPr>
              <a:t>为充分发挥学校骨干教师的教学示范、引领和带动作用，促进青年教师专业化成长，提高语文课堂教学效率，</a:t>
            </a:r>
            <a:r>
              <a:rPr lang="en-US" altLang="zh-CN" sz="1600" b="1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1600" b="1">
                <a:latin typeface="仿宋" panose="02010609060101010101" pitchFamily="49" charset="-122"/>
                <a:ea typeface="仿宋" panose="02010609060101010101" pitchFamily="49" charset="-122"/>
              </a:rPr>
              <a:t>24</a:t>
            </a:r>
            <a:r>
              <a:rPr lang="zh-CN" altLang="en-US" sz="1600" b="1">
                <a:latin typeface="仿宋" panose="02010609060101010101" pitchFamily="49" charset="-122"/>
                <a:ea typeface="仿宋" panose="02010609060101010101" pitchFamily="49" charset="-122"/>
              </a:rPr>
              <a:t>日，贺兰三小语文组开展了骨干教师示范课观摩研讨活动。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>
              <a:lnSpc>
                <a:spcPts val="2300"/>
              </a:lnSpc>
            </a:pP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王丽红老师和李晓红老师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分别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执教的是统编版四年级下册《铁杵成针》和六年级下册《匆匆》。王老师以课标为纲，充分挖掘教材内涵，精心设计教学环节，为青年教师们呈现了一节生动有趣的文言文课例。教学中，王老师以巩固旧知、回顾学法导入课堂，使学生在复习之前所学的基础上明确了学习文言文的方法。紧接着，她引导学生抓住课题中的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囊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字展开质疑交流，达到了学法迁移的目的。王老师引导学生在多种形式的读文中感知文言文的和意思和古韵，并在此基础上引导学生创造性地讲述故事，在多元的评价中激发学习兴趣，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在讲述和倾听中感悟文理，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学科素养也自然而然在课堂中生根落地。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>
              <a:lnSpc>
                <a:spcPts val="2300"/>
              </a:lnSpc>
            </a:pP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李老师在课堂上以情感的教学为主线，以个性的悟读为手段，让学生穿梭在语言文字中尽情地读，读出了意，读出了情，读出了散文的韵味。李老师还在课堂上巧妙地拓展了小练笔，使学生的潜能得到了释放。这种民主开放的、富有活力的课堂，正是全体教师共同的追求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>
              <a:lnSpc>
                <a:spcPts val="2300"/>
              </a:lnSpc>
            </a:pP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两位骨干教师本着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以生为本，以学定教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的新课程理念，精心准备、深挖教材、巧妙设计，以娴熟的教学技艺，丰富的教学经验，扎实有效的课堂训练，为全校青年教师奉献出精彩、灵动、高效的示范课，取得了良好的教学效果，切实发挥了示范、引领和辐射作用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>
              <a:lnSpc>
                <a:spcPts val="2300"/>
              </a:lnSpc>
            </a:pP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观摩结束后，所有语文教师有感而发：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在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今后的课堂教学中，语文教师要注重激发学生学习兴趣、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引导内在学习动机、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         </a:t>
            </a:r>
            <a:endParaRPr sz="1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44945" y="767715"/>
            <a:ext cx="5723890" cy="2943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2300"/>
              </a:lnSpc>
            </a:pP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培养探究学习能力、锻炼协作沟通能力、提升展示表达能力、拓宽知识范围为核心，满足学生的多元发展需求，让学生成为课堂的主体。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algn="l">
              <a:lnSpc>
                <a:spcPts val="2300"/>
              </a:lnSpc>
            </a:pP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示范课堂虽然已经结束，但课后仍然有思想的碰撞、经验的交流。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一路耕耘一路歌，且迎风雨且徐行。“提质、减负、增效”任重道远，我校教师将立足课堂研究，深耕教学艺术，让“减负”走向深处，落到实处，努力为学生提供更加开放、更加自主、更加生动、更加高效的课堂。               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algn="l" defTabSz="1279525"/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                 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（撰稿：石含纬    审核：朱丽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芝）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 descr="06D9E42464192941A973B74AED97BD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45" y="3576320"/>
            <a:ext cx="5171440" cy="5085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WPS 演示</Application>
  <PresentationFormat>A3 纸张(297x420 毫米)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仿宋</vt:lpstr>
      <vt:lpstr>微软雅黑</vt:lpstr>
      <vt:lpstr>Arial Unicode MS</vt:lpstr>
      <vt:lpstr>Calibri</vt:lpstr>
      <vt:lpstr>默认设计模板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白帆</cp:lastModifiedBy>
  <cp:revision>128</cp:revision>
  <dcterms:created xsi:type="dcterms:W3CDTF">2016-05-16T07:16:00Z</dcterms:created>
  <dcterms:modified xsi:type="dcterms:W3CDTF">2022-03-25T11:21:05Z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CD10D3B444B142C6A1D3E254753272F9</vt:lpwstr>
  </property>
</Properties>
</file>