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media/image1.svg" ContentType="image/svg+xml"/>
  <Override PartName="/ppt/media/image2.svg" ContentType="image/svg+xml"/>
  <Override PartName="/ppt/media/image3.svg" ContentType="image/svg+xml"/>
  <Override PartName="/ppt/media/image4.svg" ContentType="image/svg+xml"/>
  <Override PartName="/ppt/media/image5.svg" ContentType="image/svg+xml"/>
  <Override PartName="/ppt/media/image6.svg" ContentType="image/svg+xml"/>
  <Override PartName="/ppt/media/image7.svg" ContentType="image/svg+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15"/>
  </p:notesMasterIdLst>
  <p:sldIdLst>
    <p:sldId id="256" r:id="rId3"/>
    <p:sldId id="440" r:id="rId4"/>
    <p:sldId id="435" r:id="rId5"/>
    <p:sldId id="437" r:id="rId6"/>
    <p:sldId id="466" r:id="rId7"/>
    <p:sldId id="443" r:id="rId8"/>
    <p:sldId id="445" r:id="rId9"/>
    <p:sldId id="446" r:id="rId10"/>
    <p:sldId id="444" r:id="rId11"/>
    <p:sldId id="451" r:id="rId12"/>
    <p:sldId id="452" r:id="rId13"/>
    <p:sldId id="475" r:id="rId14"/>
  </p:sldIdLst>
  <p:sldSz cx="12192000" cy="6858000"/>
  <p:notesSz cx="6858000" cy="9144000"/>
  <p:embeddedFontLst>
    <p:embeddedFont>
      <p:font typeface="等线" panose="02010600030101010101" charset="-122"/>
      <p:regular r:id="rId19"/>
    </p:embeddedFont>
    <p:embeddedFont>
      <p:font typeface="等线 Light" panose="02010600030101010101" charset="-122"/>
      <p:regular r:id="rId20"/>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494BA"/>
    <a:srgbClr val="4A7090"/>
    <a:srgbClr val="2C7C9C"/>
    <a:srgbClr val="8DBAE4"/>
    <a:srgbClr val="6B9BB1"/>
    <a:srgbClr val="B6CFD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87" d="100"/>
          <a:sy n="87" d="100"/>
        </p:scale>
        <p:origin x="36" y="5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0" Type="http://schemas.openxmlformats.org/officeDocument/2006/relationships/font" Target="fonts/font2.fntdata"/><Relationship Id="rId2" Type="http://schemas.openxmlformats.org/officeDocument/2006/relationships/theme" Target="theme/theme1.xml"/><Relationship Id="rId19" Type="http://schemas.openxmlformats.org/officeDocument/2006/relationships/font" Target="fonts/font1.fntdata"/><Relationship Id="rId18" Type="http://schemas.openxmlformats.org/officeDocument/2006/relationships/tableStyles" Target="tableStyles.xml"/><Relationship Id="rId17" Type="http://schemas.openxmlformats.org/officeDocument/2006/relationships/viewProps" Target="viewProps.xml"/><Relationship Id="rId16" Type="http://schemas.openxmlformats.org/officeDocument/2006/relationships/presProps" Target="presProps.xml"/><Relationship Id="rId15" Type="http://schemas.openxmlformats.org/officeDocument/2006/relationships/notesMaster" Target="notesMasters/notesMaster1.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341C412-81B3-4DA7-BD35-DEA2E31919B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0CB526C-E69C-45EC-A93C-56E8A4475746}"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A95027D-7C55-4FF8-BC4E-65B12D95B34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B305A63-C084-416C-89FD-FEA7CA3682BF}"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8A95027D-7C55-4FF8-BC4E-65B12D95B34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B305A63-C084-416C-89FD-FEA7CA3682BF}"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8A95027D-7C55-4FF8-BC4E-65B12D95B34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B305A63-C084-416C-89FD-FEA7CA3682B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8A95027D-7C55-4FF8-BC4E-65B12D95B34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B305A63-C084-416C-89FD-FEA7CA3682BF}"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A95027D-7C55-4FF8-BC4E-65B12D95B34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B305A63-C084-416C-89FD-FEA7CA3682BF}"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8A95027D-7C55-4FF8-BC4E-65B12D95B34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B305A63-C084-416C-89FD-FEA7CA3682BF}"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8A95027D-7C55-4FF8-BC4E-65B12D95B341}"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B305A63-C084-416C-89FD-FEA7CA3682BF}"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A95027D-7C55-4FF8-BC4E-65B12D95B34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B305A63-C084-416C-89FD-FEA7CA3682BF}"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A95027D-7C55-4FF8-BC4E-65B12D95B34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B305A63-C084-416C-89FD-FEA7CA3682BF}"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A95027D-7C55-4FF8-BC4E-65B12D95B34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B305A63-C084-416C-89FD-FEA7CA3682B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A95027D-7C55-4FF8-BC4E-65B12D95B34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B305A63-C084-416C-89FD-FEA7CA3682BF}"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0">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A95027D-7C55-4FF8-BC4E-65B12D95B341}"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B305A63-C084-416C-89FD-FEA7CA3682BF}"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sv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svg"/><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7.svg"/><Relationship Id="rId3" Type="http://schemas.openxmlformats.org/officeDocument/2006/relationships/image" Target="../media/image11.png"/><Relationship Id="rId2" Type="http://schemas.openxmlformats.org/officeDocument/2006/relationships/image" Target="../media/image6.svg"/><Relationship Id="rId1" Type="http://schemas.openxmlformats.org/officeDocument/2006/relationships/image" Target="../media/image1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5.png"/><Relationship Id="rId2" Type="http://schemas.openxmlformats.org/officeDocument/2006/relationships/image" Target="../media/image2.svg"/><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svg"/><Relationship Id="rId1" Type="http://schemas.openxmlformats.org/officeDocument/2006/relationships/image" Target="../media/image6.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svg"/><Relationship Id="rId1"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svg"/><Relationship Id="rId1"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svg"/><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svg"/><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图片包含 游戏机, 物体, 钟表&#10;&#10;描述已自动生成"/>
          <p:cNvPicPr>
            <a:picLocks noChangeAspect="1"/>
          </p:cNvPicPr>
          <p:nvPr/>
        </p:nvPicPr>
        <p:blipFill>
          <a:blip r:embed="rId1" cstate="email">
            <a:duotone>
              <a:prstClr val="black"/>
              <a:schemeClr val="accent1">
                <a:tint val="45000"/>
                <a:satMod val="400000"/>
              </a:schemeClr>
            </a:duotone>
          </a:blip>
          <a:srcRect/>
          <a:stretch>
            <a:fillRect/>
          </a:stretch>
        </p:blipFill>
        <p:spPr>
          <a:xfrm>
            <a:off x="2512958" y="443171"/>
            <a:ext cx="7166084" cy="5971737"/>
          </a:xfrm>
          <a:custGeom>
            <a:avLst/>
            <a:gdLst>
              <a:gd name="connsiteX0" fmla="*/ 2694768 w 7166084"/>
              <a:gd name="connsiteY0" fmla="*/ 759238 h 5971737"/>
              <a:gd name="connsiteX1" fmla="*/ 2694768 w 7166084"/>
              <a:gd name="connsiteY1" fmla="*/ 1413750 h 5971737"/>
              <a:gd name="connsiteX2" fmla="*/ 4645488 w 7166084"/>
              <a:gd name="connsiteY2" fmla="*/ 1413750 h 5971737"/>
              <a:gd name="connsiteX3" fmla="*/ 4645488 w 7166084"/>
              <a:gd name="connsiteY3" fmla="*/ 759238 h 5971737"/>
              <a:gd name="connsiteX4" fmla="*/ 0 w 7166084"/>
              <a:gd name="connsiteY4" fmla="*/ 0 h 5971737"/>
              <a:gd name="connsiteX5" fmla="*/ 7166084 w 7166084"/>
              <a:gd name="connsiteY5" fmla="*/ 0 h 5971737"/>
              <a:gd name="connsiteX6" fmla="*/ 7166084 w 7166084"/>
              <a:gd name="connsiteY6" fmla="*/ 5971737 h 5971737"/>
              <a:gd name="connsiteX7" fmla="*/ 0 w 7166084"/>
              <a:gd name="connsiteY7" fmla="*/ 5971737 h 5971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66084" h="5971737">
                <a:moveTo>
                  <a:pt x="2694768" y="759238"/>
                </a:moveTo>
                <a:lnTo>
                  <a:pt x="2694768" y="1413750"/>
                </a:lnTo>
                <a:lnTo>
                  <a:pt x="4645488" y="1413750"/>
                </a:lnTo>
                <a:lnTo>
                  <a:pt x="4645488" y="759238"/>
                </a:lnTo>
                <a:close/>
                <a:moveTo>
                  <a:pt x="0" y="0"/>
                </a:moveTo>
                <a:lnTo>
                  <a:pt x="7166084" y="0"/>
                </a:lnTo>
                <a:lnTo>
                  <a:pt x="7166084" y="5971737"/>
                </a:lnTo>
                <a:lnTo>
                  <a:pt x="0" y="5971737"/>
                </a:lnTo>
                <a:close/>
              </a:path>
            </a:pathLst>
          </a:custGeom>
        </p:spPr>
      </p:pic>
      <p:sp>
        <p:nvSpPr>
          <p:cNvPr id="5" name="文本框 4"/>
          <p:cNvSpPr txBox="1"/>
          <p:nvPr/>
        </p:nvSpPr>
        <p:spPr>
          <a:xfrm>
            <a:off x="5269136" y="960716"/>
            <a:ext cx="1849923" cy="922020"/>
          </a:xfrm>
          <a:prstGeom prst="rect">
            <a:avLst/>
          </a:prstGeom>
          <a:noFill/>
        </p:spPr>
        <p:txBody>
          <a:bodyPr wrap="square" rtlCol="0">
            <a:spAutoFit/>
          </a:bodyPr>
          <a:lstStyle/>
          <a:p>
            <a:r>
              <a:rPr lang="en-US" altLang="zh-CN" sz="5400" b="1" dirty="0">
                <a:solidFill>
                  <a:srgbClr val="6B9BB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2021</a:t>
            </a:r>
            <a:endParaRPr lang="en-US" altLang="zh-CN" sz="5400" b="1" dirty="0">
              <a:solidFill>
                <a:srgbClr val="6B9BB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6" name="文本框 5"/>
          <p:cNvSpPr txBox="1"/>
          <p:nvPr/>
        </p:nvSpPr>
        <p:spPr>
          <a:xfrm>
            <a:off x="2837858" y="2472564"/>
            <a:ext cx="6522721" cy="2122805"/>
          </a:xfrm>
          <a:prstGeom prst="rect">
            <a:avLst/>
          </a:prstGeom>
          <a:noFill/>
        </p:spPr>
        <p:txBody>
          <a:bodyPr wrap="square" rtlCol="0">
            <a:spAutoFit/>
            <a:scene3d>
              <a:camera prst="orthographicFront"/>
              <a:lightRig rig="threePt" dir="t"/>
            </a:scene3d>
          </a:bodyPr>
          <a:lstStyle/>
          <a:p>
            <a:pPr algn="ctr"/>
            <a:r>
              <a:rPr lang="zh-CN" altLang="en-US" sz="6600" b="1" dirty="0">
                <a:ln/>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rPr>
              <a:t>培智五年级语文学习发展需要</a:t>
            </a:r>
            <a:endParaRPr lang="zh-CN" altLang="en-US" sz="6600" b="1" dirty="0">
              <a:ln/>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10" name="等腰三角形 9"/>
          <p:cNvSpPr/>
          <p:nvPr/>
        </p:nvSpPr>
        <p:spPr>
          <a:xfrm>
            <a:off x="-2709154" y="0"/>
            <a:ext cx="5418307" cy="4719817"/>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p:nvPr/>
        </p:nvCxnSpPr>
        <p:spPr>
          <a:xfrm>
            <a:off x="765110" y="956671"/>
            <a:ext cx="979714" cy="1515941"/>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1240282" y="1884046"/>
            <a:ext cx="615820" cy="951723"/>
          </a:xfrm>
          <a:prstGeom prst="line">
            <a:avLst/>
          </a:prstGeom>
        </p:spPr>
        <p:style>
          <a:lnRef idx="1">
            <a:schemeClr val="accent1"/>
          </a:lnRef>
          <a:fillRef idx="0">
            <a:schemeClr val="accent1"/>
          </a:fillRef>
          <a:effectRef idx="0">
            <a:schemeClr val="accent1"/>
          </a:effectRef>
          <a:fontRef idx="minor">
            <a:schemeClr val="tx1"/>
          </a:fontRef>
        </p:style>
      </p:cxnSp>
      <p:sp>
        <p:nvSpPr>
          <p:cNvPr id="16" name="等腰三角形 15"/>
          <p:cNvSpPr/>
          <p:nvPr/>
        </p:nvSpPr>
        <p:spPr>
          <a:xfrm flipV="1">
            <a:off x="-79745" y="3135086"/>
            <a:ext cx="1853606" cy="1584729"/>
          </a:xfrm>
          <a:prstGeom prst="triangle">
            <a:avLst>
              <a:gd name="adj" fmla="val 50000"/>
            </a:avLst>
          </a:prstGeom>
          <a:solidFill>
            <a:schemeClr val="bg2">
              <a:lumMod val="2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a:off x="-1007822" y="3135088"/>
            <a:ext cx="1853606" cy="1584729"/>
          </a:xfrm>
          <a:prstGeom prst="triangle">
            <a:avLst>
              <a:gd name="adj" fmla="val 50000"/>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16200000">
            <a:off x="7496529" y="4509675"/>
            <a:ext cx="7352525" cy="2243314"/>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形状 20"/>
          <p:cNvSpPr/>
          <p:nvPr/>
        </p:nvSpPr>
        <p:spPr>
          <a:xfrm rot="16200000">
            <a:off x="7484713" y="3783326"/>
            <a:ext cx="7376158" cy="2422076"/>
          </a:xfrm>
          <a:custGeom>
            <a:avLst/>
            <a:gdLst>
              <a:gd name="connsiteX0" fmla="*/ 7352525 w 7376158"/>
              <a:gd name="connsiteY0" fmla="*/ 2243314 h 2422076"/>
              <a:gd name="connsiteX1" fmla="*/ 7083209 w 7376158"/>
              <a:gd name="connsiteY1" fmla="*/ 2243314 h 2422076"/>
              <a:gd name="connsiteX2" fmla="*/ 3699896 w 7376158"/>
              <a:gd name="connsiteY2" fmla="*/ 178761 h 2422076"/>
              <a:gd name="connsiteX3" fmla="*/ 316581 w 7376158"/>
              <a:gd name="connsiteY3" fmla="*/ 2243313 h 2422076"/>
              <a:gd name="connsiteX4" fmla="*/ 0 w 7376158"/>
              <a:gd name="connsiteY4" fmla="*/ 2243313 h 2422076"/>
              <a:gd name="connsiteX5" fmla="*/ 3676263 w 7376158"/>
              <a:gd name="connsiteY5" fmla="*/ 0 h 2422076"/>
              <a:gd name="connsiteX6" fmla="*/ 7376158 w 7376158"/>
              <a:gd name="connsiteY6" fmla="*/ 2422076 h 2422076"/>
              <a:gd name="connsiteX7" fmla="*/ 23633 w 7376158"/>
              <a:gd name="connsiteY7" fmla="*/ 2422075 h 2422076"/>
              <a:gd name="connsiteX8" fmla="*/ 316581 w 7376158"/>
              <a:gd name="connsiteY8" fmla="*/ 2243313 h 2422076"/>
              <a:gd name="connsiteX9" fmla="*/ 7083209 w 7376158"/>
              <a:gd name="connsiteY9" fmla="*/ 2243314 h 2422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376158" h="2422076">
                <a:moveTo>
                  <a:pt x="7352525" y="2243314"/>
                </a:moveTo>
                <a:lnTo>
                  <a:pt x="7083209" y="2243314"/>
                </a:lnTo>
                <a:lnTo>
                  <a:pt x="3699896" y="178761"/>
                </a:lnTo>
                <a:lnTo>
                  <a:pt x="316581" y="2243313"/>
                </a:lnTo>
                <a:lnTo>
                  <a:pt x="0" y="2243313"/>
                </a:lnTo>
                <a:lnTo>
                  <a:pt x="3676263" y="0"/>
                </a:lnTo>
                <a:close/>
                <a:moveTo>
                  <a:pt x="7376158" y="2422076"/>
                </a:moveTo>
                <a:lnTo>
                  <a:pt x="23633" y="2422075"/>
                </a:lnTo>
                <a:lnTo>
                  <a:pt x="316581" y="2243313"/>
                </a:lnTo>
                <a:lnTo>
                  <a:pt x="7083209" y="2243314"/>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 name="直接连接符 23"/>
          <p:cNvCxnSpPr/>
          <p:nvPr/>
        </p:nvCxnSpPr>
        <p:spPr>
          <a:xfrm flipH="1">
            <a:off x="8661792" y="2275683"/>
            <a:ext cx="392157" cy="652248"/>
          </a:xfrm>
          <a:prstGeom prst="line">
            <a:avLst/>
          </a:prstGeom>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a:off x="8926296" y="1902821"/>
            <a:ext cx="434065" cy="729128"/>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a:off x="3373032" y="3460631"/>
            <a:ext cx="600617" cy="1006890"/>
          </a:xfrm>
          <a:prstGeom prst="line">
            <a:avLst/>
          </a:prstGeom>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H="1">
            <a:off x="3765190" y="3254231"/>
            <a:ext cx="434065" cy="729128"/>
          </a:xfrm>
          <a:prstGeom prst="line">
            <a:avLst/>
          </a:prstGeom>
        </p:spPr>
        <p:style>
          <a:lnRef idx="1">
            <a:schemeClr val="accent1"/>
          </a:lnRef>
          <a:fillRef idx="0">
            <a:schemeClr val="accent1"/>
          </a:fillRef>
          <a:effectRef idx="0">
            <a:schemeClr val="accent1"/>
          </a:effectRef>
          <a:fontRef idx="minor">
            <a:schemeClr val="tx1"/>
          </a:fontRef>
        </p:style>
      </p:cxnSp>
      <p:sp>
        <p:nvSpPr>
          <p:cNvPr id="35" name="等腰三角形 34"/>
          <p:cNvSpPr/>
          <p:nvPr/>
        </p:nvSpPr>
        <p:spPr>
          <a:xfrm rot="10800000" flipV="1">
            <a:off x="-66317" y="4719815"/>
            <a:ext cx="1853606" cy="1584729"/>
          </a:xfrm>
          <a:prstGeom prst="triangle">
            <a:avLst>
              <a:gd name="adj" fmla="val 50000"/>
            </a:avLst>
          </a:prstGeom>
          <a:solidFill>
            <a:schemeClr val="bg2">
              <a:lumMod val="2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descr="32313534303433353b32313534303431323bb1cabcc7b1be"/>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0" y="0"/>
            <a:ext cx="914400" cy="914400"/>
          </a:xfrm>
          <a:prstGeom prst="rect">
            <a:avLst/>
          </a:prstGeom>
        </p:spPr>
      </p:pic>
      <p:sp>
        <p:nvSpPr>
          <p:cNvPr id="3" name="文本框 2"/>
          <p:cNvSpPr txBox="1"/>
          <p:nvPr/>
        </p:nvSpPr>
        <p:spPr>
          <a:xfrm>
            <a:off x="7339965" y="5278120"/>
            <a:ext cx="1714500" cy="706755"/>
          </a:xfrm>
          <a:prstGeom prst="rect">
            <a:avLst/>
          </a:prstGeom>
          <a:noFill/>
        </p:spPr>
        <p:txBody>
          <a:bodyPr wrap="none" rtlCol="0">
            <a:spAutoFit/>
          </a:bodyPr>
          <a:p>
            <a:r>
              <a:rPr lang="zh-CN" altLang="en-US" sz="4000" b="1">
                <a:solidFill>
                  <a:schemeClr val="accent3"/>
                </a:solidFill>
                <a:latin typeface="宋体" panose="02010600030101010101" pitchFamily="2" charset="-122"/>
                <a:ea typeface="宋体" panose="02010600030101010101" pitchFamily="2" charset="-122"/>
              </a:rPr>
              <a:t>马晓英</a:t>
            </a:r>
            <a:endParaRPr lang="zh-CN" altLang="en-US" sz="4000" b="1">
              <a:solidFill>
                <a:schemeClr val="accent3"/>
              </a:solidFill>
              <a:latin typeface="宋体" panose="02010600030101010101" pitchFamily="2" charset="-122"/>
              <a:ea typeface="宋体" panose="02010600030101010101" pitchFamily="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838200" y="914400"/>
            <a:ext cx="10515600" cy="5262880"/>
          </a:xfrm>
        </p:spPr>
        <p:txBody>
          <a:bodyPr/>
          <a:p>
            <a:pPr marL="0" indent="0">
              <a:buNone/>
            </a:pPr>
            <a:r>
              <a:rPr lang="zh-CN" altLang="en-US" sz="360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1.教学内容的拓展。</a:t>
            </a:r>
            <a:endParaRPr lang="zh-CN" altLang="en-US" sz="360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endParaRPr>
          </a:p>
          <a:p>
            <a:pPr marL="0" indent="0">
              <a:buNone/>
            </a:pPr>
            <a:r>
              <a:rPr lang="en-US" altLang="zh-CN" sz="3200" b="1">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    </a:t>
            </a:r>
            <a:r>
              <a:rPr lang="zh-CN" altLang="en-US" sz="320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教师的教学是要立足于教材，但又不能局限于教材，而是力求超越教材。即将课外读物、相关学科、社会生活与教材内容有机地联系起来。在教学中我结合学生常识课所学的辨别方向的知识进行讲解，让学生不仅巩固了已经学会的知识，也很好地掌握了新学的知识</a:t>
            </a:r>
            <a:r>
              <a:rPr lang="zh-CN" altLang="en-US" sz="3200" b="1">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a:t>
            </a:r>
            <a:endParaRPr lang="zh-CN" altLang="en-US" sz="3200" b="1">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endParaRPr>
          </a:p>
        </p:txBody>
      </p:sp>
      <p:pic>
        <p:nvPicPr>
          <p:cNvPr id="4" name="图片 3" descr="32313534303433353b32313534303431343bb5e7c4d4"/>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0" y="0"/>
            <a:ext cx="914400" cy="91440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62280" y="913765"/>
            <a:ext cx="11729720" cy="5278755"/>
          </a:xfrm>
        </p:spPr>
        <p:txBody>
          <a:bodyPr>
            <a:normAutofit/>
          </a:bodyPr>
          <a:p>
            <a:pPr marL="0" indent="0">
              <a:buNone/>
            </a:pPr>
            <a:r>
              <a:rPr lang="zh-CN" altLang="en-US" sz="360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mn-ea"/>
              </a:rPr>
              <a:t>2.教学空间的拓宽。</a:t>
            </a:r>
            <a:endParaRPr lang="zh-CN" altLang="en-US" sz="360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mn-ea"/>
            </a:endParaRPr>
          </a:p>
          <a:p>
            <a:pPr marL="0" indent="0">
              <a:buNone/>
            </a:pPr>
            <a:r>
              <a:rPr lang="en-US" altLang="zh-CN" sz="320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mn-ea"/>
              </a:rPr>
              <a:t>    </a:t>
            </a:r>
            <a:r>
              <a:rPr lang="zh-CN" altLang="en-US" sz="320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mn-ea"/>
              </a:rPr>
              <a:t>语文教学</a:t>
            </a:r>
            <a:r>
              <a:rPr lang="zh-CN" altLang="en-US" sz="320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的重要“阵地”是课堂，但我们不能把语文教学局限于课堂，把课堂作为语文教学的唯一阵地。现代生活已进入一个全新的、高度信息化的时代。随着社会生活越来越丰富多彩、学生的求知欲望越来越强，教师必需拓宽教学空间，为创新教育提供更大的舞台。我们可以通过运用多媒体创设教学情境，让学生置身其中、感同身受。</a:t>
            </a:r>
            <a:endParaRPr lang="zh-CN" altLang="en-US" sz="320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endParaRPr>
          </a:p>
        </p:txBody>
      </p:sp>
      <p:pic>
        <p:nvPicPr>
          <p:cNvPr id="5" name="图片 4" descr="32313534303433353b32313534303433313bd6b8c4cfd5eb"/>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0" y="0"/>
            <a:ext cx="914400" cy="914400"/>
          </a:xfrm>
          <a:prstGeom prst="rect">
            <a:avLst/>
          </a:prstGeom>
        </p:spPr>
      </p:pic>
      <p:pic>
        <p:nvPicPr>
          <p:cNvPr id="6" name="图片 5" descr="32313534303433353b32313534303432323bcae9b0fc"/>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417310" y="4258945"/>
            <a:ext cx="3860800" cy="248793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806700" y="1660525"/>
            <a:ext cx="6848475" cy="1322070"/>
          </a:xfrm>
          <a:prstGeom prst="rect">
            <a:avLst/>
          </a:prstGeom>
          <a:noFill/>
        </p:spPr>
        <p:txBody>
          <a:bodyPr wrap="square" rtlCol="0" anchor="t">
            <a:spAutoFit/>
          </a:bodyPr>
          <a:p>
            <a:r>
              <a:rPr lang="en-US" altLang="zh-CN" sz="8000" b="1" dirty="0">
                <a:latin typeface="宋体" panose="02010600030101010101" pitchFamily="2" charset="-122"/>
                <a:ea typeface="宋体" panose="02010600030101010101" pitchFamily="2" charset="-122"/>
                <a:cs typeface="宋体" panose="02010600030101010101" pitchFamily="2" charset="-122"/>
                <a:sym typeface="+mn-ea"/>
              </a:rPr>
              <a:t> </a:t>
            </a:r>
            <a:r>
              <a:rPr lang="zh-CN" altLang="en-US" sz="8000" b="1" dirty="0">
                <a:latin typeface="宋体" panose="02010600030101010101" pitchFamily="2" charset="-122"/>
                <a:ea typeface="宋体" panose="02010600030101010101" pitchFamily="2" charset="-122"/>
                <a:cs typeface="宋体" panose="02010600030101010101" pitchFamily="2" charset="-122"/>
                <a:sym typeface="+mn-ea"/>
              </a:rPr>
              <a:t>感 谢 聆 听</a:t>
            </a:r>
            <a:endParaRPr lang="zh-CN" altLang="en-US" sz="8000" b="1" dirty="0">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rot="16200000">
            <a:off x="11010900" y="464185"/>
            <a:ext cx="1069975" cy="4300855"/>
          </a:xfrm>
        </p:spPr>
        <p:txBody>
          <a:bodyPr>
            <a:normAutofit/>
          </a:bodyPr>
          <a:p>
            <a:r>
              <a:rPr lang="en-US" altLang="zh-CN" sz="222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 </a:t>
            </a:r>
            <a:r>
              <a:rPr lang="en-US" altLang="zh-CN" sz="222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 </a:t>
            </a:r>
            <a:endParaRPr lang="en-US" altLang="zh-CN" sz="222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endParaRPr>
          </a:p>
        </p:txBody>
      </p:sp>
      <p:pic>
        <p:nvPicPr>
          <p:cNvPr id="4" name="内容占位符 3" descr="微信图片_20210309200427"/>
          <p:cNvPicPr>
            <a:picLocks noChangeAspect="1"/>
          </p:cNvPicPr>
          <p:nvPr>
            <p:ph idx="1"/>
          </p:nvPr>
        </p:nvPicPr>
        <p:blipFill>
          <a:blip r:embed="rId1"/>
          <a:stretch>
            <a:fillRect/>
          </a:stretch>
        </p:blipFill>
        <p:spPr>
          <a:xfrm>
            <a:off x="0" y="0"/>
            <a:ext cx="6700520" cy="7381240"/>
          </a:xfrm>
          <a:prstGeom prst="rect">
            <a:avLst/>
          </a:prstGeom>
        </p:spPr>
      </p:pic>
      <p:sp>
        <p:nvSpPr>
          <p:cNvPr id="3" name="文本框 2"/>
          <p:cNvSpPr txBox="1"/>
          <p:nvPr/>
        </p:nvSpPr>
        <p:spPr>
          <a:xfrm>
            <a:off x="7077710" y="587375"/>
            <a:ext cx="5114290" cy="5692775"/>
          </a:xfrm>
          <a:prstGeom prst="rect">
            <a:avLst/>
          </a:prstGeom>
          <a:no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p:spPr>
        <p:txBody>
          <a:bodyPr wrap="square" rtlCol="0">
            <a:spAutoFit/>
          </a:bodyPr>
          <a:p>
            <a:r>
              <a:rPr lang="en-US" altLang="zh-CN" sz="2800">
                <a:solidFill>
                  <a:srgbClr val="FF0000"/>
                </a:solidFill>
              </a:rPr>
              <a:t>       </a:t>
            </a:r>
            <a:r>
              <a:rPr lang="zh-CN" altLang="en-US" sz="2800">
                <a:solidFill>
                  <a:schemeClr val="tx1"/>
                </a:solidFill>
                <a:effectLst>
                  <a:outerShdw blurRad="38100" dist="25400" dir="5400000" algn="ctr" rotWithShape="0">
                    <a:srgbClr val="6E747A">
                      <a:alpha val="43000"/>
                    </a:srgbClr>
                  </a:outerShdw>
                </a:effectLst>
              </a:rPr>
              <a:t>这是我们班马五舍同学，他有癫痫病，时不时会发作，每次发病后他很自卑，内疚，心情低落，不愿和同学交流，上课期间一直低着头，我就和同学们同他</a:t>
            </a:r>
            <a:r>
              <a:rPr lang="zh-CN" altLang="en-US" sz="2800">
                <a:solidFill>
                  <a:schemeClr val="tx1"/>
                </a:solidFill>
                <a:effectLst>
                  <a:outerShdw blurRad="38100" dist="25400" dir="5400000" algn="ctr" rotWithShape="0">
                    <a:srgbClr val="6E747A">
                      <a:alpha val="43000"/>
                    </a:srgbClr>
                  </a:outerShdw>
                </a:effectLst>
                <a:sym typeface="+mn-ea"/>
              </a:rPr>
              <a:t>做一些简单轻松的游戏</a:t>
            </a:r>
            <a:r>
              <a:rPr lang="zh-CN" altLang="en-US" sz="2800">
                <a:solidFill>
                  <a:schemeClr val="tx1"/>
                </a:solidFill>
                <a:effectLst>
                  <a:outerShdw blurRad="38100" dist="25400" dir="5400000" algn="ctr" rotWithShape="0">
                    <a:srgbClr val="6E747A">
                      <a:alpha val="43000"/>
                    </a:srgbClr>
                  </a:outerShdw>
                </a:effectLst>
              </a:rPr>
              <a:t>。平时我就多关注他，重视他，让他和同学多互动，一起打扫卫生，擦黑板，摆放桌椅，后来每次发病虽然很难受，但他总是面带微笑，还会主动帮同学分担一些力所能及的事情。</a:t>
            </a:r>
            <a:endParaRPr lang="zh-CN" altLang="en-US" sz="2800">
              <a:solidFill>
                <a:schemeClr val="tx1"/>
              </a:solidFill>
              <a:effectLst>
                <a:outerShdw blurRad="38100" dist="25400" dir="5400000" algn="ctr" rotWithShape="0">
                  <a:srgbClr val="6E747A">
                    <a:alpha val="43000"/>
                  </a:srgbClr>
                </a:outerShdw>
              </a:effectLst>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15925" y="365125"/>
            <a:ext cx="8084185" cy="1325880"/>
          </a:xfrm>
        </p:spPr>
        <p:txBody>
          <a:bodyPr/>
          <a:p>
            <a:r>
              <a:rPr lang="zh-CN" altLang="en-US" b="1">
                <a:ln w="22225">
                  <a:solidFill>
                    <a:schemeClr val="accent2"/>
                  </a:solidFill>
                  <a:prstDash val="solid"/>
                </a:ln>
                <a:solidFill>
                  <a:schemeClr val="accent2">
                    <a:lumMod val="40000"/>
                    <a:lumOff val="60000"/>
                  </a:schemeClr>
                </a:solidFill>
                <a:effectLst/>
              </a:rPr>
              <a:t>学生对语文学习发展需求</a:t>
            </a:r>
            <a:endParaRPr lang="zh-CN" altLang="en-US" b="1">
              <a:ln w="22225">
                <a:solidFill>
                  <a:schemeClr val="accent2"/>
                </a:solidFill>
                <a:prstDash val="solid"/>
              </a:ln>
              <a:solidFill>
                <a:schemeClr val="accent2">
                  <a:lumMod val="40000"/>
                  <a:lumOff val="60000"/>
                </a:schemeClr>
              </a:solidFill>
              <a:effectLst/>
            </a:endParaRPr>
          </a:p>
        </p:txBody>
      </p:sp>
      <p:sp>
        <p:nvSpPr>
          <p:cNvPr id="3" name="内容占位符 2"/>
          <p:cNvSpPr>
            <a:spLocks noGrp="1"/>
          </p:cNvSpPr>
          <p:nvPr>
            <p:ph idx="1"/>
          </p:nvPr>
        </p:nvSpPr>
        <p:spPr>
          <a:xfrm>
            <a:off x="219075" y="1569085"/>
            <a:ext cx="6244590" cy="5288915"/>
          </a:xfrm>
        </p:spPr>
        <p:txBody>
          <a:bodyPr>
            <a:normAutofit fontScale="90000"/>
          </a:bodyPr>
          <a:p>
            <a:pPr marL="0" indent="0">
              <a:buNone/>
            </a:pPr>
            <a:r>
              <a:rPr lang="en-US" altLang="zh-CN" sz="4400"/>
              <a:t>      </a:t>
            </a:r>
            <a:r>
              <a:rPr lang="zh-CN" altLang="en-US" sz="4400" b="1"/>
              <a:t>智障学生由于智力发育</a:t>
            </a:r>
            <a:r>
              <a:rPr lang="en-US" altLang="zh-CN" sz="4400" b="1"/>
              <a:t>      </a:t>
            </a:r>
            <a:r>
              <a:rPr lang="zh-CN" altLang="en-US" sz="4400" b="1"/>
              <a:t>迟缓、语言简单、有的还伴有肢体残疾，因与人和社会接触的少等诸多因素，导致他们在学习中所遇到的困难比一般学生更多、更大。所以语文教学对智障学生而言，有着不可替代的作用。</a:t>
            </a:r>
            <a:endParaRPr lang="zh-CN" altLang="en-US" sz="4400" b="1"/>
          </a:p>
        </p:txBody>
      </p:sp>
      <p:pic>
        <p:nvPicPr>
          <p:cNvPr id="4" name="图片 3" descr="32313534303433353b32313534303431343bb5e7c4d4"/>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0" y="0"/>
            <a:ext cx="914400" cy="914400"/>
          </a:xfrm>
          <a:prstGeom prst="rect">
            <a:avLst/>
          </a:prstGeom>
        </p:spPr>
      </p:pic>
      <p:pic>
        <p:nvPicPr>
          <p:cNvPr id="5" name="图片 4"/>
          <p:cNvPicPr>
            <a:picLocks noChangeAspect="1"/>
          </p:cNvPicPr>
          <p:nvPr/>
        </p:nvPicPr>
        <p:blipFill>
          <a:blip r:embed="rId3"/>
          <a:stretch>
            <a:fillRect/>
          </a:stretch>
        </p:blipFill>
        <p:spPr>
          <a:xfrm>
            <a:off x="6743700" y="-635"/>
            <a:ext cx="5448300" cy="6858635"/>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ln w="22225">
                  <a:solidFill>
                    <a:schemeClr val="accent2"/>
                  </a:solidFill>
                  <a:prstDash val="solid"/>
                </a:ln>
                <a:solidFill>
                  <a:schemeClr val="accent2">
                    <a:lumMod val="40000"/>
                    <a:lumOff val="60000"/>
                  </a:schemeClr>
                </a:solidFill>
                <a:effectLst/>
              </a:rPr>
              <a:t>学生对语文学习发展需求</a:t>
            </a:r>
            <a:endParaRPr lang="zh-CN" altLang="en-US">
              <a:ln w="22225">
                <a:solidFill>
                  <a:schemeClr val="accent2"/>
                </a:solidFill>
                <a:prstDash val="solid"/>
              </a:ln>
              <a:solidFill>
                <a:schemeClr val="accent2">
                  <a:lumMod val="40000"/>
                  <a:lumOff val="60000"/>
                </a:schemeClr>
              </a:solidFill>
              <a:effectLst/>
            </a:endParaRPr>
          </a:p>
        </p:txBody>
      </p:sp>
      <p:grpSp>
        <p:nvGrpSpPr>
          <p:cNvPr id="14" name="组合 13" descr="7b0a202020202274657874626f78223a20227b5c2263617465676f72795f69645c223a31303139382c5c2269645c223a32303239343634357d220a7d0a"/>
          <p:cNvGrpSpPr/>
          <p:nvPr/>
        </p:nvGrpSpPr>
        <p:grpSpPr>
          <a:xfrm>
            <a:off x="-289560" y="1194435"/>
            <a:ext cx="12295505" cy="5344160"/>
            <a:chOff x="5005" y="3012"/>
            <a:chExt cx="9845" cy="5537"/>
          </a:xfrm>
        </p:grpSpPr>
        <p:pic>
          <p:nvPicPr>
            <p:cNvPr id="15" name="图形 3" descr="H:\稻壳儿相关资料\稻壳儿非模板资源\扁平\扁平设计22-17.svg扁平设计22-17"/>
            <p:cNvPicPr>
              <a:picLocks noChangeAspect="1"/>
            </p:cNvPicPr>
            <p:nvPr/>
          </p:nvPicPr>
          <p:blipFill>
            <a:blip r:embed="rId1">
              <a:extLst>
                <a:ext uri="{96DAC541-7B7A-43D3-8B79-37D633B846F1}">
                  <asvg:svgBlip xmlns:asvg="http://schemas.microsoft.com/office/drawing/2016/SVG/main" r:embed="rId2"/>
                </a:ext>
              </a:extLst>
            </a:blip>
            <a:srcRect/>
            <a:stretch>
              <a:fillRect/>
            </a:stretch>
          </p:blipFill>
          <p:spPr>
            <a:xfrm>
              <a:off x="5005" y="3012"/>
              <a:ext cx="9845" cy="5537"/>
            </a:xfrm>
            <a:prstGeom prst="rect">
              <a:avLst/>
            </a:prstGeom>
          </p:spPr>
        </p:pic>
        <p:sp>
          <p:nvSpPr>
            <p:cNvPr id="17" name="文本框 16"/>
            <p:cNvSpPr txBox="1"/>
            <p:nvPr/>
          </p:nvSpPr>
          <p:spPr>
            <a:xfrm>
              <a:off x="8617" y="4092"/>
              <a:ext cx="2989" cy="54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ts val="3000"/>
                </a:lnSpc>
                <a:spcBef>
                  <a:spcPts val="0"/>
                </a:spcBef>
                <a:spcAft>
                  <a:spcPts val="0"/>
                </a:spcAft>
              </a:pPr>
              <a:endParaRPr lang="zh-CN" altLang="en-US" sz="2800" b="1" spc="160">
                <a:solidFill>
                  <a:srgbClr val="E24A52"/>
                </a:solidFill>
                <a:uFillTx/>
                <a:latin typeface="汉仪夏日体W" panose="00020600040101010101" charset="-122"/>
                <a:ea typeface="汉仪夏日体W" panose="00020600040101010101" charset="-122"/>
                <a:cs typeface="宋体" panose="02010600030101010101" pitchFamily="2" charset="-122"/>
              </a:endParaRPr>
            </a:p>
          </p:txBody>
        </p:sp>
        <p:sp>
          <p:nvSpPr>
            <p:cNvPr id="18" name="文本框 17"/>
            <p:cNvSpPr txBox="1"/>
            <p:nvPr/>
          </p:nvSpPr>
          <p:spPr>
            <a:xfrm>
              <a:off x="6827" y="5203"/>
              <a:ext cx="8023" cy="115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ts val="2000"/>
                </a:lnSpc>
                <a:spcBef>
                  <a:spcPts val="0"/>
                </a:spcBef>
                <a:spcAft>
                  <a:spcPts val="0"/>
                </a:spcAft>
              </a:pPr>
              <a:r>
                <a:rPr lang="zh-CN" altLang="en-US" sz="2800" spc="160">
                  <a:solidFill>
                    <a:schemeClr val="tx1">
                      <a:lumMod val="75000"/>
                      <a:lumOff val="25000"/>
                    </a:schemeClr>
                  </a:solidFill>
                  <a:uFillTx/>
                  <a:latin typeface="思源黑体 CN Normal" panose="020B0400000000000000" charset="-122"/>
                  <a:ea typeface="思源黑体 CN Normal" panose="020B0400000000000000" charset="-122"/>
                  <a:cs typeface="思源黑体 CN Normal" panose="020B0400000000000000" charset="-122"/>
                  <a:sym typeface="+mn-ea"/>
                </a:rPr>
                <a:t>通过对语文的学习，了解更多知识，</a:t>
              </a:r>
              <a:endParaRPr lang="zh-CN" altLang="en-US" sz="2800" spc="160">
                <a:solidFill>
                  <a:schemeClr val="tx1">
                    <a:lumMod val="75000"/>
                    <a:lumOff val="25000"/>
                  </a:schemeClr>
                </a:solidFill>
                <a:uFillTx/>
                <a:latin typeface="思源黑体 CN Normal" panose="020B0400000000000000" charset="-122"/>
                <a:ea typeface="思源黑体 CN Normal" panose="020B0400000000000000" charset="-122"/>
                <a:cs typeface="思源黑体 CN Normal" panose="020B0400000000000000" charset="-122"/>
                <a:sym typeface="+mn-ea"/>
              </a:endParaRPr>
            </a:p>
            <a:p>
              <a:pPr algn="l">
                <a:lnSpc>
                  <a:spcPts val="2000"/>
                </a:lnSpc>
                <a:spcBef>
                  <a:spcPts val="0"/>
                </a:spcBef>
                <a:spcAft>
                  <a:spcPts val="0"/>
                </a:spcAft>
              </a:pPr>
              <a:endParaRPr lang="zh-CN" altLang="en-US" sz="2800" spc="160">
                <a:solidFill>
                  <a:schemeClr val="tx1">
                    <a:lumMod val="75000"/>
                    <a:lumOff val="25000"/>
                  </a:schemeClr>
                </a:solidFill>
                <a:uFillTx/>
                <a:latin typeface="思源黑体 CN Normal" panose="020B0400000000000000" charset="-122"/>
                <a:ea typeface="思源黑体 CN Normal" panose="020B0400000000000000" charset="-122"/>
                <a:cs typeface="思源黑体 CN Normal" panose="020B0400000000000000" charset="-122"/>
                <a:sym typeface="+mn-ea"/>
              </a:endParaRPr>
            </a:p>
            <a:p>
              <a:pPr algn="l">
                <a:lnSpc>
                  <a:spcPts val="2000"/>
                </a:lnSpc>
                <a:spcBef>
                  <a:spcPts val="0"/>
                </a:spcBef>
                <a:spcAft>
                  <a:spcPts val="0"/>
                </a:spcAft>
              </a:pPr>
              <a:endParaRPr lang="zh-CN" altLang="en-US" sz="2800" spc="160">
                <a:solidFill>
                  <a:schemeClr val="tx1">
                    <a:lumMod val="75000"/>
                    <a:lumOff val="25000"/>
                  </a:schemeClr>
                </a:solidFill>
                <a:uFillTx/>
                <a:latin typeface="思源黑体 CN Normal" panose="020B0400000000000000" charset="-122"/>
                <a:ea typeface="思源黑体 CN Normal" panose="020B0400000000000000" charset="-122"/>
                <a:cs typeface="思源黑体 CN Normal" panose="020B0400000000000000" charset="-122"/>
                <a:sym typeface="+mn-ea"/>
              </a:endParaRPr>
            </a:p>
            <a:p>
              <a:pPr algn="l">
                <a:lnSpc>
                  <a:spcPts val="2000"/>
                </a:lnSpc>
                <a:spcBef>
                  <a:spcPts val="0"/>
                </a:spcBef>
                <a:spcAft>
                  <a:spcPts val="0"/>
                </a:spcAft>
              </a:pPr>
              <a:r>
                <a:rPr lang="zh-CN" altLang="en-US" sz="2800" spc="160">
                  <a:solidFill>
                    <a:schemeClr val="tx1">
                      <a:lumMod val="75000"/>
                      <a:lumOff val="25000"/>
                    </a:schemeClr>
                  </a:solidFill>
                  <a:uFillTx/>
                  <a:latin typeface="思源黑体 CN Normal" panose="020B0400000000000000" charset="-122"/>
                  <a:ea typeface="思源黑体 CN Normal" panose="020B0400000000000000" charset="-122"/>
                  <a:cs typeface="思源黑体 CN Normal" panose="020B0400000000000000" charset="-122"/>
                  <a:sym typeface="+mn-ea"/>
                </a:rPr>
                <a:t>获得更多世界的感知，在语文知识的熏陶下健全人格</a:t>
              </a:r>
              <a:endParaRPr lang="en-US" altLang="zh-CN" sz="2800" spc="160">
                <a:solidFill>
                  <a:schemeClr val="tx1">
                    <a:lumMod val="75000"/>
                    <a:lumOff val="25000"/>
                  </a:schemeClr>
                </a:solidFill>
                <a:uFillTx/>
                <a:latin typeface="思源黑体 CN Normal" panose="020B0400000000000000" charset="-122"/>
                <a:ea typeface="思源黑体 CN Normal" panose="020B0400000000000000" charset="-122"/>
                <a:cs typeface="思源黑体 CN Normal" panose="020B0400000000000000" charset="-122"/>
                <a:sym typeface="+mn-ea"/>
              </a:endParaRPr>
            </a:p>
          </p:txBody>
        </p:sp>
        <p:sp>
          <p:nvSpPr>
            <p:cNvPr id="19" name="文本框 18"/>
            <p:cNvSpPr txBox="1"/>
            <p:nvPr/>
          </p:nvSpPr>
          <p:spPr>
            <a:xfrm>
              <a:off x="6677" y="6757"/>
              <a:ext cx="5883" cy="3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ts val="2000"/>
                </a:lnSpc>
                <a:spcBef>
                  <a:spcPts val="0"/>
                </a:spcBef>
                <a:spcAft>
                  <a:spcPts val="0"/>
                </a:spcAft>
              </a:pPr>
              <a:r>
                <a:rPr lang="en-US" altLang="zh-CN" sz="2800" spc="160">
                  <a:solidFill>
                    <a:schemeClr val="tx1">
                      <a:lumMod val="75000"/>
                      <a:lumOff val="25000"/>
                    </a:schemeClr>
                  </a:solidFill>
                  <a:uFillTx/>
                  <a:latin typeface="思源黑体 CN Normal" panose="020B0400000000000000" charset="-122"/>
                  <a:ea typeface="思源黑体 CN Normal" panose="020B0400000000000000" charset="-122"/>
                  <a:cs typeface="思源黑体 CN Normal" panose="020B0400000000000000" charset="-122"/>
                  <a:sym typeface="+mn-ea"/>
                </a:rPr>
                <a:t> </a:t>
              </a:r>
              <a:r>
                <a:rPr lang="zh-CN" altLang="en-US" sz="2800" spc="160">
                  <a:solidFill>
                    <a:schemeClr val="tx1">
                      <a:lumMod val="75000"/>
                      <a:lumOff val="25000"/>
                    </a:schemeClr>
                  </a:solidFill>
                  <a:uFillTx/>
                  <a:latin typeface="思源黑体 CN Normal" panose="020B0400000000000000" charset="-122"/>
                  <a:ea typeface="思源黑体 CN Normal" panose="020B0400000000000000" charset="-122"/>
                  <a:cs typeface="思源黑体 CN Normal" panose="020B0400000000000000" charset="-122"/>
                  <a:sym typeface="+mn-ea"/>
                </a:rPr>
                <a:t>储备知识，为未来的生活打下基础</a:t>
              </a:r>
              <a:endParaRPr lang="en-US" altLang="zh-CN" sz="2800" spc="160">
                <a:solidFill>
                  <a:schemeClr val="tx1">
                    <a:lumMod val="75000"/>
                    <a:lumOff val="25000"/>
                  </a:schemeClr>
                </a:solidFill>
                <a:uFillTx/>
                <a:latin typeface="思源黑体 CN Normal" panose="020B0400000000000000" charset="-122"/>
                <a:ea typeface="思源黑体 CN Normal" panose="020B0400000000000000" charset="-122"/>
                <a:cs typeface="思源黑体 CN Normal" panose="020B0400000000000000" charset="-122"/>
                <a:sym typeface="+mn-ea"/>
              </a:endParaRPr>
            </a:p>
          </p:txBody>
        </p:sp>
        <p:sp>
          <p:nvSpPr>
            <p:cNvPr id="20" name="椭圆 19"/>
            <p:cNvSpPr/>
            <p:nvPr/>
          </p:nvSpPr>
          <p:spPr>
            <a:xfrm>
              <a:off x="6361" y="5098"/>
              <a:ext cx="389" cy="389"/>
            </a:xfrm>
            <a:prstGeom prst="ellipse">
              <a:avLst/>
            </a:prstGeom>
            <a:solidFill>
              <a:srgbClr val="E24A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8" name="椭圆 27"/>
            <p:cNvSpPr/>
            <p:nvPr/>
          </p:nvSpPr>
          <p:spPr>
            <a:xfrm>
              <a:off x="6361" y="6757"/>
              <a:ext cx="389" cy="389"/>
            </a:xfrm>
            <a:prstGeom prst="ellipse">
              <a:avLst/>
            </a:prstGeom>
            <a:solidFill>
              <a:srgbClr val="E24A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581025" y="332105"/>
            <a:ext cx="6520815" cy="5845175"/>
          </a:xfrm>
        </p:spPr>
        <p:txBody>
          <a:bodyPr/>
          <a:p>
            <a:pPr marL="0" indent="0">
              <a:buNone/>
            </a:pPr>
            <a:r>
              <a:rPr lang="en-US" altLang="zh-CN" sz="400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sym typeface="+mn-ea"/>
              </a:rPr>
              <a:t>   </a:t>
            </a:r>
            <a:r>
              <a:rPr lang="zh-CN" altLang="en-US" sz="400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sym typeface="+mn-ea"/>
              </a:rPr>
              <a:t>教学如何满足学生未来发展需要</a:t>
            </a:r>
            <a:endParaRPr lang="zh-CN" altLang="en-US" sz="400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endParaRPr>
          </a:p>
          <a:p>
            <a:pPr marL="0" indent="0">
              <a:buNone/>
            </a:pPr>
            <a:endParaRPr lang="zh-CN" altLang="en-US" sz="3600">
              <a:latin typeface="宋体" panose="02010600030101010101" pitchFamily="2" charset="-122"/>
              <a:ea typeface="宋体" panose="02010600030101010101" pitchFamily="2" charset="-122"/>
            </a:endParaRPr>
          </a:p>
          <a:p>
            <a:pPr marL="0" indent="0">
              <a:buNone/>
            </a:pPr>
            <a:r>
              <a:rPr lang="zh-CN" altLang="en-US" sz="3600">
                <a:latin typeface="宋体" panose="02010600030101010101" pitchFamily="2" charset="-122"/>
                <a:ea typeface="宋体" panose="02010600030101010101" pitchFamily="2" charset="-122"/>
              </a:rPr>
              <a:t>（一）激发学生创新思维</a:t>
            </a:r>
            <a:endParaRPr lang="zh-CN" altLang="en-US" sz="3600">
              <a:latin typeface="宋体" panose="02010600030101010101" pitchFamily="2" charset="-122"/>
              <a:ea typeface="宋体" panose="02010600030101010101" pitchFamily="2" charset="-122"/>
            </a:endParaRPr>
          </a:p>
          <a:p>
            <a:pPr marL="0" indent="0">
              <a:buNone/>
            </a:pPr>
            <a:r>
              <a:rPr lang="en-US" altLang="zh-CN"/>
              <a:t>    </a:t>
            </a:r>
            <a:r>
              <a:rPr lang="en-US" altLang="zh-CN" sz="3600">
                <a:latin typeface="宋体" panose="02010600030101010101" pitchFamily="2" charset="-122"/>
                <a:ea typeface="宋体" panose="02010600030101010101" pitchFamily="2" charset="-122"/>
                <a:cs typeface="宋体" panose="02010600030101010101" pitchFamily="2" charset="-122"/>
              </a:rPr>
              <a:t>  </a:t>
            </a:r>
            <a:r>
              <a:rPr lang="zh-CN" altLang="en-US" sz="3600">
                <a:latin typeface="宋体" panose="02010600030101010101" pitchFamily="2" charset="-122"/>
                <a:ea typeface="宋体" panose="02010600030101010101" pitchFamily="2" charset="-122"/>
                <a:cs typeface="宋体" panose="02010600030101010101" pitchFamily="2" charset="-122"/>
              </a:rPr>
              <a:t>创新教育的一个重要目标就是要求我们在课堂教学中不仅要重视培养学生的常规性思维，还要重视培养学生的创造性思维。</a:t>
            </a:r>
            <a:endParaRPr lang="zh-CN" altLang="en-US" sz="3600">
              <a:latin typeface="宋体" panose="02010600030101010101" pitchFamily="2" charset="-122"/>
              <a:ea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1"/>
          <a:stretch>
            <a:fillRect/>
          </a:stretch>
        </p:blipFill>
        <p:spPr>
          <a:xfrm>
            <a:off x="7101840" y="635"/>
            <a:ext cx="5090160" cy="6857365"/>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68020" y="684530"/>
            <a:ext cx="10968990" cy="6172835"/>
          </a:xfrm>
        </p:spPr>
        <p:txBody>
          <a:bodyPr>
            <a:noAutofit/>
          </a:bodyPr>
          <a:p>
            <a:pPr marL="0" indent="0">
              <a:buNone/>
            </a:pPr>
            <a:r>
              <a:rPr lang="en-US" altLang="zh-CN" sz="360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1</a:t>
            </a:r>
            <a:r>
              <a:rPr lang="zh-CN" altLang="en-US" sz="360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、激发兴趣，鼓励创新。</a:t>
            </a:r>
            <a:endParaRPr lang="zh-CN" altLang="en-US" sz="360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endParaRPr>
          </a:p>
          <a:p>
            <a:pPr marL="0" indent="0">
              <a:buNone/>
            </a:pPr>
            <a:r>
              <a:rPr lang="en-US" altLang="zh-CN" sz="360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    </a:t>
            </a:r>
            <a:r>
              <a:rPr lang="zh-CN" altLang="en-US" sz="360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在教学过程中，启发性原则应该是我们一如既往地要坚持的原则。提问可以有效地调动学生的学习积极性，使他们的思维活跃起来，进而产生探求新知识的欲望，使他们越发自信，使他们主动、信心满满地投入到课堂学习之中。《交通安全很重要》这篇课文对智障学生而言，有一定的难度。老师在讲解完之后，可以这样提问:假如你遇到交通安全这样的事情，你会怎样办？提出问题后，引导学生大胆地说出自己的想法。每个学生都会有自己的想法，老师对于比较合理的应该给予表扬，增强他们的信心，激发学生的求知兴趣。</a:t>
            </a:r>
            <a:endParaRPr lang="zh-CN" altLang="en-US" sz="360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endParaRPr>
          </a:p>
        </p:txBody>
      </p:sp>
      <p:pic>
        <p:nvPicPr>
          <p:cNvPr id="4" name="图片 3" descr="32313534303433353b32313534303431333bb5d8c7f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107950" y="0"/>
            <a:ext cx="914400" cy="91440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838200" y="915035"/>
            <a:ext cx="10515600" cy="4453890"/>
          </a:xfrm>
        </p:spPr>
        <p:txBody>
          <a:bodyPr>
            <a:normAutofit lnSpcReduction="10000"/>
          </a:bodyPr>
          <a:p>
            <a:pPr marL="0" indent="0">
              <a:buNone/>
            </a:pPr>
            <a:r>
              <a:rPr lang="zh-CN" altLang="en-US" sz="360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2.大胆幻想，展开想象。</a:t>
            </a:r>
            <a:r>
              <a:rPr lang="en-US" altLang="zh-C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                                                                         </a:t>
            </a:r>
            <a:endParaRPr lang="en-US" altLang="zh-C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endParaRPr>
          </a:p>
          <a:p>
            <a:pPr marL="0" indent="0">
              <a:buNone/>
            </a:pPr>
            <a:r>
              <a:rPr lang="en-US" altLang="zh-CN">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    </a:t>
            </a:r>
            <a:r>
              <a:rPr lang="zh-CN" altLang="en-US" sz="360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智障学生虽然自身存在缺陷，但他们也和一般学生一样有着各种各样的奇怪想法，具有一定的想象能力。因此，在语文课堂教学中，我们要结合课上所讲内容，鼓励学生进行合理、大胆地想象，并在想象的基础上，引导学生综合运用掌握的知识，尽可能地将想象目标化为现实，从而掌握创新技能。</a:t>
            </a:r>
            <a:endParaRPr lang="zh-CN" altLang="en-US" sz="360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endParaRPr>
          </a:p>
        </p:txBody>
      </p:sp>
      <p:pic>
        <p:nvPicPr>
          <p:cNvPr id="4" name="图片 3" descr="32313534303433353b32313534303431363bbdb2cca8"/>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0" y="0"/>
            <a:ext cx="914400" cy="91440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725805" y="645160"/>
            <a:ext cx="10575290" cy="4694555"/>
          </a:xfrm>
        </p:spPr>
        <p:txBody>
          <a:bodyPr>
            <a:normAutofit/>
          </a:bodyPr>
          <a:p>
            <a:pPr marL="0" indent="0">
              <a:buNone/>
            </a:pPr>
            <a:r>
              <a:rPr lang="zh-CN" altLang="en-US" sz="360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3.合作探究，鼓励质疑</a:t>
            </a:r>
            <a:r>
              <a:rPr lang="zh-CN" altLang="en-US">
                <a:solidFill>
                  <a:schemeClr val="tx1"/>
                </a:solidFill>
                <a:effectLst>
                  <a:outerShdw blurRad="38100" dist="19050" dir="2700000" algn="tl" rotWithShape="0">
                    <a:schemeClr val="dk1">
                      <a:alpha val="40000"/>
                    </a:schemeClr>
                  </a:outerShdw>
                </a:effectLst>
              </a:rPr>
              <a:t>。</a:t>
            </a:r>
            <a:endParaRPr lang="zh-CN" altLang="en-US">
              <a:solidFill>
                <a:schemeClr val="tx1"/>
              </a:solidFill>
              <a:effectLst>
                <a:outerShdw blurRad="38100" dist="19050" dir="2700000" algn="tl" rotWithShape="0">
                  <a:schemeClr val="dk1">
                    <a:alpha val="40000"/>
                  </a:schemeClr>
                </a:outerShdw>
              </a:effectLst>
            </a:endParaRPr>
          </a:p>
          <a:p>
            <a:pPr marL="0" indent="0">
              <a:buNone/>
            </a:pPr>
            <a:r>
              <a:rPr lang="en-US" altLang="zh-CN">
                <a:solidFill>
                  <a:schemeClr val="tx1"/>
                </a:solidFill>
                <a:effectLst>
                  <a:outerShdw blurRad="38100" dist="19050" dir="2700000" algn="tl" rotWithShape="0">
                    <a:schemeClr val="dk1">
                      <a:alpha val="40000"/>
                    </a:schemeClr>
                  </a:outerShdw>
                </a:effectLst>
              </a:rPr>
              <a:t>      </a:t>
            </a:r>
            <a:r>
              <a:rPr lang="en-US" altLang="zh-CN" sz="3200">
                <a:solidFill>
                  <a:schemeClr val="tx1"/>
                </a:solidFill>
                <a:effectLst>
                  <a:outerShdw blurRad="38100" dist="19050" dir="2700000" algn="tl" rotWithShape="0">
                    <a:schemeClr val="dk1">
                      <a:alpha val="40000"/>
                    </a:schemeClr>
                  </a:outerShdw>
                </a:effectLst>
              </a:rPr>
              <a:t> </a:t>
            </a:r>
            <a:r>
              <a:rPr lang="zh-CN" altLang="en-US" sz="360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rPr>
              <a:t>判断学生是否学进去了，就要看他们有没有问题。能提出问题，有质疑，说明学生学进去了，只有他们会质疑、会提问题，才说明他们具有了创新观念和创新能力。重视基础知识的教学是毋庸置疑的，不过，我们还要在此基础上，把学生的自主协作探索放到一定的高度，使学生具备独立思索、独立学习的能力。</a:t>
            </a:r>
            <a:endParaRPr lang="zh-CN" altLang="en-US" sz="360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endParaRPr>
          </a:p>
        </p:txBody>
      </p:sp>
      <p:pic>
        <p:nvPicPr>
          <p:cNvPr id="4" name="图片 3" descr="32313534303433353b32313534303431323bb1cabcc7b1be"/>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0" y="0"/>
            <a:ext cx="914400" cy="91440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62305" y="742950"/>
            <a:ext cx="9409430" cy="4634230"/>
          </a:xfrm>
        </p:spPr>
        <p:txBody>
          <a:bodyPr>
            <a:scene3d>
              <a:camera prst="orthographicFront"/>
              <a:lightRig rig="threePt" dir="t"/>
            </a:scene3d>
          </a:bodyPr>
          <a:p>
            <a:pPr marL="0" indent="0">
              <a:buNone/>
            </a:pPr>
            <a:endParaRPr lang="zh-CN" altLang="en-US" sz="360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endParaRPr>
          </a:p>
          <a:p>
            <a:pPr marL="0" indent="0">
              <a:buNone/>
            </a:pPr>
            <a:r>
              <a:rPr lang="zh-CN" altLang="en-US" sz="360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（二）实行开放性教学</a:t>
            </a:r>
            <a:endParaRPr lang="zh-CN" altLang="en-US" sz="360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endParaRPr>
          </a:p>
          <a:p>
            <a:pPr marL="0" indent="0">
              <a:buNone/>
            </a:pPr>
            <a:r>
              <a:rPr lang="en-US" altLang="zh-CN" sz="440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   </a:t>
            </a:r>
            <a:r>
              <a:rPr lang="zh-CN" altLang="en-US" sz="320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传统教学所构成的“以书本为核心、以课堂为核心、以教师为核心”的封闭形态，进行开放性教学，是实现创新教育所需要的条件，只有这样，才能使学生主动、和谐的发展。</a:t>
            </a:r>
            <a:endParaRPr lang="zh-CN" altLang="en-US" sz="320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endParaRPr>
          </a:p>
        </p:txBody>
      </p:sp>
      <p:pic>
        <p:nvPicPr>
          <p:cNvPr id="4" name="图片 3" descr="32313534303433353b32313534303431343bb5e7c4d4"/>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0" y="0"/>
            <a:ext cx="914400" cy="914400"/>
          </a:xfrm>
          <a:prstGeom prst="rect">
            <a:avLst/>
          </a:prstGeom>
        </p:spPr>
      </p:pic>
    </p:spTree>
  </p:cSld>
  <p:clrMapOvr>
    <a:masterClrMapping/>
  </p:clrMapOvr>
</p:sld>
</file>

<file path=ppt/theme/theme1.xml><?xml version="1.0" encoding="utf-8"?>
<a:theme xmlns:a="http://schemas.openxmlformats.org/drawingml/2006/main" name="Office 主题​​">
  <a:themeElements>
    <a:clrScheme name="Essential">
      <a:dk1>
        <a:srgbClr val="000000"/>
      </a:dk1>
      <a:lt1>
        <a:srgbClr val="FFFFFF"/>
      </a:lt1>
      <a:dk2>
        <a:srgbClr val="D1282E"/>
      </a:dk2>
      <a:lt2>
        <a:srgbClr val="C8C8B1"/>
      </a:lt2>
      <a:accent1>
        <a:srgbClr val="7A7A7A"/>
      </a:accent1>
      <a:accent2>
        <a:srgbClr val="F5C201"/>
      </a:accent2>
      <a:accent3>
        <a:srgbClr val="526DB0"/>
      </a:accent3>
      <a:accent4>
        <a:srgbClr val="989AAC"/>
      </a:accent4>
      <a:accent5>
        <a:srgbClr val="DC5924"/>
      </a:accent5>
      <a:accent6>
        <a:srgbClr val="B4B392"/>
      </a:accent6>
      <a:hlink>
        <a:srgbClr val="CC9900"/>
      </a:hlink>
      <a:folHlink>
        <a:srgbClr val="969696"/>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1474</Words>
  <Application>WPS 演示</Application>
  <PresentationFormat>宽屏</PresentationFormat>
  <Paragraphs>48</Paragraphs>
  <Slides>12</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12</vt:i4>
      </vt:variant>
    </vt:vector>
  </HeadingPairs>
  <TitlesOfParts>
    <vt:vector size="25" baseType="lpstr">
      <vt:lpstr>Arial</vt:lpstr>
      <vt:lpstr>宋体</vt:lpstr>
      <vt:lpstr>Wingdings</vt:lpstr>
      <vt:lpstr>阿里巴巴普惠体 M</vt:lpstr>
      <vt:lpstr>汉仪夏日体W</vt:lpstr>
      <vt:lpstr>思源黑体 CN Normal</vt:lpstr>
      <vt:lpstr>黑体</vt:lpstr>
      <vt:lpstr>等线</vt:lpstr>
      <vt:lpstr>微软雅黑</vt:lpstr>
      <vt:lpstr>Arial Unicode MS</vt:lpstr>
      <vt:lpstr>等线 Light</vt:lpstr>
      <vt:lpstr>Calibri</vt:lpstr>
      <vt:lpstr>Office 主题​​</vt:lpstr>
      <vt:lpstr>PowerPoint 演示文稿</vt:lpstr>
      <vt:lpstr>  </vt:lpstr>
      <vt:lpstr>学生对语文学习发展需求</vt:lpstr>
      <vt:lpstr>学生对语文学习发展需求</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黄 昊鸿</dc:creator>
  <cp:lastModifiedBy>周</cp:lastModifiedBy>
  <cp:revision>30</cp:revision>
  <dcterms:created xsi:type="dcterms:W3CDTF">2019-11-06T14:16:00Z</dcterms:created>
  <dcterms:modified xsi:type="dcterms:W3CDTF">2021-03-12T05:11:35Z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2052-11.1.0.10228</vt:lpwstr>
  </property>
  <property fmtid="{D5CDD505-2E9C-101B-9397-08002B2CF9AE}" pid="3" name="KSOTemplateUUID">
    <vt:lpwstr>v1.0_mb_lp+MFzvzHIawRbCdQfaNug==</vt:lpwstr>
  </property>
  <property fmtid="{D5CDD505-2E9C-101B-9397-08002B2CF9AE}" pid="4" name="ICV">
    <vt:lpwstr>6F96979BBAE743FD8D1812BE0A216365</vt:lpwstr>
  </property>
</Properties>
</file>