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6"/>
  </p:notesMasterIdLst>
  <p:sldIdLst>
    <p:sldId id="270" r:id="rId5"/>
    <p:sldId id="271" r:id="rId7"/>
    <p:sldId id="261" r:id="rId8"/>
    <p:sldId id="272" r:id="rId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6146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3.xml"/><Relationship Id="rId5" Type="http://schemas.openxmlformats.org/officeDocument/2006/relationships/hyperlink" Target="&#30528;&#30524;&#26410;&#26469;&#29983;&#27963;&#38656;&#35201;.ppt" TargetMode="External"/><Relationship Id="rId4" Type="http://schemas.openxmlformats.org/officeDocument/2006/relationships/hyperlink" Target="&#22521;&#26234;&#20116;&#24180;&#32423;&#35821;&#25991;&#23398;&#20064;&#21457;&#23637;&#38656;&#35201;.pptx" TargetMode="External"/><Relationship Id="rId3" Type="http://schemas.openxmlformats.org/officeDocument/2006/relationships/hyperlink" Target="&#26234;&#21147;&#38556;&#30861;&#25945;&#30740;&#27719;&#25253;.pptx" TargetMode="External"/><Relationship Id="rId2" Type="http://schemas.openxmlformats.org/officeDocument/2006/relationships/hyperlink" Target="&#22810;&#21160;&#30151;&#25945;&#30740;.pptx" TargetMode="Externa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1"/>
          <p:cNvPicPr>
            <a:picLocks noChangeAspect="1"/>
          </p:cNvPicPr>
          <p:nvPr/>
        </p:nvPicPr>
        <p:blipFill>
          <a:blip r:embed="rId1"/>
          <a:srcRect l="296" t="32903" r="11655"/>
          <a:stretch>
            <a:fillRect/>
          </a:stretch>
        </p:blipFill>
        <p:spPr>
          <a:xfrm>
            <a:off x="0" y="0"/>
            <a:ext cx="91963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标题 3073"/>
          <p:cNvSpPr>
            <a:spLocks noGrp="1"/>
          </p:cNvSpPr>
          <p:nvPr>
            <p:ph type="ctrTitle"/>
          </p:nvPr>
        </p:nvSpPr>
        <p:spPr>
          <a:xfrm>
            <a:off x="0" y="0"/>
            <a:ext cx="9196388" cy="2552700"/>
          </a:xfrm>
        </p:spPr>
        <p:txBody>
          <a:bodyPr anchor="ctr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br>
              <a:rPr lang="zh-CN" altLang="zh-CN" sz="4400" i="1" kern="1200" baseline="0">
                <a:latin typeface="+mj-lt"/>
                <a:ea typeface="+mj-ea"/>
                <a:cs typeface="+mj-cs"/>
              </a:rPr>
            </a:br>
            <a:r>
              <a:rPr kumimoji="0" lang="zh-CN" altLang="zh-CN" sz="4400" b="0" i="1" u="none" strike="noStrike" kern="1200" cap="none" spc="0" normalizeH="0" baseline="0" noProof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</a:t>
            </a:r>
            <a:br>
              <a:rPr lang="zh-CN" altLang="zh-CN" sz="4400" i="1" kern="1200" baseline="0">
                <a:latin typeface="+mj-lt"/>
                <a:ea typeface="+mj-ea"/>
                <a:cs typeface="+mj-cs"/>
              </a:rPr>
            </a:br>
            <a:r>
              <a:rPr kumimoji="0" lang="zh-CN" altLang="zh-CN" sz="4400" b="0" i="1" u="none" strike="noStrike" kern="1200" cap="none" spc="0" normalizeH="0" baseline="0" noProof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br>
              <a:rPr lang="zh-CN" altLang="zh-CN" sz="4400" i="1" kern="1200" baseline="0">
                <a:latin typeface="+mj-lt"/>
                <a:ea typeface="+mj-ea"/>
                <a:cs typeface="+mj-cs"/>
              </a:rPr>
            </a:br>
            <a:r>
              <a:rPr kumimoji="0" lang="zh-CN" altLang="zh-CN" sz="4400" b="0" i="1" u="none" strike="noStrike" kern="1200" cap="none" spc="0" normalizeH="0" baseline="0" noProof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</a:t>
            </a:r>
            <a:br>
              <a:rPr lang="zh-CN" altLang="zh-CN" sz="4400" i="1" kern="1200" baseline="0">
                <a:latin typeface="+mj-lt"/>
                <a:ea typeface="+mj-ea"/>
                <a:cs typeface="+mj-cs"/>
              </a:rPr>
            </a:br>
            <a:r>
              <a:rPr kumimoji="0" lang="zh-CN" altLang="zh-CN" sz="4400" b="0" i="1" u="none" strike="noStrike" kern="1200" cap="none" spc="0" normalizeH="0" baseline="0" noProof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 </a:t>
            </a:r>
            <a:br>
              <a:rPr lang="zh-CN" altLang="zh-CN" sz="4400" i="1" kern="1200" baseline="0">
                <a:latin typeface="+mj-lt"/>
                <a:ea typeface="+mj-ea"/>
                <a:cs typeface="+mj-cs"/>
              </a:rPr>
            </a:br>
            <a:r>
              <a:rPr kumimoji="0" lang="zh-CN" altLang="zh-CN" sz="4400" b="0" i="1" u="none" strike="noStrike" kern="1200" cap="none" spc="0" normalizeH="0" baseline="0" noProof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</a:t>
            </a:r>
            <a:r>
              <a:rPr kumimoji="0" lang="zh-CN" altLang="zh-CN" sz="4000" b="0" i="0" u="none" strike="noStrike" kern="1200" cap="none" spc="0" normalizeH="0" baseline="0" noProof="1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  <a:sym typeface="+mn-ea"/>
              </a:rPr>
              <a:t>同心县特殊教育学校</a:t>
            </a:r>
            <a:br>
              <a:rPr lang="zh-CN" altLang="zh-CN" sz="4000">
                <a:solidFill>
                  <a:schemeClr val="accent6">
                    <a:lumMod val="60000"/>
                    <a:lumOff val="40000"/>
                  </a:schemeClr>
                </a:solidFill>
                <a:sym typeface="+mn-ea"/>
              </a:rPr>
            </a:br>
            <a:br>
              <a:rPr lang="zh-CN" altLang="zh-CN" sz="4400" kern="1200" baseline="0">
                <a:latin typeface="+mj-lt"/>
                <a:ea typeface="+mj-ea"/>
                <a:cs typeface="+mj-cs"/>
              </a:rPr>
            </a:br>
            <a:r>
              <a:rPr kumimoji="0" lang="zh-CN" altLang="zh-CN" sz="6000" b="0" i="0" u="none" strike="noStrike" kern="1200" cap="none" spc="0" normalizeH="0" baseline="0" noProof="1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让爱变的更有智慧</a:t>
            </a:r>
            <a:br>
              <a:rPr kumimoji="0" lang="zh-CN" altLang="zh-CN" sz="6000" b="0" i="0" u="none" strike="noStrike" kern="1200" cap="none" spc="0" normalizeH="0" baseline="0" noProof="1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</a:br>
            <a:br>
              <a:rPr kumimoji="0" lang="zh-CN" altLang="zh-CN" sz="4400" b="0" i="0" u="none" strike="noStrike" kern="1200" cap="none" spc="0" normalizeH="0" baseline="0" noProof="1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</a:br>
            <a:r>
              <a:rPr kumimoji="0" lang="en-US" altLang="zh-CN" sz="3600" b="1" i="0" u="none" strike="noStrike" kern="1200" cap="none" spc="0" normalizeH="0" baseline="0" noProof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——</a:t>
            </a:r>
            <a:r>
              <a:rPr kumimoji="0" lang="zh-CN" altLang="zh-CN" sz="3600" b="1" i="0" u="none" strike="noStrike" kern="1200" cap="none" spc="0" normalizeH="0" baseline="0" noProof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培智语文组教研活动汇报</a:t>
            </a:r>
            <a:endParaRPr kumimoji="0" lang="zh-CN" altLang="zh-CN" sz="3600" b="1" i="0" u="none" strike="noStrike" kern="1200" cap="none" spc="0" normalizeH="0" baseline="0" noProof="1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47" name="副标题 3074"/>
          <p:cNvSpPr>
            <a:spLocks noGrp="1"/>
          </p:cNvSpPr>
          <p:nvPr>
            <p:ph type="subTitle" idx="1"/>
          </p:nvPr>
        </p:nvSpPr>
        <p:spPr>
          <a:xfrm>
            <a:off x="1938338" y="4953000"/>
            <a:ext cx="7113588" cy="1752600"/>
          </a:xfrm>
        </p:spPr>
        <p:txBody>
          <a:bodyPr anchor="t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0" i="0" u="none" strike="noStrike" kern="1200" cap="none" spc="0" normalizeH="0" baseline="0" noProof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    </a:t>
            </a:r>
            <a:endParaRPr kumimoji="0" lang="en-US" altLang="zh-CN" sz="3200" b="0" i="0" u="none" strike="noStrike" kern="1200" cap="none" spc="0" normalizeH="0" baseline="0" noProof="1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0" i="0" u="none" strike="noStrike" kern="1200" cap="none" spc="0" normalizeH="0" baseline="0" noProof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              2021</a:t>
            </a:r>
            <a:r>
              <a:rPr kumimoji="0" lang="zh-CN" altLang="en-US" sz="3200" b="0" i="0" u="none" strike="noStrike" kern="1200" cap="none" spc="0" normalizeH="0" baseline="0" noProof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年</a:t>
            </a:r>
            <a:r>
              <a:rPr kumimoji="0" lang="en-US" altLang="zh-CN" sz="3200" b="0" i="0" u="none" strike="noStrike" kern="1200" cap="none" spc="0" normalizeH="0" baseline="0" noProof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3</a:t>
            </a:r>
            <a:r>
              <a:rPr kumimoji="0" lang="zh-CN" altLang="en-US" sz="3200" b="0" i="0" u="none" strike="noStrike" kern="1200" cap="none" spc="0" normalizeH="0" baseline="0" noProof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月</a:t>
            </a:r>
            <a:r>
              <a:rPr kumimoji="0" lang="en-US" altLang="zh-CN" sz="3200" b="0" i="0" u="none" strike="noStrike" kern="1200" cap="none" spc="0" normalizeH="0" baseline="0" noProof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12</a:t>
            </a:r>
            <a:r>
              <a:rPr kumimoji="0" lang="zh-CN" altLang="en-US" sz="3200" b="0" i="0" u="none" strike="noStrike" kern="1200" cap="none" spc="0" normalizeH="0" baseline="0" noProof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日</a:t>
            </a:r>
            <a:endParaRPr kumimoji="0" lang="zh-CN" altLang="en-US" sz="3200" b="0" i="0" u="none" strike="noStrike" kern="1200" cap="none" spc="0" normalizeH="0" baseline="0" noProof="1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124" name="图片 1073742855" descr="校徽"/>
          <p:cNvPicPr>
            <a:picLocks noChangeAspect="1"/>
          </p:cNvPicPr>
          <p:nvPr/>
        </p:nvPicPr>
        <p:blipFill>
          <a:blip r:embed="rId2"/>
          <a:srcRect l="9531" t="6789" r="8777" b="9659"/>
          <a:stretch>
            <a:fillRect/>
          </a:stretch>
        </p:blipFill>
        <p:spPr>
          <a:xfrm>
            <a:off x="1477963" y="1058863"/>
            <a:ext cx="1414462" cy="1390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1"/>
          <p:cNvPicPr>
            <a:picLocks noChangeAspect="1"/>
          </p:cNvPicPr>
          <p:nvPr/>
        </p:nvPicPr>
        <p:blipFill>
          <a:blip r:embed="rId1"/>
          <a:srcRect l="11932" t="14607" r="13605" b="14964"/>
          <a:stretch>
            <a:fillRect/>
          </a:stretch>
        </p:blipFill>
        <p:spPr>
          <a:xfrm>
            <a:off x="200025" y="0"/>
            <a:ext cx="8943975" cy="670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784985" y="967740"/>
            <a:ext cx="577723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b="1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黑体" panose="02010609060101010101" charset="-122"/>
                <a:ea typeface="黑体" panose="02010609060101010101" charset="-122"/>
                <a:cs typeface="+mn-cs"/>
              </a:rPr>
              <a:t>        </a:t>
            </a:r>
            <a:r>
              <a:rPr lang="zh-CN" altLang="en-US" sz="3600" b="1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黑体" panose="02010609060101010101" charset="-122"/>
                <a:ea typeface="黑体" panose="02010609060101010101" charset="-122"/>
                <a:cs typeface="+mn-cs"/>
              </a:rPr>
              <a:t>教研主题</a:t>
            </a:r>
            <a:endParaRPr lang="zh-CN" altLang="en-US" noProof="1"/>
          </a:p>
          <a:p>
            <a:pPr>
              <a:lnSpc>
                <a:spcPct val="150000"/>
              </a:lnSpc>
            </a:pPr>
            <a:r>
              <a:rPr lang="en-US" altLang="zh-CN" sz="24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r>
              <a:rPr lang="zh-CN" altLang="en-US" sz="24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、</a:t>
            </a:r>
            <a:r>
              <a:rPr lang="en-US" altLang="zh-CN" sz="24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“</a:t>
            </a:r>
            <a:r>
              <a:rPr lang="zh-CN" altLang="en-US" sz="24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语文学习</a:t>
            </a:r>
            <a:r>
              <a:rPr lang="en-US" altLang="zh-CN" sz="24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”</a:t>
            </a:r>
            <a:r>
              <a:rPr lang="zh-CN" altLang="en-US" sz="24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过程中不同障碍类型（自闭症、智力障碍、多动症等）学生生理、心理特点；</a:t>
            </a:r>
            <a:endParaRPr lang="zh-CN" altLang="en-US" sz="2400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</a:endParaRPr>
          </a:p>
          <a:p>
            <a:pPr>
              <a:lnSpc>
                <a:spcPct val="150000"/>
              </a:lnSpc>
            </a:pPr>
            <a:r>
              <a:rPr lang="en-US" altLang="zh-CN" sz="24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2</a:t>
            </a:r>
            <a:r>
              <a:rPr lang="zh-CN" altLang="en-US" sz="24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、不同年级学生</a:t>
            </a:r>
            <a:r>
              <a:rPr lang="en-US" altLang="zh-CN" sz="24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“</a:t>
            </a:r>
            <a:r>
              <a:rPr lang="zh-CN" altLang="en-US" sz="24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语文学习</a:t>
            </a:r>
            <a:r>
              <a:rPr lang="en-US" altLang="zh-CN" sz="24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”</a:t>
            </a:r>
            <a:r>
              <a:rPr lang="zh-CN" altLang="en-US" sz="24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发展需求及当前教学是否满足学生未来的发展需要。</a:t>
            </a:r>
            <a:endParaRPr lang="zh-CN" altLang="en-US" sz="2400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15595" y="219075"/>
            <a:ext cx="3884930" cy="29140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4845" y="240030"/>
            <a:ext cx="3829685" cy="28721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595" y="3528060"/>
            <a:ext cx="3907155" cy="29305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2005" y="3528060"/>
            <a:ext cx="3692525" cy="29305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1"/>
          <p:cNvPicPr>
            <a:picLocks noChangeAspect="1"/>
          </p:cNvPicPr>
          <p:nvPr/>
        </p:nvPicPr>
        <p:blipFill>
          <a:blip r:embed="rId1"/>
          <a:srcRect l="11932" t="14607" r="13605" b="1496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55065" y="360045"/>
            <a:ext cx="7609840" cy="5169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b="1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黑体" panose="02010609060101010101" charset="-122"/>
                <a:ea typeface="黑体" panose="02010609060101010101" charset="-122"/>
                <a:cs typeface="+mn-cs"/>
              </a:rPr>
              <a:t>       </a:t>
            </a:r>
            <a:endParaRPr lang="zh-CN" altLang="en-US" sz="3600" b="1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多动症：丁丽娜  马伟艳</a:t>
            </a:r>
            <a:endParaRPr lang="zh-CN" altLang="en-US" sz="2800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</a:t>
            </a: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  <a:hlinkClick r:id="rId2" action="ppaction://hlinkfile"/>
              </a:rPr>
              <a:t>多动症教研.pptx</a:t>
            </a:r>
            <a:endParaRPr lang="zh-CN" altLang="en-US" sz="2800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智力障碍：马淑姽  杨宏  买小凤</a:t>
            </a:r>
            <a:endParaRPr lang="zh-CN" altLang="en-US" sz="2800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</a:t>
            </a: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  <a:hlinkClick r:id="rId3" action="ppaction://hlinkfile"/>
              </a:rPr>
              <a:t>智力障碍教研汇报.pptx</a:t>
            </a:r>
            <a:endParaRPr lang="zh-CN" altLang="en-US" sz="2800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马晓英   </a:t>
            </a: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  <a:hlinkClick r:id="rId4" action="ppaction://hlinkfile"/>
              </a:rPr>
              <a:t>培智五年级语文学习发展需要.pptx</a:t>
            </a: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endParaRPr lang="zh-CN" altLang="en-US" sz="2800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语文学习</a:t>
            </a:r>
            <a:r>
              <a:rPr lang="en-US" altLang="zh-CN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发展需求：李淑琴</a:t>
            </a:r>
            <a:endParaRPr lang="zh-CN" altLang="en-US" sz="2800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</a:t>
            </a:r>
            <a:r>
              <a:rPr lang="zh-CN" altLang="en-US" sz="2800" noProof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  <a:hlinkClick r:id="rId5" action="ppaction://hlinkpres?slideindex=1&amp;slidetitle="/>
              </a:rPr>
              <a:t>着眼未来生活需要.ppt</a:t>
            </a:r>
            <a:endParaRPr lang="zh-CN" altLang="en-US" sz="2800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9000,&quot;width&quot;:12000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363</Words>
  <Application>WPS 演示</Application>
  <PresentationFormat/>
  <Paragraphs>18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方正粗黑宋简体</vt:lpstr>
      <vt:lpstr>黑体</vt:lpstr>
      <vt:lpstr>楷体</vt:lpstr>
      <vt:lpstr>微软雅黑</vt:lpstr>
      <vt:lpstr>Arial Unicode MS</vt:lpstr>
      <vt:lpstr>Calibri</vt:lpstr>
      <vt:lpstr>默认设计模板</vt:lpstr>
      <vt:lpstr>1_默认设计模板</vt:lpstr>
      <vt:lpstr>2_默认设计模板</vt:lpstr>
      <vt:lpstr>                                                   同心县特殊教育学校  让爱变的更有智慧  ——培智语文组教研活动汇报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周</dc:creator>
  <cp:lastModifiedBy>同心特殊教育学校</cp:lastModifiedBy>
  <cp:revision>10</cp:revision>
  <dcterms:created xsi:type="dcterms:W3CDTF">2021-03-11T07:56:00Z</dcterms:created>
  <dcterms:modified xsi:type="dcterms:W3CDTF">2021-03-12T05:42:55Z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