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handoutMasterIdLst>
    <p:handoutMasterId r:id="rId34"/>
  </p:handoutMasterIdLst>
  <p:sldIdLst>
    <p:sldId id="441" r:id="rId3"/>
    <p:sldId id="324" r:id="rId4"/>
    <p:sldId id="341" r:id="rId5"/>
    <p:sldId id="342" r:id="rId6"/>
    <p:sldId id="343" r:id="rId7"/>
    <p:sldId id="344" r:id="rId8"/>
    <p:sldId id="393" r:id="rId9"/>
    <p:sldId id="394" r:id="rId10"/>
    <p:sldId id="419" r:id="rId11"/>
    <p:sldId id="420" r:id="rId12"/>
    <p:sldId id="440" r:id="rId13"/>
    <p:sldId id="350" r:id="rId14"/>
    <p:sldId id="352" r:id="rId15"/>
    <p:sldId id="353" r:id="rId16"/>
    <p:sldId id="370" r:id="rId17"/>
    <p:sldId id="354" r:id="rId18"/>
    <p:sldId id="355" r:id="rId19"/>
    <p:sldId id="356" r:id="rId20"/>
    <p:sldId id="367" r:id="rId21"/>
    <p:sldId id="372" r:id="rId22"/>
    <p:sldId id="371" r:id="rId23"/>
    <p:sldId id="368" r:id="rId24"/>
    <p:sldId id="357" r:id="rId25"/>
    <p:sldId id="327" r:id="rId26"/>
    <p:sldId id="331" r:id="rId27"/>
    <p:sldId id="362" r:id="rId28"/>
    <p:sldId id="359" r:id="rId29"/>
    <p:sldId id="373" r:id="rId30"/>
    <p:sldId id="335" r:id="rId31"/>
    <p:sldId id="264" r:id="rId32"/>
  </p:sldIdLst>
  <p:sldSz cx="9144000" cy="5143500"/>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0000FF"/>
    <a:srgbClr val="FFFFFF"/>
    <a:srgbClr val="E3FCFA"/>
    <a:srgbClr val="FF00FF"/>
    <a:srgbClr val="00FF00"/>
    <a:srgbClr val="00FFFF"/>
    <a:srgbClr val="FFFF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412"/>
    <p:restoredTop sz="96014"/>
  </p:normalViewPr>
  <p:slideViewPr>
    <p:cSldViewPr snapToGrid="0" showGuides="1">
      <p:cViewPr varScale="1">
        <p:scale>
          <a:sx n="145" d="100"/>
          <a:sy n="145" d="100"/>
        </p:scale>
        <p:origin x="636" y="114"/>
      </p:cViewPr>
      <p:guideLst>
        <p:guide orient="horz" pos="1620"/>
        <p:guide pos="2901"/>
      </p:guideLst>
    </p:cSldViewPr>
  </p:slideViewPr>
  <p:outlineViewPr>
    <p:cViewPr>
      <p:scale>
        <a:sx n="33" d="100"/>
        <a:sy n="33" d="100"/>
      </p:scale>
      <p:origin x="0" y="0"/>
    </p:cViewPr>
  </p:outlineViewPr>
  <p:notesTextViewPr>
    <p:cViewPr>
      <p:scale>
        <a:sx n="1" d="1"/>
        <a:sy n="1" d="1"/>
      </p:scale>
      <p:origin x="0" y="0"/>
    </p:cViewPr>
  </p:notesTextViewPr>
  <p:sorterViewPr showFormatting="0">
    <p:cViewPr>
      <p:scale>
        <a:sx n="100" d="100"/>
        <a:sy n="100"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notesMaster" Target="notesMasters/notesMaster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hangingPunct="1">
              <a:defRPr sz="1200">
                <a:latin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hangingPunct="1">
              <a:defRPr sz="1200">
                <a:latin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atin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17AACAF-52FB-4BF4-8F94-DEBECC957304}" type="slidenum">
              <a:rPr kumimoji="0" lang="zh-CN" altLang="en-US" sz="12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fld>
            <a:endParaRPr kumimoji="0" lang="zh-CN" altLang="en-US" sz="12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atin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65CA1D40-AA61-4242-B52B-8C9B8C5AC7CA}" type="slidenum">
              <a:rPr kumimoji="0" lang="zh-CN" altLang="en-US" sz="1200" b="0"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fld>
            <a:endParaRPr kumimoji="0" lang="zh-CN" altLang="en-US" sz="12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标题和内容">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2800"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5pPr>
      <a:lvl6pPr marL="4572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6pPr>
      <a:lvl7pPr marL="9144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7pPr>
      <a:lvl8pPr marL="13716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8pPr>
      <a:lvl9pPr marL="18288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9pPr>
    </p:titleStyle>
    <p:bodyStyle>
      <a:lvl1pPr marL="342900" indent="-342900" algn="l" rtl="0" eaLnBrk="0" fontAlgn="base" hangingPunct="0">
        <a:lnSpc>
          <a:spcPct val="120000"/>
        </a:lnSpc>
        <a:spcBef>
          <a:spcPct val="0"/>
        </a:spcBef>
        <a:spcAft>
          <a:spcPct val="0"/>
        </a:spcAft>
        <a:defRPr sz="2400" b="1" kern="1200">
          <a:solidFill>
            <a:schemeClr val="tx1"/>
          </a:solidFill>
          <a:latin typeface="+mj-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jpeg"/><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jpeg"/><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slide" Target="slide28.xml"/><Relationship Id="rId6" Type="http://schemas.openxmlformats.org/officeDocument/2006/relationships/slide" Target="slide27.xml"/><Relationship Id="rId5" Type="http://schemas.openxmlformats.org/officeDocument/2006/relationships/image" Target="../media/image13.jpeg"/><Relationship Id="rId4" Type="http://schemas.openxmlformats.org/officeDocument/2006/relationships/image" Target="../media/image12.png"/><Relationship Id="rId3" Type="http://schemas.openxmlformats.org/officeDocument/2006/relationships/image" Target="../media/image3.png"/><Relationship Id="rId2" Type="http://schemas.openxmlformats.org/officeDocument/2006/relationships/image" Target="../media/image11.jpeg"/><Relationship Id="rId1" Type="http://schemas.openxmlformats.org/officeDocument/2006/relationships/image" Target="../media/image10.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slide" Target="slide26.xml"/><Relationship Id="rId1" Type="http://schemas.openxmlformats.org/officeDocument/2006/relationships/image" Target="../media/image14.jpe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slide" Target="slide26.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9.png"/><Relationship Id="rId1" Type="http://schemas.openxmlformats.org/officeDocument/2006/relationships/image" Target="../media/image18.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15950" y="1313180"/>
            <a:ext cx="7911465" cy="1445260"/>
          </a:xfrm>
          <a:prstGeom prst="rect">
            <a:avLst/>
          </a:prstGeom>
          <a:noFill/>
        </p:spPr>
        <p:txBody>
          <a:bodyPr wrap="square" rtlCol="0" anchor="t">
            <a:spAutoFit/>
          </a:bodyPr>
          <a:p>
            <a:pPr algn="ctr"/>
            <a:r>
              <a:rPr lang="en-US" altLang="zh-CN" sz="4400" dirty="0">
                <a:ln w="22225">
                  <a:solidFill>
                    <a:schemeClr val="accent2"/>
                  </a:solidFill>
                  <a:prstDash val="solid"/>
                </a:ln>
                <a:solidFill>
                  <a:srgbClr val="FF0000"/>
                </a:solidFill>
                <a:effectLst/>
                <a:latin typeface="方正正黑简体" panose="02000000000000000000" pitchFamily="2" charset="-122"/>
                <a:ea typeface="方正正黑简体" panose="02000000000000000000" pitchFamily="2" charset="-122"/>
                <a:cs typeface="+mn-ea"/>
                <a:sym typeface="+mn-lt"/>
              </a:rPr>
              <a:t>“</a:t>
            </a:r>
            <a:r>
              <a:rPr lang="zh-CN" altLang="en-US" sz="4400" dirty="0">
                <a:ln w="22225">
                  <a:solidFill>
                    <a:schemeClr val="accent2"/>
                  </a:solidFill>
                  <a:prstDash val="solid"/>
                </a:ln>
                <a:solidFill>
                  <a:srgbClr val="FF0000"/>
                </a:solidFill>
                <a:effectLst/>
                <a:latin typeface="方正正黑简体" panose="02000000000000000000" pitchFamily="2" charset="-122"/>
                <a:ea typeface="方正正黑简体" panose="02000000000000000000" pitchFamily="2" charset="-122"/>
                <a:cs typeface="+mn-ea"/>
                <a:sym typeface="+mn-lt"/>
              </a:rPr>
              <a:t>语文学习</a:t>
            </a:r>
            <a:r>
              <a:rPr lang="en-US" altLang="zh-CN" sz="4400" dirty="0">
                <a:ln w="22225">
                  <a:solidFill>
                    <a:schemeClr val="accent2"/>
                  </a:solidFill>
                  <a:prstDash val="solid"/>
                </a:ln>
                <a:solidFill>
                  <a:srgbClr val="FF0000"/>
                </a:solidFill>
                <a:effectLst/>
                <a:latin typeface="方正正黑简体" panose="02000000000000000000" pitchFamily="2" charset="-122"/>
                <a:ea typeface="方正正黑简体" panose="02000000000000000000" pitchFamily="2" charset="-122"/>
                <a:cs typeface="+mn-ea"/>
                <a:sym typeface="+mn-lt"/>
              </a:rPr>
              <a:t>”</a:t>
            </a:r>
            <a:r>
              <a:rPr lang="zh-CN" altLang="en-US" sz="4400" dirty="0">
                <a:ln w="22225">
                  <a:solidFill>
                    <a:schemeClr val="accent2"/>
                  </a:solidFill>
                  <a:prstDash val="solid"/>
                </a:ln>
                <a:solidFill>
                  <a:srgbClr val="FF0000"/>
                </a:solidFill>
                <a:effectLst/>
                <a:latin typeface="方正正黑简体" panose="02000000000000000000" pitchFamily="2" charset="-122"/>
                <a:ea typeface="方正正黑简体" panose="02000000000000000000" pitchFamily="2" charset="-122"/>
                <a:cs typeface="+mn-ea"/>
                <a:sym typeface="+mn-lt"/>
              </a:rPr>
              <a:t>过程中智障学生生理、心理特点及需求</a:t>
            </a:r>
            <a:endParaRPr lang="zh-CN" altLang="en-US" sz="4400" dirty="0">
              <a:ln w="22225">
                <a:solidFill>
                  <a:schemeClr val="accent2"/>
                </a:solidFill>
                <a:prstDash val="solid"/>
              </a:ln>
              <a:solidFill>
                <a:srgbClr val="FF0000"/>
              </a:solidFill>
              <a:effectLst/>
              <a:latin typeface="方正正黑简体" panose="02000000000000000000" pitchFamily="2" charset="-122"/>
              <a:ea typeface="方正正黑简体" panose="02000000000000000000" pitchFamily="2" charset="-122"/>
              <a:cs typeface="+mn-ea"/>
              <a:sym typeface="+mn-lt"/>
            </a:endParaRPr>
          </a:p>
        </p:txBody>
      </p:sp>
      <p:sp>
        <p:nvSpPr>
          <p:cNvPr id="3" name="文本框 2"/>
          <p:cNvSpPr txBox="1"/>
          <p:nvPr/>
        </p:nvSpPr>
        <p:spPr>
          <a:xfrm>
            <a:off x="3826510" y="3245485"/>
            <a:ext cx="3439160" cy="521970"/>
          </a:xfrm>
          <a:prstGeom prst="rect">
            <a:avLst/>
          </a:prstGeom>
          <a:noFill/>
        </p:spPr>
        <p:txBody>
          <a:bodyPr wrap="none" rtlCol="0">
            <a:spAutoFit/>
          </a:bodyPr>
          <a:p>
            <a:r>
              <a:rPr lang="zh-CN" altLang="en-US" sz="2800" b="1"/>
              <a:t>马淑姽  买小风  杨宏</a:t>
            </a:r>
            <a:endParaRPr lang="zh-CN" altLang="en-US" sz="28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矩形 1"/>
          <p:cNvSpPr/>
          <p:nvPr/>
        </p:nvSpPr>
        <p:spPr>
          <a:xfrm>
            <a:off x="654050" y="1001713"/>
            <a:ext cx="7835900" cy="3048000"/>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宋体" panose="02010600030101010101" pitchFamily="2" charset="-122"/>
              </a:rPr>
              <a:t>    这段话表现了蝴蝶轻盈、素洁、柔弱的形象，不由得让人心生怜爱之情，而排比和反问的使用，更让这种情感层层推进，将作者的关切与担忧之情</a:t>
            </a:r>
            <a:endParaRPr lang="en-US" altLang="zh-CN" sz="3200" b="1" dirty="0">
              <a:solidFill>
                <a:srgbClr val="0033CC"/>
              </a:solidFill>
              <a:latin typeface="宋体" panose="02010600030101010101" pitchFamily="2" charset="-122"/>
            </a:endParaRPr>
          </a:p>
          <a:p>
            <a:pPr eaLnBrk="1" hangingPunct="1">
              <a:lnSpc>
                <a:spcPct val="120000"/>
              </a:lnSpc>
            </a:pPr>
            <a:r>
              <a:rPr lang="zh-CN" altLang="en-US" sz="3200" b="1" dirty="0">
                <a:solidFill>
                  <a:srgbClr val="0033CC"/>
                </a:solidFill>
                <a:latin typeface="宋体" panose="02010600030101010101" pitchFamily="2" charset="-122"/>
              </a:rPr>
              <a:t>染到了极致。</a:t>
            </a:r>
            <a:endParaRPr lang="zh-CN" altLang="en-US" sz="3200" b="1" dirty="0">
              <a:solidFill>
                <a:srgbClr val="0033CC"/>
              </a:solidFill>
              <a:latin typeface="宋体" panose="02010600030101010101" pitchFamily="2" charset="-122"/>
            </a:endParaRPr>
          </a:p>
        </p:txBody>
      </p:sp>
      <p:pic>
        <p:nvPicPr>
          <p:cNvPr id="21507" name="图片 3"/>
          <p:cNvPicPr>
            <a:picLocks noChangeAspect="1"/>
          </p:cNvPicPr>
          <p:nvPr/>
        </p:nvPicPr>
        <p:blipFill>
          <a:blip r:embed="rId1"/>
          <a:stretch>
            <a:fillRect/>
          </a:stretch>
        </p:blipFill>
        <p:spPr>
          <a:xfrm>
            <a:off x="5478463" y="2765425"/>
            <a:ext cx="2447925" cy="17351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wipe(up)">
                                      <p:cBhvr>
                                        <p:cTn id="7" dur="500"/>
                                        <p:tgtEl>
                                          <p:spTgt spid="21506"/>
                                        </p:tgtEl>
                                      </p:cBhvr>
                                    </p:animEffect>
                                  </p:childTnLst>
                                </p:cTn>
                              </p:par>
                              <p:par>
                                <p:cTn id="8" presetID="22" presetClass="entr" presetSubtype="1" fill="hold" nodeType="withEffect">
                                  <p:stCondLst>
                                    <p:cond delay="0"/>
                                  </p:stCondLst>
                                  <p:childTnLst>
                                    <p:set>
                                      <p:cBhvr>
                                        <p:cTn id="9" dur="1" fill="hold">
                                          <p:stCondLst>
                                            <p:cond delay="0"/>
                                          </p:stCondLst>
                                        </p:cTn>
                                        <p:tgtEl>
                                          <p:spTgt spid="21507"/>
                                        </p:tgtEl>
                                        <p:attrNameLst>
                                          <p:attrName>style.visibility</p:attrName>
                                        </p:attrNameLst>
                                      </p:cBhvr>
                                      <p:to>
                                        <p:strVal val="visible"/>
                                      </p:to>
                                    </p:set>
                                    <p:animEffect transition="in" filter="wipe(up)">
                                      <p:cBhvr>
                                        <p:cTn id="10" dur="5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947738" y="1941513"/>
            <a:ext cx="6450013" cy="684213"/>
          </a:xfrm>
          <a:prstGeom prst="rect">
            <a:avLst/>
          </a:prstGeom>
        </p:spPr>
        <p:txBody>
          <a:bodyPr>
            <a:spAutoFit/>
          </a:bodyPr>
          <a:lstStyle/>
          <a:p>
            <a:pPr marL="457200" marR="0" lvl="0" indent="-457200" algn="l" defTabSz="914400" rtl="0" eaLnBrk="0" fontAlgn="base" latinLnBrk="0" hangingPunct="0">
              <a:lnSpc>
                <a:spcPct val="120000"/>
              </a:lnSpc>
              <a:spcBef>
                <a:spcPct val="0"/>
              </a:spcBef>
              <a:spcAft>
                <a:spcPct val="0"/>
              </a:spcAft>
              <a:buClrTx/>
              <a:buSzTx/>
              <a:buFont typeface="Wingdings" panose="05000000000000000000" pitchFamily="2" charset="2"/>
              <a:buChar char="Ø"/>
              <a:defRPr/>
            </a:pPr>
            <a:r>
              <a:rPr kumimoji="0" lang="zh-CN" altLang="en-US" sz="3200" b="1"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rPr>
              <a:t>如何理解这句话？</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矩形 2"/>
          <p:cNvSpPr/>
          <p:nvPr/>
        </p:nvSpPr>
        <p:spPr>
          <a:xfrm>
            <a:off x="947738" y="2600325"/>
            <a:ext cx="7308850" cy="1865313"/>
          </a:xfrm>
          <a:prstGeom prst="rect">
            <a:avLst/>
          </a:prstGeom>
          <a:noFill/>
          <a:ln w="9525">
            <a:noFill/>
          </a:ln>
        </p:spPr>
        <p:txBody>
          <a:bodyPr>
            <a:spAutoFit/>
          </a:bodyPr>
          <a:p>
            <a:pPr>
              <a:lnSpc>
                <a:spcPct val="120000"/>
              </a:lnSpc>
            </a:pPr>
            <a:r>
              <a:rPr lang="zh-CN" altLang="en-US" sz="3200" b="1" dirty="0">
                <a:solidFill>
                  <a:srgbClr val="0033CC"/>
                </a:solidFill>
                <a:latin typeface="楷体" panose="02010609060101010101" pitchFamily="49" charset="-122"/>
                <a:ea typeface="楷体" panose="02010609060101010101" pitchFamily="49" charset="-122"/>
              </a:rPr>
              <a:t>    这句话中“没法再想”是因为不愿意再想，不敢再想。体现了作者内心非常着急，十分担心下雨时蝴蝶的处境。</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21508" name="矩形 3"/>
          <p:cNvSpPr/>
          <p:nvPr/>
        </p:nvSpPr>
        <p:spPr>
          <a:xfrm>
            <a:off x="1173163" y="615950"/>
            <a:ext cx="6858000" cy="1195388"/>
          </a:xfrm>
          <a:prstGeom prst="rect">
            <a:avLst/>
          </a:prstGeom>
          <a:noFill/>
          <a:ln w="9525">
            <a:noFill/>
          </a:ln>
        </p:spPr>
        <p:txBody>
          <a:bodyPr>
            <a:spAutoFit/>
          </a:bodyPr>
          <a:p>
            <a:pPr>
              <a:lnSpc>
                <a:spcPct val="120000"/>
              </a:lnSpc>
            </a:pPr>
            <a:r>
              <a:rPr lang="zh-CN" altLang="en-US" sz="3200" b="1" dirty="0">
                <a:latin typeface="楷体" panose="02010609060101010101" pitchFamily="49" charset="-122"/>
                <a:ea typeface="楷体" panose="02010609060101010101" pitchFamily="49" charset="-122"/>
              </a:rPr>
              <a:t>    想到这里，我简直没法再想下去了，心里是那样着急。</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1"/>
          <p:cNvSpPr/>
          <p:nvPr/>
        </p:nvSpPr>
        <p:spPr>
          <a:xfrm>
            <a:off x="808038" y="606425"/>
            <a:ext cx="7750175" cy="1195388"/>
          </a:xfrm>
          <a:prstGeom prst="rect">
            <a:avLst/>
          </a:prstGeom>
          <a:noFill/>
          <a:ln w="9525">
            <a:noFill/>
          </a:ln>
        </p:spPr>
        <p:txBody>
          <a:bodyPr>
            <a:spAutoFit/>
          </a:bodyPr>
          <a:p>
            <a:pPr marL="457200" indent="-457200">
              <a:lnSpc>
                <a:spcPct val="120000"/>
              </a:lnSpc>
              <a:buFont typeface="Wingdings" panose="05000000000000000000" pitchFamily="2" charset="2"/>
              <a:buChar char="Ø"/>
            </a:pPr>
            <a:r>
              <a:rPr lang="zh-CN" altLang="en-US" sz="3200" b="1" dirty="0">
                <a:latin typeface="宋体" panose="02010600030101010101" pitchFamily="2" charset="-122"/>
              </a:rPr>
              <a:t>本文的第1、2自然段在结构上有什么相同之处？</a:t>
            </a:r>
            <a:endParaRPr lang="zh-CN" altLang="en-US" sz="3200" b="1" dirty="0">
              <a:latin typeface="宋体" panose="02010600030101010101" pitchFamily="2" charset="-122"/>
            </a:endParaRPr>
          </a:p>
        </p:txBody>
      </p:sp>
      <p:sp>
        <p:nvSpPr>
          <p:cNvPr id="3" name="矩形 2"/>
          <p:cNvSpPr/>
          <p:nvPr/>
        </p:nvSpPr>
        <p:spPr>
          <a:xfrm>
            <a:off x="692150" y="1743075"/>
            <a:ext cx="8137525" cy="3046413"/>
          </a:xfrm>
          <a:prstGeom prst="rect">
            <a:avLst/>
          </a:prstGeom>
          <a:noFill/>
          <a:ln w="9525">
            <a:noFill/>
          </a:ln>
        </p:spPr>
        <p:txBody>
          <a:bodyPr>
            <a:spAutoFit/>
          </a:bodyPr>
          <a:p>
            <a:pPr>
              <a:lnSpc>
                <a:spcPct val="120000"/>
              </a:lnSpc>
            </a:pPr>
            <a:r>
              <a:rPr lang="zh-CN" altLang="en-US" sz="3200" b="1" dirty="0">
                <a:solidFill>
                  <a:srgbClr val="0000FF"/>
                </a:solidFill>
                <a:latin typeface="楷体" panose="02010609060101010101" pitchFamily="49" charset="-122"/>
                <a:ea typeface="楷体" panose="02010609060101010101" pitchFamily="49" charset="-122"/>
              </a:rPr>
              <a:t>    </a:t>
            </a:r>
            <a:r>
              <a:rPr lang="zh-CN" altLang="en-US" sz="3200" b="1" dirty="0">
                <a:solidFill>
                  <a:srgbClr val="0033CC"/>
                </a:solidFill>
                <a:latin typeface="楷体" panose="02010609060101010101" pitchFamily="49" charset="-122"/>
                <a:ea typeface="楷体" panose="02010609060101010101" pitchFamily="49" charset="-122"/>
              </a:rPr>
              <a:t>第1、2自然段用近乎相同的段落结构，反复咏叹，直抒胸臆，首句均以思索中的</a:t>
            </a:r>
            <a:r>
              <a:rPr lang="zh-CN" altLang="en-US" sz="3200" b="1" dirty="0">
                <a:solidFill>
                  <a:srgbClr val="FF0000"/>
                </a:solidFill>
                <a:latin typeface="楷体" panose="02010609060101010101" pitchFamily="49" charset="-122"/>
                <a:ea typeface="楷体" panose="02010609060101010101" pitchFamily="49" charset="-122"/>
              </a:rPr>
              <a:t>疑问</a:t>
            </a:r>
            <a:r>
              <a:rPr lang="zh-CN" altLang="en-US" sz="3200" b="1" dirty="0">
                <a:solidFill>
                  <a:srgbClr val="0033CC"/>
                </a:solidFill>
                <a:latin typeface="楷体" panose="02010609060101010101" pitchFamily="49" charset="-122"/>
                <a:ea typeface="楷体" panose="02010609060101010101" pitchFamily="49" charset="-122"/>
              </a:rPr>
              <a:t>起句，开门见山，点明主旨；紧接着又都以一个</a:t>
            </a:r>
            <a:r>
              <a:rPr lang="zh-CN" altLang="en-US" sz="3200" b="1" dirty="0">
                <a:solidFill>
                  <a:srgbClr val="FF0000"/>
                </a:solidFill>
                <a:latin typeface="楷体" panose="02010609060101010101" pitchFamily="49" charset="-122"/>
                <a:ea typeface="楷体" panose="02010609060101010101" pitchFamily="49" charset="-122"/>
              </a:rPr>
              <a:t>生动传神的长句描写</a:t>
            </a:r>
            <a:r>
              <a:rPr lang="zh-CN" altLang="en-US" sz="3200" b="1" dirty="0">
                <a:solidFill>
                  <a:srgbClr val="0033CC"/>
                </a:solidFill>
                <a:latin typeface="楷体" panose="02010609060101010101" pitchFamily="49" charset="-122"/>
                <a:ea typeface="楷体" panose="02010609060101010101" pitchFamily="49" charset="-122"/>
              </a:rPr>
              <a:t>，将作者对蝴蝶的关切、怜爱之情渲染得淋漓尽致。</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79168" y="1928146"/>
            <a:ext cx="2227222" cy="1489888"/>
          </a:xfrm>
          <a:prstGeom prst="ellipse">
            <a:avLst/>
          </a:prstGeom>
          <a:ln>
            <a:noFill/>
          </a:ln>
          <a:effectLst>
            <a:softEdge rad="112500"/>
          </a:effectLst>
        </p:spPr>
      </p:pic>
      <p:grpSp>
        <p:nvGrpSpPr>
          <p:cNvPr id="3" name="组合 2"/>
          <p:cNvGrpSpPr/>
          <p:nvPr/>
        </p:nvGrpSpPr>
        <p:grpSpPr>
          <a:xfrm>
            <a:off x="3449638" y="603250"/>
            <a:ext cx="1857375" cy="1301750"/>
            <a:chOff x="3304309" y="1122218"/>
            <a:chExt cx="1856509" cy="1302327"/>
          </a:xfrm>
        </p:grpSpPr>
        <p:sp>
          <p:nvSpPr>
            <p:cNvPr id="4" name="云形 3"/>
            <p:cNvSpPr/>
            <p:nvPr/>
          </p:nvSpPr>
          <p:spPr>
            <a:xfrm>
              <a:off x="3304309" y="1122218"/>
              <a:ext cx="1856509" cy="1302327"/>
            </a:xfrm>
            <a:prstGeom prst="cloud">
              <a:avLst/>
            </a:prstGeom>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569" name="文本框 4"/>
            <p:cNvSpPr txBox="1"/>
            <p:nvPr/>
          </p:nvSpPr>
          <p:spPr>
            <a:xfrm>
              <a:off x="3768436" y="1177636"/>
              <a:ext cx="1233056" cy="1077218"/>
            </a:xfrm>
            <a:prstGeom prst="rect">
              <a:avLst/>
            </a:prstGeom>
            <a:noFill/>
            <a:ln w="9525">
              <a:noFill/>
            </a:ln>
          </p:spPr>
          <p:txBody>
            <a:bodyPr>
              <a:spAutoFit/>
            </a:bodyPr>
            <a:p>
              <a:r>
                <a:rPr lang="zh-CN" altLang="en-US" sz="3200" b="1" dirty="0">
                  <a:solidFill>
                    <a:schemeClr val="bg1"/>
                  </a:solidFill>
                  <a:latin typeface="楷体" panose="02010609060101010101" pitchFamily="49" charset="-122"/>
                  <a:ea typeface="楷体" panose="02010609060101010101" pitchFamily="49" charset="-122"/>
                </a:rPr>
                <a:t>担忧蝴蝶</a:t>
              </a:r>
              <a:endParaRPr lang="zh-CN" altLang="en-US" sz="3200" b="1" dirty="0">
                <a:solidFill>
                  <a:schemeClr val="bg1"/>
                </a:solidFill>
                <a:latin typeface="楷体" panose="02010609060101010101" pitchFamily="49" charset="-122"/>
                <a:ea typeface="楷体" panose="02010609060101010101" pitchFamily="49" charset="-122"/>
              </a:endParaRPr>
            </a:p>
          </p:txBody>
        </p:sp>
      </p:grpSp>
      <p:grpSp>
        <p:nvGrpSpPr>
          <p:cNvPr id="6" name="组合 5"/>
          <p:cNvGrpSpPr/>
          <p:nvPr/>
        </p:nvGrpSpPr>
        <p:grpSpPr>
          <a:xfrm>
            <a:off x="1801813" y="2057400"/>
            <a:ext cx="1855787" cy="1301750"/>
            <a:chOff x="3304309" y="1122218"/>
            <a:chExt cx="1856509" cy="1302327"/>
          </a:xfrm>
        </p:grpSpPr>
        <p:sp>
          <p:nvSpPr>
            <p:cNvPr id="7" name="云形 6"/>
            <p:cNvSpPr/>
            <p:nvPr/>
          </p:nvSpPr>
          <p:spPr>
            <a:xfrm>
              <a:off x="3304309" y="1122218"/>
              <a:ext cx="1856509" cy="1302327"/>
            </a:xfrm>
            <a:prstGeom prst="cloud">
              <a:avLst/>
            </a:prstGeom>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567" name="文本框 7"/>
            <p:cNvSpPr txBox="1"/>
            <p:nvPr/>
          </p:nvSpPr>
          <p:spPr>
            <a:xfrm>
              <a:off x="3463635" y="1234772"/>
              <a:ext cx="1537856" cy="1077218"/>
            </a:xfrm>
            <a:prstGeom prst="rect">
              <a:avLst/>
            </a:prstGeom>
            <a:noFill/>
            <a:ln w="9525">
              <a:noFill/>
            </a:ln>
          </p:spPr>
          <p:txBody>
            <a:bodyPr>
              <a:spAutoFit/>
            </a:bodyPr>
            <a:p>
              <a:r>
                <a:rPr lang="zh-CN" altLang="en-US" sz="3200" b="1" dirty="0">
                  <a:solidFill>
                    <a:schemeClr val="bg1"/>
                  </a:solidFill>
                  <a:latin typeface="楷体" panose="02010609060101010101" pitchFamily="49" charset="-122"/>
                  <a:ea typeface="楷体" panose="02010609060101010101" pitchFamily="49" charset="-122"/>
                </a:rPr>
                <a:t>追寻蝴蝶的家</a:t>
              </a:r>
              <a:endParaRPr lang="zh-CN" altLang="en-US" sz="3200" b="1" dirty="0">
                <a:solidFill>
                  <a:schemeClr val="bg1"/>
                </a:solidFill>
                <a:latin typeface="楷体" panose="02010609060101010101" pitchFamily="49" charset="-122"/>
                <a:ea typeface="楷体" panose="02010609060101010101" pitchFamily="49" charset="-122"/>
              </a:endParaRPr>
            </a:p>
          </p:txBody>
        </p:sp>
      </p:grpSp>
      <p:grpSp>
        <p:nvGrpSpPr>
          <p:cNvPr id="9" name="组合 8"/>
          <p:cNvGrpSpPr/>
          <p:nvPr/>
        </p:nvGrpSpPr>
        <p:grpSpPr>
          <a:xfrm>
            <a:off x="3602038" y="3429000"/>
            <a:ext cx="1857375" cy="1301750"/>
            <a:chOff x="3304309" y="1122218"/>
            <a:chExt cx="1856509" cy="1302327"/>
          </a:xfrm>
        </p:grpSpPr>
        <p:sp>
          <p:nvSpPr>
            <p:cNvPr id="10" name="云形 9"/>
            <p:cNvSpPr/>
            <p:nvPr/>
          </p:nvSpPr>
          <p:spPr>
            <a:xfrm>
              <a:off x="3304309" y="1122218"/>
              <a:ext cx="1856509" cy="1302327"/>
            </a:xfrm>
            <a:prstGeom prst="cloud">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565" name="文本框 10"/>
            <p:cNvSpPr txBox="1"/>
            <p:nvPr/>
          </p:nvSpPr>
          <p:spPr>
            <a:xfrm>
              <a:off x="3768435" y="1186281"/>
              <a:ext cx="1094512" cy="1077218"/>
            </a:xfrm>
            <a:prstGeom prst="rect">
              <a:avLst/>
            </a:prstGeom>
            <a:noFill/>
            <a:ln w="9525">
              <a:noFill/>
            </a:ln>
          </p:spPr>
          <p:txBody>
            <a:bodyPr>
              <a:spAutoFit/>
            </a:bodyPr>
            <a:p>
              <a:r>
                <a:rPr lang="zh-CN" altLang="en-US" sz="3200" b="1" dirty="0">
                  <a:solidFill>
                    <a:schemeClr val="bg1"/>
                  </a:solidFill>
                  <a:latin typeface="楷体" panose="02010609060101010101" pitchFamily="49" charset="-122"/>
                  <a:ea typeface="楷体" panose="02010609060101010101" pitchFamily="49" charset="-122"/>
                </a:rPr>
                <a:t>美好猜想</a:t>
              </a:r>
              <a:endParaRPr lang="zh-CN" altLang="en-US" sz="3200" b="1" dirty="0">
                <a:solidFill>
                  <a:schemeClr val="bg1"/>
                </a:solidFill>
                <a:latin typeface="楷体" panose="02010609060101010101" pitchFamily="49" charset="-122"/>
                <a:ea typeface="楷体" panose="02010609060101010101" pitchFamily="49" charset="-122"/>
              </a:endParaRPr>
            </a:p>
          </p:txBody>
        </p:sp>
      </p:grpSp>
      <p:grpSp>
        <p:nvGrpSpPr>
          <p:cNvPr id="12" name="组合 11"/>
          <p:cNvGrpSpPr/>
          <p:nvPr/>
        </p:nvGrpSpPr>
        <p:grpSpPr>
          <a:xfrm>
            <a:off x="5368925" y="2057400"/>
            <a:ext cx="1855788" cy="1301750"/>
            <a:chOff x="3304309" y="1122218"/>
            <a:chExt cx="1856509" cy="1302327"/>
          </a:xfrm>
        </p:grpSpPr>
        <p:sp>
          <p:nvSpPr>
            <p:cNvPr id="13" name="云形 12"/>
            <p:cNvSpPr/>
            <p:nvPr/>
          </p:nvSpPr>
          <p:spPr>
            <a:xfrm>
              <a:off x="3304309" y="1122218"/>
              <a:ext cx="1856509" cy="1302327"/>
            </a:xfrm>
            <a:prstGeom prst="cloud">
              <a:avLst/>
            </a:prstGeom>
          </p:spPr>
          <p:style>
            <a:lnRef idx="1">
              <a:schemeClr val="accent3"/>
            </a:lnRef>
            <a:fillRef idx="3">
              <a:schemeClr val="accent3"/>
            </a:fillRef>
            <a:effectRef idx="2">
              <a:schemeClr val="accent3"/>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563" name="文本框 13"/>
            <p:cNvSpPr txBox="1"/>
            <p:nvPr/>
          </p:nvSpPr>
          <p:spPr>
            <a:xfrm>
              <a:off x="3761508" y="1234772"/>
              <a:ext cx="1219202" cy="1077218"/>
            </a:xfrm>
            <a:prstGeom prst="rect">
              <a:avLst/>
            </a:prstGeom>
            <a:noFill/>
            <a:ln w="9525">
              <a:noFill/>
            </a:ln>
          </p:spPr>
          <p:txBody>
            <a:bodyPr>
              <a:spAutoFit/>
            </a:bodyPr>
            <a:p>
              <a:r>
                <a:rPr lang="zh-CN" altLang="en-US" sz="3200" b="1" dirty="0">
                  <a:solidFill>
                    <a:schemeClr val="bg1"/>
                  </a:solidFill>
                  <a:latin typeface="楷体" panose="02010609060101010101" pitchFamily="49" charset="-122"/>
                  <a:ea typeface="楷体" panose="02010609060101010101" pitchFamily="49" charset="-122"/>
                </a:rPr>
                <a:t>苦寻无果</a:t>
              </a:r>
              <a:endParaRPr lang="zh-CN" altLang="en-US" sz="3200" b="1" dirty="0">
                <a:solidFill>
                  <a:schemeClr val="bg1"/>
                </a:solidFill>
                <a:latin typeface="楷体" panose="02010609060101010101" pitchFamily="49" charset="-122"/>
                <a:ea typeface="楷体" panose="02010609060101010101" pitchFamily="49" charset="-122"/>
              </a:endParaRPr>
            </a:p>
          </p:txBody>
        </p:sp>
      </p:grpSp>
      <p:sp>
        <p:nvSpPr>
          <p:cNvPr id="15" name="左弧形箭头 14"/>
          <p:cNvSpPr/>
          <p:nvPr/>
        </p:nvSpPr>
        <p:spPr>
          <a:xfrm rot="2175888">
            <a:off x="2563813" y="1031875"/>
            <a:ext cx="484188" cy="1025525"/>
          </a:xfrm>
          <a:prstGeom prst="curvedRightArrow">
            <a:avLst/>
          </a:prstGeom>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6" name="下弧形箭头 15"/>
          <p:cNvSpPr/>
          <p:nvPr/>
        </p:nvSpPr>
        <p:spPr>
          <a:xfrm rot="2571211">
            <a:off x="2568575" y="3700463"/>
            <a:ext cx="996950" cy="498475"/>
          </a:xfrm>
          <a:prstGeom prst="curvedUpArrow">
            <a:avLst/>
          </a:prstGeom>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7" name="下弧形箭头 16"/>
          <p:cNvSpPr/>
          <p:nvPr/>
        </p:nvSpPr>
        <p:spPr>
          <a:xfrm rot="18311832">
            <a:off x="5525294" y="3642519"/>
            <a:ext cx="1082675" cy="490538"/>
          </a:xfrm>
          <a:prstGeom prst="curvedUpArrow">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22" presetClass="entr" presetSubtype="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par>
                                <p:cTn id="14" presetID="22" presetClass="entr" presetSubtype="1"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par>
                                <p:cTn id="17" presetID="22" presetClass="entr" presetSubtype="1"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up)">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mph" presetSubtype="0" fill="hold" nodeType="clickEffect">
                                  <p:stCondLst>
                                    <p:cond delay="0"/>
                                  </p:stCondLst>
                                  <p:childTnLst>
                                    <p:animRot by="21600000">
                                      <p:cBhvr>
                                        <p:cTn id="32" dur="2000" fill="hold"/>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560388" y="776288"/>
            <a:ext cx="8258175" cy="1274763"/>
          </a:xfrm>
          <a:prstGeom prst="rect">
            <a:avLst/>
          </a:prstGeom>
          <a:noFill/>
        </p:spPr>
        <p:txBody>
          <a:bodyPr>
            <a:spAutoFit/>
          </a:bodyPr>
          <a:lstStyle/>
          <a:p>
            <a:pPr marL="457200" marR="0" lvl="0" indent="-457200" algn="just" defTabSz="914400" rtl="0" eaLnBrk="0" fontAlgn="base" latinLnBrk="0" hangingPunct="0">
              <a:lnSpc>
                <a:spcPct val="120000"/>
              </a:lnSpc>
              <a:spcBef>
                <a:spcPct val="0"/>
              </a:spcBef>
              <a:spcAft>
                <a:spcPct val="0"/>
              </a:spcAft>
              <a:buClrTx/>
              <a:buSzTx/>
              <a:buFont typeface="Wingdings" panose="05000000000000000000" pitchFamily="2" charset="2"/>
              <a:buChar char="Ø"/>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第3自然段中“蝴蝶的家到底在哪里呢？”这句话有什么作用？</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矩形 3"/>
          <p:cNvSpPr/>
          <p:nvPr/>
        </p:nvSpPr>
        <p:spPr>
          <a:xfrm>
            <a:off x="647700" y="2057400"/>
            <a:ext cx="8170863" cy="2457450"/>
          </a:xfrm>
          <a:prstGeom prst="rect">
            <a:avLst/>
          </a:prstGeom>
          <a:noFill/>
          <a:ln w="9525">
            <a:noFill/>
          </a:ln>
        </p:spPr>
        <p:txBody>
          <a:bodyPr>
            <a:spAutoFit/>
          </a:bodyPr>
          <a:p>
            <a:pPr>
              <a:lnSpc>
                <a:spcPct val="120000"/>
              </a:lnSpc>
            </a:pPr>
            <a:r>
              <a:rPr lang="zh-CN" altLang="en-US" sz="3200" b="1" dirty="0">
                <a:solidFill>
                  <a:srgbClr val="0000FF"/>
                </a:solidFill>
                <a:latin typeface="楷体" panose="02010609060101010101" pitchFamily="49" charset="-122"/>
                <a:ea typeface="楷体" panose="02010609060101010101" pitchFamily="49" charset="-122"/>
              </a:rPr>
              <a:t>    </a:t>
            </a:r>
            <a:r>
              <a:rPr lang="zh-CN" altLang="en-US" sz="3200" b="1" dirty="0">
                <a:solidFill>
                  <a:srgbClr val="0033CC"/>
                </a:solidFill>
                <a:latin typeface="楷体" panose="02010609060101010101" pitchFamily="49" charset="-122"/>
                <a:ea typeface="楷体" panose="02010609060101010101" pitchFamily="49" charset="-122"/>
              </a:rPr>
              <a:t>这句话再次用了</a:t>
            </a:r>
            <a:r>
              <a:rPr lang="zh-CN" altLang="en-US" sz="3200" b="1" dirty="0">
                <a:solidFill>
                  <a:srgbClr val="FF0000"/>
                </a:solidFill>
                <a:latin typeface="楷体" panose="02010609060101010101" pitchFamily="49" charset="-122"/>
                <a:ea typeface="楷体" panose="02010609060101010101" pitchFamily="49" charset="-122"/>
              </a:rPr>
              <a:t>问句</a:t>
            </a:r>
            <a:r>
              <a:rPr lang="zh-CN" altLang="en-US" sz="3200" b="1" dirty="0">
                <a:solidFill>
                  <a:srgbClr val="0033CC"/>
                </a:solidFill>
                <a:latin typeface="楷体" panose="02010609060101010101" pitchFamily="49" charset="-122"/>
                <a:ea typeface="楷体" panose="02010609060101010101" pitchFamily="49" charset="-122"/>
              </a:rPr>
              <a:t>的形式，直接抒发了作者在多次猜想过后毫无所获的万分着急之情，与前文</a:t>
            </a:r>
            <a:r>
              <a:rPr lang="zh-CN" altLang="en-US" sz="3200" b="1" dirty="0">
                <a:solidFill>
                  <a:srgbClr val="FF0000"/>
                </a:solidFill>
                <a:latin typeface="楷体" panose="02010609060101010101" pitchFamily="49" charset="-122"/>
                <a:ea typeface="楷体" panose="02010609060101010101" pitchFamily="49" charset="-122"/>
              </a:rPr>
              <a:t>相互照应</a:t>
            </a:r>
            <a:r>
              <a:rPr lang="zh-CN" altLang="en-US" sz="3200" b="1" dirty="0">
                <a:solidFill>
                  <a:srgbClr val="0033CC"/>
                </a:solidFill>
                <a:latin typeface="楷体" panose="02010609060101010101" pitchFamily="49" charset="-122"/>
                <a:ea typeface="楷体" panose="02010609060101010101" pitchFamily="49" charset="-122"/>
              </a:rPr>
              <a:t>，进一步突出了作者对蝴蝶的担忧与关爱。</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92113" y="920750"/>
            <a:ext cx="8013700" cy="1273175"/>
          </a:xfrm>
          <a:prstGeom prst="rect">
            <a:avLst/>
          </a:prstGeom>
          <a:noFill/>
        </p:spPr>
        <p:txBody>
          <a:bodyPr>
            <a:spAutoFit/>
          </a:bodyPr>
          <a:lstStyle/>
          <a:p>
            <a:pPr marL="457200" marR="0" lvl="0" indent="-457200" algn="just" defTabSz="914400" rtl="0" eaLnBrk="0" fontAlgn="base" latinLnBrk="0" hangingPunct="0">
              <a:lnSpc>
                <a:spcPct val="120000"/>
              </a:lnSpc>
              <a:spcBef>
                <a:spcPct val="0"/>
              </a:spcBef>
              <a:spcAft>
                <a:spcPct val="0"/>
              </a:spcAft>
              <a:buClrTx/>
              <a:buSzTx/>
              <a:buFont typeface="Wingdings" panose="05000000000000000000" pitchFamily="2" charset="2"/>
              <a:buChar char="Ø"/>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第4自然段中最后一句话在文中出现了几次？运用了什么修辞手法？有什么作用？</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矩形 2"/>
          <p:cNvSpPr/>
          <p:nvPr/>
        </p:nvSpPr>
        <p:spPr>
          <a:xfrm>
            <a:off x="549275" y="2193925"/>
            <a:ext cx="8072438" cy="2457450"/>
          </a:xfrm>
          <a:prstGeom prst="rect">
            <a:avLst/>
          </a:prstGeom>
          <a:noFill/>
          <a:ln w="9525">
            <a:noFill/>
          </a:ln>
        </p:spPr>
        <p:txBody>
          <a:bodyPr>
            <a:spAutoFit/>
          </a:bodyPr>
          <a:p>
            <a:pPr>
              <a:lnSpc>
                <a:spcPct val="120000"/>
              </a:lnSpc>
            </a:pPr>
            <a:r>
              <a:rPr lang="zh-CN" altLang="en-US" sz="3200" b="1" dirty="0">
                <a:solidFill>
                  <a:srgbClr val="0033CC"/>
                </a:solidFill>
                <a:latin typeface="楷体" panose="02010609060101010101" pitchFamily="49" charset="-122"/>
                <a:ea typeface="楷体" panose="02010609060101010101" pitchFamily="49" charset="-122"/>
              </a:rPr>
              <a:t>    这句话在文中出现了两次，运用了</a:t>
            </a:r>
            <a:r>
              <a:rPr lang="zh-CN" altLang="en-US" sz="3200" b="1" dirty="0">
                <a:solidFill>
                  <a:srgbClr val="FF0000"/>
                </a:solidFill>
                <a:latin typeface="楷体" panose="02010609060101010101" pitchFamily="49" charset="-122"/>
                <a:ea typeface="楷体" panose="02010609060101010101" pitchFamily="49" charset="-122"/>
              </a:rPr>
              <a:t>反复</a:t>
            </a:r>
            <a:r>
              <a:rPr lang="zh-CN" altLang="en-US" sz="3200" b="1" dirty="0">
                <a:solidFill>
                  <a:srgbClr val="0033CC"/>
                </a:solidFill>
                <a:latin typeface="楷体" panose="02010609060101010101" pitchFamily="49" charset="-122"/>
                <a:ea typeface="楷体" panose="02010609060101010101" pitchFamily="49" charset="-122"/>
              </a:rPr>
              <a:t>的修辞手法。这种反复手法的运用把作者急切的心情表达得更加强烈，能够加深读者的印象，使读者更能体会到作者的感情。</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626" name="组合 4"/>
          <p:cNvGrpSpPr/>
          <p:nvPr/>
        </p:nvGrpSpPr>
        <p:grpSpPr>
          <a:xfrm>
            <a:off x="3563938" y="477838"/>
            <a:ext cx="2214562" cy="584200"/>
            <a:chOff x="382327" y="473327"/>
            <a:chExt cx="2214757" cy="583764"/>
          </a:xfrm>
        </p:grpSpPr>
        <p:sp>
          <p:nvSpPr>
            <p:cNvPr id="3" name="AutoShape 29"/>
            <p:cNvSpPr/>
            <p:nvPr/>
          </p:nvSpPr>
          <p:spPr bwMode="auto">
            <a:xfrm>
              <a:off x="382327" y="563746"/>
              <a:ext cx="442951" cy="393406"/>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rgbClr val="00B050"/>
            </a:solidFill>
            <a:ln>
              <a:noFill/>
            </a:ln>
            <a:effectLst/>
          </p:spPr>
          <p:txBody>
            <a:bodyPr lIns="19050" tIns="19050" rIns="19050" bIns="19050" anchor="ctr"/>
            <a:lstStyle/>
            <a:p>
              <a:pPr marL="0" marR="0" lvl="0" indent="0" algn="ctr" defTabSz="228600" rtl="0" eaLnBrk="0" fontAlgn="auto" latinLnBrk="0" hangingPunct="0">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00B050"/>
                </a:solidFill>
                <a:effectLst>
                  <a:outerShdw blurRad="38100" dist="38100" dir="2700000" algn="tl">
                    <a:srgbClr val="000000"/>
                  </a:outerShdw>
                </a:effectLst>
                <a:uLnTx/>
                <a:uFillTx/>
                <a:latin typeface="Gill Sans" charset="0"/>
                <a:ea typeface="宋体" panose="02010600030101010101" pitchFamily="2" charset="-122"/>
                <a:cs typeface="+mn-cs"/>
                <a:sym typeface="Gill Sans" charset="0"/>
              </a:endParaRPr>
            </a:p>
          </p:txBody>
        </p:sp>
        <p:sp>
          <p:nvSpPr>
            <p:cNvPr id="26631" name="矩形 2"/>
            <p:cNvSpPr/>
            <p:nvPr/>
          </p:nvSpPr>
          <p:spPr>
            <a:xfrm>
              <a:off x="764443" y="473327"/>
              <a:ext cx="1832641" cy="583764"/>
            </a:xfrm>
            <a:prstGeom prst="rect">
              <a:avLst/>
            </a:prstGeom>
            <a:noFill/>
            <a:ln w="9525">
              <a:noFill/>
            </a:ln>
          </p:spPr>
          <p:txBody>
            <a:bodyPr wrap="none">
              <a:spAutoFit/>
            </a:bodyPr>
            <a:p>
              <a:r>
                <a:rPr lang="zh-CN" altLang="en-US" sz="3200" b="1" dirty="0">
                  <a:solidFill>
                    <a:srgbClr val="00B050"/>
                  </a:solidFill>
                  <a:latin typeface="Arial" panose="020B0604020202020204" pitchFamily="34" charset="0"/>
                </a:rPr>
                <a:t>知识积累</a:t>
              </a:r>
              <a:endParaRPr lang="zh-CN" altLang="en-US" sz="3200" b="1" dirty="0">
                <a:solidFill>
                  <a:srgbClr val="00B050"/>
                </a:solidFill>
                <a:latin typeface="Arial" panose="020B0604020202020204" pitchFamily="34" charset="0"/>
              </a:endParaRPr>
            </a:p>
          </p:txBody>
        </p:sp>
      </p:grpSp>
      <p:pic>
        <p:nvPicPr>
          <p:cNvPr id="26627" name="图片 7"/>
          <p:cNvPicPr>
            <a:picLocks noChangeAspect="1"/>
          </p:cNvPicPr>
          <p:nvPr/>
        </p:nvPicPr>
        <p:blipFill>
          <a:blip r:embed="rId1"/>
          <a:stretch>
            <a:fillRect/>
          </a:stretch>
        </p:blipFill>
        <p:spPr>
          <a:xfrm>
            <a:off x="7412038" y="2157413"/>
            <a:ext cx="1731962" cy="1441450"/>
          </a:xfrm>
          <a:prstGeom prst="rect">
            <a:avLst/>
          </a:prstGeom>
          <a:noFill/>
          <a:ln w="9525">
            <a:noFill/>
          </a:ln>
        </p:spPr>
      </p:pic>
      <p:sp>
        <p:nvSpPr>
          <p:cNvPr id="27652" name="矩形 5"/>
          <p:cNvSpPr/>
          <p:nvPr/>
        </p:nvSpPr>
        <p:spPr>
          <a:xfrm>
            <a:off x="542925" y="1223963"/>
            <a:ext cx="7210425" cy="3048000"/>
          </a:xfrm>
          <a:prstGeom prst="rect">
            <a:avLst/>
          </a:prstGeom>
          <a:noFill/>
          <a:ln w="9525">
            <a:noFill/>
          </a:ln>
        </p:spPr>
        <p:txBody>
          <a:bodyPr>
            <a:spAutoFit/>
          </a:bodyPr>
          <a:p>
            <a:pPr>
              <a:lnSpc>
                <a:spcPct val="120000"/>
              </a:lnSpc>
            </a:pPr>
            <a:r>
              <a:rPr lang="zh-CN" altLang="en-US" sz="3200" b="1" dirty="0">
                <a:latin typeface="楷体" panose="02010609060101010101" pitchFamily="49" charset="-122"/>
                <a:ea typeface="楷体" panose="02010609060101010101" pitchFamily="49" charset="-122"/>
              </a:rPr>
              <a:t>    设问：写文章时，为了强调自己的某种结论或看法，先提出一个问题，引起读者的注意和思考，然后紧接着把自己的看法、见解或结论说出来，这种修辞手法就叫设问。</a:t>
            </a:r>
            <a:endParaRPr lang="zh-CN" altLang="en-US" sz="3200" b="1" dirty="0">
              <a:latin typeface="楷体" panose="02010609060101010101" pitchFamily="49" charset="-122"/>
              <a:ea typeface="楷体" panose="02010609060101010101" pitchFamily="49" charset="-122"/>
            </a:endParaRPr>
          </a:p>
        </p:txBody>
      </p:sp>
      <p:sp>
        <p:nvSpPr>
          <p:cNvPr id="8" name="矩形 7"/>
          <p:cNvSpPr/>
          <p:nvPr/>
        </p:nvSpPr>
        <p:spPr>
          <a:xfrm>
            <a:off x="3727450" y="4192588"/>
            <a:ext cx="4303713" cy="584200"/>
          </a:xfrm>
          <a:prstGeom prst="rect">
            <a:avLst/>
          </a:prstGeom>
          <a:noFill/>
          <a:ln w="9525">
            <a:noFill/>
          </a:ln>
        </p:spPr>
        <p:txBody>
          <a:bodyPr wrap="none">
            <a:spAutoFit/>
          </a:bodyPr>
          <a:p>
            <a:r>
              <a:rPr lang="zh-CN" altLang="en-US" sz="3200" b="1" dirty="0">
                <a:latin typeface="黑体" panose="02010609060101010101" pitchFamily="49" charset="-122"/>
                <a:ea typeface="黑体" panose="02010609060101010101" pitchFamily="49" charset="-122"/>
              </a:rPr>
              <a:t>找一找文中的设问句。</a:t>
            </a:r>
            <a:endParaRPr lang="zh-CN" altLang="en-US" sz="32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 calcmode="lin" valueType="num">
                                      <p:cBhvr>
                                        <p:cTn id="7" dur="500" fill="hold"/>
                                        <p:tgtEl>
                                          <p:spTgt spid="27652"/>
                                        </p:tgtEl>
                                        <p:attrNameLst>
                                          <p:attrName>ppt_w</p:attrName>
                                        </p:attrNameLst>
                                      </p:cBhvr>
                                      <p:tavLst>
                                        <p:tav tm="0">
                                          <p:val>
                                            <p:fltVal val="0.000000"/>
                                          </p:val>
                                        </p:tav>
                                        <p:tav tm="100000">
                                          <p:val>
                                            <p:strVal val="#ppt_w"/>
                                          </p:val>
                                        </p:tav>
                                      </p:tavLst>
                                    </p:anim>
                                    <p:anim calcmode="lin" valueType="num">
                                      <p:cBhvr>
                                        <p:cTn id="8" dur="500" fill="hold"/>
                                        <p:tgtEl>
                                          <p:spTgt spid="27652"/>
                                        </p:tgtEl>
                                        <p:attrNameLst>
                                          <p:attrName>ppt_h</p:attrName>
                                        </p:attrNameLst>
                                      </p:cBhvr>
                                      <p:tavLst>
                                        <p:tav tm="0">
                                          <p:val>
                                            <p:fltVal val="0.000000"/>
                                          </p:val>
                                        </p:tav>
                                        <p:tav tm="100000">
                                          <p:val>
                                            <p:strVal val="#ppt_h"/>
                                          </p:val>
                                        </p:tav>
                                      </p:tavLst>
                                    </p:anim>
                                    <p:animEffect transition="in" filter="fade">
                                      <p:cBhvr>
                                        <p:cTn id="9" dur="500"/>
                                        <p:tgtEl>
                                          <p:spTgt spid="27652"/>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290">
                                          <p:stCondLst>
                                            <p:cond delay="0"/>
                                          </p:stCondLst>
                                        </p:cTn>
                                        <p:tgtEl>
                                          <p:spTgt spid="8"/>
                                        </p:tgtEl>
                                      </p:cBhvr>
                                    </p:animEffect>
                                    <p:anim calcmode="lin" valueType="num">
                                      <p:cBhvr>
                                        <p:cTn id="15"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6" dur="332" tmFilter="0.0,0.0; 0.25,0.07; 0.50,0.2; 0.75,0.467; 1.0,1.0">
                                          <p:stCondLst>
                                            <p:cond delay="0"/>
                                          </p:stCondLst>
                                        </p:cTn>
                                        <p:tgtEl>
                                          <p:spTgt spid="8"/>
                                        </p:tgtEl>
                                        <p:attrNameLst>
                                          <p:attrName>ppt_y</p:attrName>
                                        </p:attrNameLst>
                                      </p:cBhvr>
                                      <p:tavLst>
                                        <p:tav tm="0" fmla="#ppt_y-sin(pi*$)/3">
                                          <p:val>
                                            <p:fltVal val="0.500000"/>
                                          </p:val>
                                        </p:tav>
                                        <p:tav tm="100000">
                                          <p:val>
                                            <p:fltVal val="1.000000"/>
                                          </p:val>
                                        </p:tav>
                                      </p:tavLst>
                                    </p:anim>
                                    <p:anim calcmode="lin" valueType="num">
                                      <p:cBhvr>
                                        <p:cTn id="17" dur="332" tmFilter="0, 0; 0.125,0.2665; 0.25,0.4; 0.375,0.465; 0.5,0.5;  0.625,0.535; 0.75,0.6; 0.875,0.7335; 1,1">
                                          <p:stCondLst>
                                            <p:cond delay="332"/>
                                          </p:stCondLst>
                                        </p:cTn>
                                        <p:tgtEl>
                                          <p:spTgt spid="8"/>
                                        </p:tgtEl>
                                        <p:attrNameLst>
                                          <p:attrName>ppt_y</p:attrName>
                                        </p:attrNameLst>
                                      </p:cBhvr>
                                      <p:tavLst>
                                        <p:tav tm="0" fmla="#ppt_y-sin(pi*$)/9">
                                          <p:val>
                                            <p:fltVal val="0.000000"/>
                                          </p:val>
                                        </p:tav>
                                        <p:tav tm="100000">
                                          <p:val>
                                            <p:fltVal val="1.000000"/>
                                          </p:val>
                                        </p:tav>
                                      </p:tavLst>
                                    </p:anim>
                                    <p:anim calcmode="lin" valueType="num">
                                      <p:cBhvr>
                                        <p:cTn id="18" dur="166" tmFilter="0, 0; 0.125,0.2665; 0.25,0.4; 0.375,0.465; 0.5,0.5;  0.625,0.535; 0.75,0.6; 0.875,0.7335; 1,1">
                                          <p:stCondLst>
                                            <p:cond delay="662"/>
                                          </p:stCondLst>
                                        </p:cTn>
                                        <p:tgtEl>
                                          <p:spTgt spid="8"/>
                                        </p:tgtEl>
                                        <p:attrNameLst>
                                          <p:attrName>ppt_y</p:attrName>
                                        </p:attrNameLst>
                                      </p:cBhvr>
                                      <p:tavLst>
                                        <p:tav tm="0" fmla="#ppt_y-sin(pi*$)/27">
                                          <p:val>
                                            <p:fltVal val="0.000000"/>
                                          </p:val>
                                        </p:tav>
                                        <p:tav tm="100000">
                                          <p:val>
                                            <p:fltVal val="1.000000"/>
                                          </p:val>
                                        </p:tav>
                                      </p:tavLst>
                                    </p:anim>
                                    <p:anim calcmode="lin" valueType="num">
                                      <p:cBhvr>
                                        <p:cTn id="19" dur="82" tmFilter="0, 0; 0.125,0.2665; 0.25,0.4; 0.375,0.465; 0.5,0.5;  0.625,0.535; 0.75,0.6; 0.875,0.7335; 1,1">
                                          <p:stCondLst>
                                            <p:cond delay="828"/>
                                          </p:stCondLst>
                                        </p:cTn>
                                        <p:tgtEl>
                                          <p:spTgt spid="8"/>
                                        </p:tgtEl>
                                        <p:attrNameLst>
                                          <p:attrName>ppt_y</p:attrName>
                                        </p:attrNameLst>
                                      </p:cBhvr>
                                      <p:tavLst>
                                        <p:tav tm="0" fmla="#ppt_y-sin(pi*$)/81">
                                          <p:val>
                                            <p:fltVal val="0.000000"/>
                                          </p:val>
                                        </p:tav>
                                        <p:tav tm="100000">
                                          <p:val>
                                            <p:fltVal val="1.000000"/>
                                          </p:val>
                                        </p:tav>
                                      </p:tavLst>
                                    </p:anim>
                                    <p:animScale>
                                      <p:cBhvr>
                                        <p:cTn id="20" dur="13">
                                          <p:stCondLst>
                                            <p:cond delay="325"/>
                                          </p:stCondLst>
                                        </p:cTn>
                                        <p:tgtEl>
                                          <p:spTgt spid="8"/>
                                        </p:tgtEl>
                                      </p:cBhvr>
                                      <p:to x="100000" y="60000"/>
                                    </p:animScale>
                                    <p:animScale>
                                      <p:cBhvr>
                                        <p:cTn id="21" dur="83" decel="50000">
                                          <p:stCondLst>
                                            <p:cond delay="338"/>
                                          </p:stCondLst>
                                        </p:cTn>
                                        <p:tgtEl>
                                          <p:spTgt spid="8"/>
                                        </p:tgtEl>
                                      </p:cBhvr>
                                      <p:to x="100000" y="100000"/>
                                    </p:animScale>
                                    <p:animScale>
                                      <p:cBhvr>
                                        <p:cTn id="22" dur="13">
                                          <p:stCondLst>
                                            <p:cond delay="656"/>
                                          </p:stCondLst>
                                        </p:cTn>
                                        <p:tgtEl>
                                          <p:spTgt spid="8"/>
                                        </p:tgtEl>
                                      </p:cBhvr>
                                      <p:to x="100000" y="80000"/>
                                    </p:animScale>
                                    <p:animScale>
                                      <p:cBhvr>
                                        <p:cTn id="23" dur="83" decel="50000">
                                          <p:stCondLst>
                                            <p:cond delay="669"/>
                                          </p:stCondLst>
                                        </p:cTn>
                                        <p:tgtEl>
                                          <p:spTgt spid="8"/>
                                        </p:tgtEl>
                                      </p:cBhvr>
                                      <p:to x="100000" y="100000"/>
                                    </p:animScale>
                                    <p:animScale>
                                      <p:cBhvr>
                                        <p:cTn id="24" dur="13">
                                          <p:stCondLst>
                                            <p:cond delay="821"/>
                                          </p:stCondLst>
                                        </p:cTn>
                                        <p:tgtEl>
                                          <p:spTgt spid="8"/>
                                        </p:tgtEl>
                                      </p:cBhvr>
                                      <p:to x="100000" y="90000"/>
                                    </p:animScale>
                                    <p:animScale>
                                      <p:cBhvr>
                                        <p:cTn id="25" dur="83" decel="50000">
                                          <p:stCondLst>
                                            <p:cond delay="834"/>
                                          </p:stCondLst>
                                        </p:cTn>
                                        <p:tgtEl>
                                          <p:spTgt spid="8"/>
                                        </p:tgtEl>
                                      </p:cBhvr>
                                      <p:to x="100000" y="100000"/>
                                    </p:animScale>
                                    <p:animScale>
                                      <p:cBhvr>
                                        <p:cTn id="26" dur="13">
                                          <p:stCondLst>
                                            <p:cond delay="904"/>
                                          </p:stCondLst>
                                        </p:cTn>
                                        <p:tgtEl>
                                          <p:spTgt spid="8"/>
                                        </p:tgtEl>
                                      </p:cBhvr>
                                      <p:to x="100000" y="95000"/>
                                    </p:animScale>
                                    <p:animScale>
                                      <p:cBhvr>
                                        <p:cTn id="27" dur="83" decel="50000">
                                          <p:stCondLst>
                                            <p:cond delay="917"/>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73088" y="954088"/>
            <a:ext cx="8015287" cy="3638550"/>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不过它们的家在哪里呢？人们的屋宇里从没有见过有蝴蝶来避雨。麦田里呢？也不能避雨。树林里呢？到处是水珠滚坠。园里的花朵是它们的家吗？花朵自己已经被雨点打得抖个不停了，怎能容它们藏身呢？就连老树干的底面，也是顺下水来，湿漉漉的。</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grpSp>
        <p:nvGrpSpPr>
          <p:cNvPr id="10243" name="组合 1"/>
          <p:cNvGrpSpPr/>
          <p:nvPr/>
        </p:nvGrpSpPr>
        <p:grpSpPr>
          <a:xfrm>
            <a:off x="6508115" y="86360"/>
            <a:ext cx="2740660" cy="1047115"/>
            <a:chOff x="724003" y="-1017291"/>
            <a:chExt cx="8056027" cy="1972331"/>
          </a:xfrm>
        </p:grpSpPr>
        <p:sp>
          <p:nvSpPr>
            <p:cNvPr id="17" name="文本框 36"/>
            <p:cNvSpPr txBox="1">
              <a:spLocks noChangeArrowheads="1"/>
            </p:cNvSpPr>
            <p:nvPr/>
          </p:nvSpPr>
          <p:spPr bwMode="auto">
            <a:xfrm>
              <a:off x="724003" y="371475"/>
              <a:ext cx="220493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uLnTx/>
                <a:uFillTx/>
                <a:latin typeface="宋体" panose="02010600030101010101" pitchFamily="2" charset="-122"/>
                <a:ea typeface="宋体" panose="02010600030101010101" pitchFamily="2" charset="-122"/>
                <a:cs typeface="+mn-cs"/>
              </a:endParaRPr>
            </a:p>
          </p:txBody>
        </p:sp>
        <p:pic>
          <p:nvPicPr>
            <p:cNvPr id="10246" name="图片 37"/>
            <p:cNvPicPr>
              <a:picLocks noChangeAspect="1"/>
            </p:cNvPicPr>
            <p:nvPr/>
          </p:nvPicPr>
          <p:blipFill>
            <a:blip r:embed="rId2"/>
            <a:stretch>
              <a:fillRect/>
            </a:stretch>
          </p:blipFill>
          <p:spPr>
            <a:xfrm>
              <a:off x="3846740" y="-1017291"/>
              <a:ext cx="4933290" cy="1148234"/>
            </a:xfrm>
            <a:prstGeom prst="rect">
              <a:avLst/>
            </a:prstGeom>
            <a:noFill/>
            <a:ln w="9525">
              <a:noFill/>
            </a:ln>
          </p:spPr>
        </p:pic>
      </p:grpSp>
      <p:pic>
        <p:nvPicPr>
          <p:cNvPr id="12290" name="图片 1" descr="19"/>
          <p:cNvPicPr>
            <a:picLocks noChangeAspect="1"/>
          </p:cNvPicPr>
          <p:nvPr/>
        </p:nvPicPr>
        <p:blipFill>
          <a:blip r:embed="rId3"/>
          <a:stretch>
            <a:fillRect/>
          </a:stretch>
        </p:blipFill>
        <p:spPr>
          <a:xfrm>
            <a:off x="1305560" y="1062990"/>
            <a:ext cx="1263650" cy="840105"/>
          </a:xfrm>
          <a:prstGeom prst="rect">
            <a:avLst/>
          </a:prstGeom>
          <a:noFill/>
          <a:ln w="9525">
            <a:noFill/>
          </a:ln>
        </p:spPr>
      </p:pic>
      <p:pic>
        <p:nvPicPr>
          <p:cNvPr id="2" name="图片 1" descr="19"/>
          <p:cNvPicPr>
            <a:picLocks noChangeAspect="1"/>
          </p:cNvPicPr>
          <p:nvPr/>
        </p:nvPicPr>
        <p:blipFill>
          <a:blip r:embed="rId3"/>
          <a:stretch>
            <a:fillRect/>
          </a:stretch>
        </p:blipFill>
        <p:spPr>
          <a:xfrm>
            <a:off x="1332230" y="2160905"/>
            <a:ext cx="1236980" cy="821690"/>
          </a:xfrm>
          <a:prstGeom prst="rect">
            <a:avLst/>
          </a:prstGeom>
          <a:noFill/>
          <a:ln w="9525">
            <a:noFill/>
          </a:ln>
        </p:spPr>
      </p:pic>
      <p:sp>
        <p:nvSpPr>
          <p:cNvPr id="5" name="文本框 4"/>
          <p:cNvSpPr txBox="1"/>
          <p:nvPr/>
        </p:nvSpPr>
        <p:spPr>
          <a:xfrm>
            <a:off x="1941830" y="1304290"/>
            <a:ext cx="1321435" cy="521970"/>
          </a:xfrm>
          <a:prstGeom prst="rect">
            <a:avLst/>
          </a:prstGeom>
          <a:noFill/>
        </p:spPr>
        <p:txBody>
          <a:bodyPr wrap="square" rtlCol="0">
            <a:spAutoFit/>
          </a:bodyPr>
          <a:p>
            <a:r>
              <a:rPr lang="zh-CN" altLang="en-US" sz="2800" b="1">
                <a:solidFill>
                  <a:schemeClr val="tx1"/>
                </a:solidFill>
                <a:latin typeface="+mn-ea"/>
                <a:ea typeface="+mn-ea"/>
              </a:rPr>
              <a:t>一、</a:t>
            </a:r>
            <a:endParaRPr lang="zh-CN" altLang="en-US" sz="2800" b="1">
              <a:solidFill>
                <a:schemeClr val="tx1"/>
              </a:solidFill>
              <a:latin typeface="+mn-ea"/>
              <a:ea typeface="+mn-ea"/>
            </a:endParaRPr>
          </a:p>
        </p:txBody>
      </p:sp>
      <p:sp>
        <p:nvSpPr>
          <p:cNvPr id="6" name="文本框 5"/>
          <p:cNvSpPr txBox="1"/>
          <p:nvPr/>
        </p:nvSpPr>
        <p:spPr>
          <a:xfrm>
            <a:off x="1941830" y="2374900"/>
            <a:ext cx="1186180" cy="521970"/>
          </a:xfrm>
          <a:prstGeom prst="rect">
            <a:avLst/>
          </a:prstGeom>
          <a:noFill/>
        </p:spPr>
        <p:txBody>
          <a:bodyPr wrap="square" rtlCol="0">
            <a:spAutoFit/>
          </a:bodyPr>
          <a:p>
            <a:r>
              <a:rPr lang="zh-CN" altLang="en-US" sz="2800">
                <a:solidFill>
                  <a:schemeClr val="tx1"/>
                </a:solidFill>
              </a:rPr>
              <a:t>二、</a:t>
            </a:r>
            <a:endParaRPr lang="zh-CN" altLang="en-US" sz="2800">
              <a:solidFill>
                <a:schemeClr val="tx1"/>
              </a:solidFill>
            </a:endParaRPr>
          </a:p>
        </p:txBody>
      </p:sp>
      <p:sp>
        <p:nvSpPr>
          <p:cNvPr id="9" name="文本框 8"/>
          <p:cNvSpPr txBox="1"/>
          <p:nvPr/>
        </p:nvSpPr>
        <p:spPr>
          <a:xfrm>
            <a:off x="2569210" y="1297940"/>
            <a:ext cx="6456680" cy="534035"/>
          </a:xfrm>
          <a:prstGeom prst="rect">
            <a:avLst/>
          </a:prstGeom>
          <a:noFill/>
        </p:spPr>
        <p:txBody>
          <a:bodyPr wrap="none" rtlCol="0">
            <a:spAutoFit/>
          </a:bodyPr>
          <a:p>
            <a:pPr algn="l">
              <a:lnSpc>
                <a:spcPct val="120000"/>
              </a:lnSpc>
            </a:pPr>
            <a:r>
              <a:rPr lang="zh-CN" altLang="en-US" sz="2400" b="1">
                <a:solidFill>
                  <a:schemeClr val="tx1"/>
                </a:solidFill>
                <a:cs typeface="+mn-ea"/>
                <a:sym typeface="+mn-lt"/>
              </a:rPr>
              <a:t>语文学习</a:t>
            </a:r>
            <a:r>
              <a:rPr lang="en-US" altLang="zh-CN" sz="2400" b="1">
                <a:solidFill>
                  <a:schemeClr val="tx1"/>
                </a:solidFill>
                <a:cs typeface="+mn-ea"/>
                <a:sym typeface="+mn-lt"/>
              </a:rPr>
              <a:t>“</a:t>
            </a:r>
            <a:r>
              <a:rPr lang="zh-CN" altLang="en-US" sz="2400" b="1">
                <a:solidFill>
                  <a:schemeClr val="tx1"/>
                </a:solidFill>
                <a:cs typeface="+mn-ea"/>
                <a:sym typeface="+mn-lt"/>
              </a:rPr>
              <a:t>过程中智力智障学生生理、心理特点</a:t>
            </a:r>
            <a:endParaRPr lang="zh-CN" altLang="en-US" sz="2400" b="1">
              <a:solidFill>
                <a:schemeClr val="tx1"/>
              </a:solidFill>
              <a:cs typeface="+mn-ea"/>
              <a:sym typeface="+mn-lt"/>
            </a:endParaRPr>
          </a:p>
        </p:txBody>
      </p:sp>
      <p:sp>
        <p:nvSpPr>
          <p:cNvPr id="11" name="文本框 10"/>
          <p:cNvSpPr txBox="1"/>
          <p:nvPr/>
        </p:nvSpPr>
        <p:spPr>
          <a:xfrm>
            <a:off x="2687320" y="2436495"/>
            <a:ext cx="5078730" cy="460375"/>
          </a:xfrm>
          <a:prstGeom prst="rect">
            <a:avLst/>
          </a:prstGeom>
          <a:noFill/>
        </p:spPr>
        <p:txBody>
          <a:bodyPr wrap="none" rtlCol="0">
            <a:spAutoFit/>
          </a:bodyPr>
          <a:p>
            <a:r>
              <a:rPr lang="zh-CN" altLang="en-US" sz="2400" b="1"/>
              <a:t>智力障碍学生</a:t>
            </a:r>
            <a:r>
              <a:rPr lang="en-US" altLang="zh-CN" sz="2400" b="1"/>
              <a:t>“</a:t>
            </a:r>
            <a:r>
              <a:rPr lang="zh-CN" altLang="en-US" sz="2400" b="1"/>
              <a:t>语文学习</a:t>
            </a:r>
            <a:r>
              <a:rPr lang="en-US" altLang="zh-CN" sz="2400" b="1"/>
              <a:t>”</a:t>
            </a:r>
            <a:r>
              <a:rPr lang="zh-CN" altLang="en-US" sz="2400" b="1"/>
              <a:t>的发展需求</a:t>
            </a:r>
            <a:endParaRPr lang="zh-CN" altLang="en-US" sz="2400" b="1"/>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52463" y="727075"/>
            <a:ext cx="8008937" cy="4227513"/>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它们的家会不会是在桥下面呢？这也未可知。但是有一点可以确定：这里从没见过有蝴蝶落到石头上的呀！那它们会不会是藏在树叶下面？这倒有些说得过去，但我也从没见过蝴蝶在树叶下面避雨呀，而且树叶也经常被风吹得翻转不定，被雨冲刷得透湿，也不像是蝴蝶的家呀！</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79168" y="1928146"/>
            <a:ext cx="2227222" cy="1489888"/>
          </a:xfrm>
          <a:prstGeom prst="ellipse">
            <a:avLst/>
          </a:prstGeom>
          <a:ln>
            <a:noFill/>
          </a:ln>
          <a:effectLst>
            <a:softEdge rad="112500"/>
          </a:effectLst>
        </p:spPr>
      </p:pic>
      <p:grpSp>
        <p:nvGrpSpPr>
          <p:cNvPr id="3" name="组合 2"/>
          <p:cNvGrpSpPr/>
          <p:nvPr/>
        </p:nvGrpSpPr>
        <p:grpSpPr>
          <a:xfrm>
            <a:off x="3449638" y="603250"/>
            <a:ext cx="1857375" cy="1301750"/>
            <a:chOff x="3304309" y="1122218"/>
            <a:chExt cx="1856509" cy="1302327"/>
          </a:xfrm>
        </p:grpSpPr>
        <p:sp>
          <p:nvSpPr>
            <p:cNvPr id="4" name="云形 3"/>
            <p:cNvSpPr/>
            <p:nvPr/>
          </p:nvSpPr>
          <p:spPr>
            <a:xfrm>
              <a:off x="3304309" y="1122218"/>
              <a:ext cx="1856509" cy="1302327"/>
            </a:xfrm>
            <a:prstGeom prst="cloud">
              <a:avLst/>
            </a:prstGeom>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9713" name="文本框 4"/>
            <p:cNvSpPr txBox="1"/>
            <p:nvPr/>
          </p:nvSpPr>
          <p:spPr>
            <a:xfrm>
              <a:off x="3768436" y="1177636"/>
              <a:ext cx="1233056" cy="1077218"/>
            </a:xfrm>
            <a:prstGeom prst="rect">
              <a:avLst/>
            </a:prstGeom>
            <a:noFill/>
            <a:ln w="9525">
              <a:noFill/>
            </a:ln>
          </p:spPr>
          <p:txBody>
            <a:bodyPr>
              <a:spAutoFit/>
            </a:bodyPr>
            <a:p>
              <a:r>
                <a:rPr lang="zh-CN" altLang="en-US" sz="3200" b="1" dirty="0">
                  <a:solidFill>
                    <a:schemeClr val="bg1"/>
                  </a:solidFill>
                  <a:latin typeface="楷体" panose="02010609060101010101" pitchFamily="49" charset="-122"/>
                  <a:ea typeface="楷体" panose="02010609060101010101" pitchFamily="49" charset="-122"/>
                </a:rPr>
                <a:t>担忧蝴蝶</a:t>
              </a:r>
              <a:endParaRPr lang="zh-CN" altLang="en-US" sz="3200" b="1" dirty="0">
                <a:solidFill>
                  <a:schemeClr val="bg1"/>
                </a:solidFill>
                <a:latin typeface="楷体" panose="02010609060101010101" pitchFamily="49" charset="-122"/>
                <a:ea typeface="楷体" panose="02010609060101010101" pitchFamily="49" charset="-122"/>
              </a:endParaRPr>
            </a:p>
          </p:txBody>
        </p:sp>
      </p:grpSp>
      <p:grpSp>
        <p:nvGrpSpPr>
          <p:cNvPr id="6" name="组合 5"/>
          <p:cNvGrpSpPr/>
          <p:nvPr/>
        </p:nvGrpSpPr>
        <p:grpSpPr>
          <a:xfrm>
            <a:off x="1801813" y="2057400"/>
            <a:ext cx="1855787" cy="1301750"/>
            <a:chOff x="3304309" y="1122218"/>
            <a:chExt cx="1856509" cy="1302327"/>
          </a:xfrm>
        </p:grpSpPr>
        <p:sp>
          <p:nvSpPr>
            <p:cNvPr id="7" name="云形 6"/>
            <p:cNvSpPr/>
            <p:nvPr/>
          </p:nvSpPr>
          <p:spPr>
            <a:xfrm>
              <a:off x="3304309" y="1122218"/>
              <a:ext cx="1856509" cy="1302327"/>
            </a:xfrm>
            <a:prstGeom prst="cloud">
              <a:avLst/>
            </a:prstGeom>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9711" name="文本框 7"/>
            <p:cNvSpPr txBox="1"/>
            <p:nvPr/>
          </p:nvSpPr>
          <p:spPr>
            <a:xfrm>
              <a:off x="3463635" y="1234772"/>
              <a:ext cx="1537856" cy="1077218"/>
            </a:xfrm>
            <a:prstGeom prst="rect">
              <a:avLst/>
            </a:prstGeom>
            <a:noFill/>
            <a:ln w="9525">
              <a:noFill/>
            </a:ln>
          </p:spPr>
          <p:txBody>
            <a:bodyPr>
              <a:spAutoFit/>
            </a:bodyPr>
            <a:p>
              <a:r>
                <a:rPr lang="zh-CN" altLang="en-US" sz="3200" b="1" dirty="0">
                  <a:solidFill>
                    <a:schemeClr val="bg1"/>
                  </a:solidFill>
                  <a:latin typeface="楷体" panose="02010609060101010101" pitchFamily="49" charset="-122"/>
                  <a:ea typeface="楷体" panose="02010609060101010101" pitchFamily="49" charset="-122"/>
                </a:rPr>
                <a:t>追寻蝴蝶的家</a:t>
              </a:r>
              <a:endParaRPr lang="zh-CN" altLang="en-US" sz="3200" b="1" dirty="0">
                <a:solidFill>
                  <a:schemeClr val="bg1"/>
                </a:solidFill>
                <a:latin typeface="楷体" panose="02010609060101010101" pitchFamily="49" charset="-122"/>
                <a:ea typeface="楷体" panose="02010609060101010101" pitchFamily="49" charset="-122"/>
              </a:endParaRPr>
            </a:p>
          </p:txBody>
        </p:sp>
      </p:grpSp>
      <p:grpSp>
        <p:nvGrpSpPr>
          <p:cNvPr id="9" name="组合 8"/>
          <p:cNvGrpSpPr/>
          <p:nvPr/>
        </p:nvGrpSpPr>
        <p:grpSpPr>
          <a:xfrm>
            <a:off x="3602038" y="3429000"/>
            <a:ext cx="1857375" cy="1301750"/>
            <a:chOff x="3304309" y="1122218"/>
            <a:chExt cx="1856509" cy="1302327"/>
          </a:xfrm>
        </p:grpSpPr>
        <p:sp>
          <p:nvSpPr>
            <p:cNvPr id="10" name="云形 9"/>
            <p:cNvSpPr/>
            <p:nvPr/>
          </p:nvSpPr>
          <p:spPr>
            <a:xfrm>
              <a:off x="3304309" y="1122218"/>
              <a:ext cx="1856509" cy="1302327"/>
            </a:xfrm>
            <a:prstGeom prst="cloud">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9709" name="文本框 10"/>
            <p:cNvSpPr txBox="1"/>
            <p:nvPr/>
          </p:nvSpPr>
          <p:spPr>
            <a:xfrm>
              <a:off x="3768435" y="1186281"/>
              <a:ext cx="1094512" cy="1077218"/>
            </a:xfrm>
            <a:prstGeom prst="rect">
              <a:avLst/>
            </a:prstGeom>
            <a:noFill/>
            <a:ln w="9525">
              <a:noFill/>
            </a:ln>
          </p:spPr>
          <p:txBody>
            <a:bodyPr>
              <a:spAutoFit/>
            </a:bodyPr>
            <a:p>
              <a:r>
                <a:rPr lang="zh-CN" altLang="en-US" sz="3200" b="1" dirty="0">
                  <a:solidFill>
                    <a:schemeClr val="bg1"/>
                  </a:solidFill>
                  <a:latin typeface="楷体" panose="02010609060101010101" pitchFamily="49" charset="-122"/>
                  <a:ea typeface="楷体" panose="02010609060101010101" pitchFamily="49" charset="-122"/>
                </a:rPr>
                <a:t>美好猜想</a:t>
              </a:r>
              <a:endParaRPr lang="zh-CN" altLang="en-US" sz="3200" b="1" dirty="0">
                <a:solidFill>
                  <a:schemeClr val="bg1"/>
                </a:solidFill>
                <a:latin typeface="楷体" panose="02010609060101010101" pitchFamily="49" charset="-122"/>
                <a:ea typeface="楷体" panose="02010609060101010101" pitchFamily="49" charset="-122"/>
              </a:endParaRPr>
            </a:p>
          </p:txBody>
        </p:sp>
      </p:grpSp>
      <p:grpSp>
        <p:nvGrpSpPr>
          <p:cNvPr id="12" name="组合 11"/>
          <p:cNvGrpSpPr/>
          <p:nvPr/>
        </p:nvGrpSpPr>
        <p:grpSpPr>
          <a:xfrm>
            <a:off x="5368925" y="2057400"/>
            <a:ext cx="1855788" cy="1301750"/>
            <a:chOff x="3304309" y="1122218"/>
            <a:chExt cx="1856509" cy="1302327"/>
          </a:xfrm>
        </p:grpSpPr>
        <p:sp>
          <p:nvSpPr>
            <p:cNvPr id="13" name="云形 12"/>
            <p:cNvSpPr/>
            <p:nvPr/>
          </p:nvSpPr>
          <p:spPr>
            <a:xfrm>
              <a:off x="3304309" y="1122218"/>
              <a:ext cx="1856509" cy="1302327"/>
            </a:xfrm>
            <a:prstGeom prst="cloud">
              <a:avLst/>
            </a:prstGeom>
          </p:spPr>
          <p:style>
            <a:lnRef idx="1">
              <a:schemeClr val="accent3"/>
            </a:lnRef>
            <a:fillRef idx="3">
              <a:schemeClr val="accent3"/>
            </a:fillRef>
            <a:effectRef idx="2">
              <a:schemeClr val="accent3"/>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9707" name="文本框 13"/>
            <p:cNvSpPr txBox="1"/>
            <p:nvPr/>
          </p:nvSpPr>
          <p:spPr>
            <a:xfrm>
              <a:off x="3761508" y="1234772"/>
              <a:ext cx="1219202" cy="1077218"/>
            </a:xfrm>
            <a:prstGeom prst="rect">
              <a:avLst/>
            </a:prstGeom>
            <a:noFill/>
            <a:ln w="9525">
              <a:noFill/>
            </a:ln>
          </p:spPr>
          <p:txBody>
            <a:bodyPr>
              <a:spAutoFit/>
            </a:bodyPr>
            <a:p>
              <a:r>
                <a:rPr lang="zh-CN" altLang="en-US" sz="3200" b="1" dirty="0">
                  <a:solidFill>
                    <a:schemeClr val="bg1"/>
                  </a:solidFill>
                  <a:latin typeface="楷体" panose="02010609060101010101" pitchFamily="49" charset="-122"/>
                  <a:ea typeface="楷体" panose="02010609060101010101" pitchFamily="49" charset="-122"/>
                </a:rPr>
                <a:t>苦寻无果</a:t>
              </a:r>
              <a:endParaRPr lang="zh-CN" altLang="en-US" sz="3200" b="1" dirty="0">
                <a:solidFill>
                  <a:schemeClr val="bg1"/>
                </a:solidFill>
                <a:latin typeface="楷体" panose="02010609060101010101" pitchFamily="49" charset="-122"/>
                <a:ea typeface="楷体" panose="02010609060101010101" pitchFamily="49" charset="-122"/>
              </a:endParaRPr>
            </a:p>
          </p:txBody>
        </p:sp>
      </p:grpSp>
      <p:sp>
        <p:nvSpPr>
          <p:cNvPr id="15" name="左弧形箭头 14"/>
          <p:cNvSpPr/>
          <p:nvPr/>
        </p:nvSpPr>
        <p:spPr>
          <a:xfrm rot="2175888">
            <a:off x="2563813" y="1031875"/>
            <a:ext cx="484188" cy="1025525"/>
          </a:xfrm>
          <a:prstGeom prst="curvedRightArrow">
            <a:avLst/>
          </a:prstGeom>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6" name="下弧形箭头 15"/>
          <p:cNvSpPr/>
          <p:nvPr/>
        </p:nvSpPr>
        <p:spPr>
          <a:xfrm rot="2571211">
            <a:off x="2568575" y="3700463"/>
            <a:ext cx="996950" cy="498475"/>
          </a:xfrm>
          <a:prstGeom prst="curvedUpArrow">
            <a:avLst/>
          </a:prstGeom>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7" name="下弧形箭头 16"/>
          <p:cNvSpPr/>
          <p:nvPr/>
        </p:nvSpPr>
        <p:spPr>
          <a:xfrm rot="18311832">
            <a:off x="5525294" y="3642519"/>
            <a:ext cx="1082675" cy="490538"/>
          </a:xfrm>
          <a:prstGeom prst="curvedUpArrow">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22"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22" presetClass="entr" presetSubtype="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par>
                                <p:cTn id="14" presetID="22" presetClass="entr" presetSubtype="1"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par>
                                <p:cTn id="17" presetID="22" presetClass="entr" presetSubtype="1"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up)">
                                      <p:cBhvr>
                                        <p:cTn id="25" dur="500"/>
                                        <p:tgtEl>
                                          <p:spTgt spid="16"/>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up)">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mph" presetSubtype="0" fill="hold" nodeType="clickEffect">
                                  <p:stCondLst>
                                    <p:cond delay="0"/>
                                  </p:stCondLst>
                                  <p:childTnLst>
                                    <p:animRot by="21600000">
                                      <p:cBhvr>
                                        <p:cTn id="32" dur="20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6"/>
          <p:cNvSpPr txBox="1"/>
          <p:nvPr/>
        </p:nvSpPr>
        <p:spPr>
          <a:xfrm>
            <a:off x="350838" y="690563"/>
            <a:ext cx="8272463" cy="1195388"/>
          </a:xfrm>
          <a:prstGeom prst="rect">
            <a:avLst/>
          </a:prstGeom>
          <a:noFill/>
        </p:spPr>
        <p:txBody>
          <a:bodyPr>
            <a:spAutoFit/>
          </a:bodyPr>
          <a:lstStyle/>
          <a:p>
            <a:pPr marL="457200" marR="0" indent="-457200" defTabSz="914400" eaLnBrk="1" hangingPunct="1">
              <a:lnSpc>
                <a:spcPct val="120000"/>
              </a:lnSpc>
              <a:buClrTx/>
              <a:buSzTx/>
              <a:buFont typeface="Wingdings" panose="05000000000000000000" pitchFamily="2" charset="2"/>
              <a:buChar char="Ø"/>
              <a:defRPr/>
            </a:pPr>
            <a:r>
              <a:rPr kumimoji="0" lang="zh-CN" altLang="en-US" sz="3200" b="1" kern="1200" cap="none" spc="0" normalizeH="0" baseline="0" noProof="0" dirty="0">
                <a:latin typeface="+mn-ea"/>
                <a:ea typeface="+mn-ea"/>
                <a:cs typeface="+mn-cs"/>
              </a:rPr>
              <a:t>第</a:t>
            </a:r>
            <a:r>
              <a:rPr kumimoji="0" lang="en-US" altLang="zh-CN" sz="3200" b="1" kern="1200" cap="none" spc="0" normalizeH="0" baseline="0" noProof="0" dirty="0">
                <a:latin typeface="+mn-ea"/>
                <a:ea typeface="+mn-ea"/>
                <a:cs typeface="+mn-cs"/>
              </a:rPr>
              <a:t>5</a:t>
            </a:r>
            <a:r>
              <a:rPr kumimoji="0" lang="zh-CN" altLang="en-US" sz="3200" b="1" kern="1200" cap="none" spc="0" normalizeH="0" baseline="0" noProof="0" dirty="0">
                <a:latin typeface="+mn-ea"/>
                <a:ea typeface="+mn-ea"/>
                <a:cs typeface="+mn-cs"/>
              </a:rPr>
              <a:t>自然段中，作者是怎样写女孩对蝴蝶的美好猜想的？</a:t>
            </a:r>
            <a:endParaRPr kumimoji="0" lang="zh-CN" altLang="en-US" sz="3200" b="1" kern="1200" cap="none" spc="0" normalizeH="0" baseline="0" noProof="0" dirty="0">
              <a:latin typeface="+mn-ea"/>
              <a:ea typeface="宋体" panose="02010600030101010101" pitchFamily="2" charset="-122"/>
              <a:cs typeface="+mn-cs"/>
            </a:endParaRPr>
          </a:p>
        </p:txBody>
      </p:sp>
      <p:sp>
        <p:nvSpPr>
          <p:cNvPr id="3" name="矩形 2"/>
          <p:cNvSpPr/>
          <p:nvPr/>
        </p:nvSpPr>
        <p:spPr>
          <a:xfrm>
            <a:off x="350838" y="1828800"/>
            <a:ext cx="8443912" cy="3046413"/>
          </a:xfrm>
          <a:prstGeom prst="rect">
            <a:avLst/>
          </a:prstGeom>
          <a:noFill/>
          <a:ln w="9525">
            <a:noFill/>
          </a:ln>
        </p:spPr>
        <p:txBody>
          <a:bodyPr>
            <a:spAutoFit/>
          </a:bodyPr>
          <a:p>
            <a:pPr eaLnBrk="1" hangingPunct="1">
              <a:lnSpc>
                <a:spcPct val="120000"/>
              </a:lnSpc>
            </a:pPr>
            <a:r>
              <a:rPr lang="en-US" altLang="zh-CN" sz="3200" b="1" dirty="0">
                <a:solidFill>
                  <a:srgbClr val="0033CC"/>
                </a:solidFill>
                <a:latin typeface="楷体" panose="02010609060101010101" pitchFamily="49" charset="-122"/>
                <a:ea typeface="楷体" panose="02010609060101010101" pitchFamily="49" charset="-122"/>
              </a:rPr>
              <a:t>    “</a:t>
            </a:r>
            <a:r>
              <a:rPr lang="zh-CN" altLang="en-US" sz="3200" b="1" dirty="0">
                <a:solidFill>
                  <a:srgbClr val="0033CC"/>
                </a:solidFill>
                <a:latin typeface="楷体" panose="02010609060101010101" pitchFamily="49" charset="-122"/>
                <a:ea typeface="楷体" panose="02010609060101010101" pitchFamily="49" charset="-122"/>
              </a:rPr>
              <a:t>雨后</a:t>
            </a:r>
            <a:r>
              <a:rPr lang="zh-CN" altLang="en-US" sz="3200" b="1" dirty="0">
                <a:solidFill>
                  <a:srgbClr val="0033CC"/>
                </a:solidFill>
                <a:latin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蝴蝶就会重新出来，在阳光里飞。它们是那么高兴，那么鲜艳。我想，它们</a:t>
            </a:r>
            <a:r>
              <a:rPr lang="zh-CN" altLang="en-US" sz="3200" b="1" dirty="0">
                <a:solidFill>
                  <a:srgbClr val="FF0000"/>
                </a:solidFill>
                <a:latin typeface="楷体" panose="02010609060101010101" pitchFamily="49" charset="-122"/>
                <a:ea typeface="楷体" panose="02010609060101010101" pitchFamily="49" charset="-122"/>
              </a:rPr>
              <a:t>一定</a:t>
            </a:r>
            <a:r>
              <a:rPr lang="zh-CN" altLang="en-US" sz="3200" b="1" dirty="0">
                <a:solidFill>
                  <a:srgbClr val="0033CC"/>
                </a:solidFill>
                <a:latin typeface="楷体" panose="02010609060101010101" pitchFamily="49" charset="-122"/>
                <a:ea typeface="楷体" panose="02010609060101010101" pitchFamily="49" charset="-122"/>
              </a:rPr>
              <a:t>是藏在一个秘密的家里。它们的家</a:t>
            </a:r>
            <a:r>
              <a:rPr lang="zh-CN" altLang="en-US" sz="3200" b="1" dirty="0">
                <a:solidFill>
                  <a:srgbClr val="FF0000"/>
                </a:solidFill>
                <a:latin typeface="楷体" panose="02010609060101010101" pitchFamily="49" charset="-122"/>
                <a:ea typeface="楷体" panose="02010609060101010101" pitchFamily="49" charset="-122"/>
              </a:rPr>
              <a:t>一定</a:t>
            </a:r>
            <a:r>
              <a:rPr lang="zh-CN" altLang="en-US" sz="3200" b="1" dirty="0">
                <a:solidFill>
                  <a:srgbClr val="0033CC"/>
                </a:solidFill>
                <a:latin typeface="楷体" panose="02010609060101010101" pitchFamily="49" charset="-122"/>
                <a:ea typeface="楷体" panose="02010609060101010101" pitchFamily="49" charset="-122"/>
              </a:rPr>
              <a:t>美丽而香甜，不像家雀儿似的，一下雨就飞到人们的屋檐下避雨。</a:t>
            </a:r>
            <a:r>
              <a:rPr lang="zh-CN" altLang="en-US" sz="3200" b="1" dirty="0">
                <a:solidFill>
                  <a:srgbClr val="FF0000"/>
                </a:solidFill>
                <a:latin typeface="楷体" panose="02010609060101010101" pitchFamily="49" charset="-122"/>
                <a:ea typeface="楷体" panose="02010609060101010101" pitchFamily="49" charset="-122"/>
              </a:rPr>
              <a:t>一定</a:t>
            </a:r>
            <a:r>
              <a:rPr lang="zh-CN" altLang="en-US" sz="3200" b="1" dirty="0">
                <a:solidFill>
                  <a:srgbClr val="0033CC"/>
                </a:solidFill>
                <a:latin typeface="楷体" panose="02010609060101010101" pitchFamily="49" charset="-122"/>
                <a:ea typeface="楷体" panose="02010609060101010101" pitchFamily="49" charset="-122"/>
              </a:rPr>
              <a:t>是这样的。”</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8675" name="矩形 2"/>
          <p:cNvSpPr/>
          <p:nvPr/>
        </p:nvSpPr>
        <p:spPr>
          <a:xfrm>
            <a:off x="214313" y="531813"/>
            <a:ext cx="4606925" cy="4229100"/>
          </a:xfrm>
          <a:prstGeom prst="rect">
            <a:avLst/>
          </a:prstGeom>
          <a:noFill/>
          <a:ln w="9525">
            <a:noFill/>
          </a:ln>
        </p:spPr>
        <p:txBody>
          <a:bodyPr>
            <a:spAutoFit/>
          </a:bodyPr>
          <a:p>
            <a:pPr>
              <a:lnSpc>
                <a:spcPct val="120000"/>
              </a:lnSpc>
            </a:pPr>
            <a:r>
              <a:rPr lang="zh-CN" altLang="en-US" sz="3200" b="1" dirty="0">
                <a:solidFill>
                  <a:srgbClr val="FFFF00"/>
                </a:solidFill>
                <a:latin typeface="楷体" panose="02010609060101010101" pitchFamily="49" charset="-122"/>
                <a:ea typeface="楷体" panose="02010609060101010101" pitchFamily="49" charset="-122"/>
              </a:rPr>
              <a:t>    </a:t>
            </a:r>
            <a:r>
              <a:rPr lang="zh-CN" altLang="en-US" sz="3200" b="1" dirty="0">
                <a:solidFill>
                  <a:srgbClr val="FF0000"/>
                </a:solidFill>
                <a:latin typeface="楷体" panose="02010609060101010101" pitchFamily="49" charset="-122"/>
                <a:ea typeface="楷体" panose="02010609060101010101" pitchFamily="49" charset="-122"/>
              </a:rPr>
              <a:t>语言描写：</a:t>
            </a:r>
            <a:r>
              <a:rPr lang="zh-CN" altLang="en-US" sz="3200" b="1" dirty="0">
                <a:solidFill>
                  <a:srgbClr val="0033CC"/>
                </a:solidFill>
                <a:latin typeface="楷体" panose="02010609060101010101" pitchFamily="49" charset="-122"/>
                <a:ea typeface="楷体" panose="02010609060101010101" pitchFamily="49" charset="-122"/>
              </a:rPr>
              <a:t>女孩眼中的世界纯真而美好，所以她肯定蝴蝶一定是藏在一个“秘密的家”里，肯定蝴蝶的家一定“美丽而香甜”，她觉得“一定是这样的”。</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4" name="矩形 1"/>
          <p:cNvSpPr/>
          <p:nvPr/>
        </p:nvSpPr>
        <p:spPr>
          <a:xfrm>
            <a:off x="4724400" y="828675"/>
            <a:ext cx="4129088" cy="3636963"/>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这里的三个“一定”表达了女孩对蝴蝶的美好祝愿，也隐含了作者与孩子一样，拥有一颗纯真、善良、美好的心灵。</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randombar(horizontal)">
                                      <p:cBhvr>
                                        <p:cTn id="7" dur="500"/>
                                        <p:tgtEl>
                                          <p:spTgt spid="2867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098550" y="1462088"/>
            <a:ext cx="2244725" cy="584200"/>
          </a:xfrm>
          <a:prstGeom prst="rect">
            <a:avLst/>
          </a:prstGeom>
          <a:noFill/>
          <a:ln w="9525">
            <a:noFill/>
          </a:ln>
        </p:spPr>
        <p:txBody>
          <a:bodyPr wrap="none">
            <a:spAutoFit/>
          </a:bodyPr>
          <a:p>
            <a:r>
              <a:rPr lang="zh-CN" altLang="en-US" sz="3200" b="1" dirty="0">
                <a:solidFill>
                  <a:srgbClr val="0000FF"/>
                </a:solidFill>
                <a:latin typeface="楷体" panose="02010609060101010101" pitchFamily="49" charset="-122"/>
                <a:ea typeface="楷体" panose="02010609060101010101" pitchFamily="49" charset="-122"/>
              </a:rPr>
              <a:t>思考与疑问</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10" name="矩形 9"/>
          <p:cNvSpPr/>
          <p:nvPr/>
        </p:nvSpPr>
        <p:spPr>
          <a:xfrm>
            <a:off x="1098550" y="2098675"/>
            <a:ext cx="2244725" cy="584200"/>
          </a:xfrm>
          <a:prstGeom prst="rect">
            <a:avLst/>
          </a:prstGeom>
          <a:noFill/>
          <a:ln w="9525">
            <a:noFill/>
          </a:ln>
        </p:spPr>
        <p:txBody>
          <a:bodyPr wrap="none">
            <a:spAutoFit/>
          </a:bodyPr>
          <a:p>
            <a:r>
              <a:rPr lang="zh-CN" altLang="en-US" sz="3200" b="1" dirty="0">
                <a:solidFill>
                  <a:srgbClr val="0000FF"/>
                </a:solidFill>
                <a:latin typeface="楷体" panose="02010609060101010101" pitchFamily="49" charset="-122"/>
                <a:ea typeface="楷体" panose="02010609060101010101" pitchFamily="49" charset="-122"/>
              </a:rPr>
              <a:t>猜想与追寻</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11" name="矩形 10"/>
          <p:cNvSpPr/>
          <p:nvPr/>
        </p:nvSpPr>
        <p:spPr>
          <a:xfrm>
            <a:off x="1098550" y="2763838"/>
            <a:ext cx="1831975" cy="585787"/>
          </a:xfrm>
          <a:prstGeom prst="rect">
            <a:avLst/>
          </a:prstGeom>
          <a:noFill/>
          <a:ln w="9525">
            <a:noFill/>
          </a:ln>
        </p:spPr>
        <p:txBody>
          <a:bodyPr wrap="none">
            <a:spAutoFit/>
          </a:bodyPr>
          <a:p>
            <a:r>
              <a:rPr lang="zh-CN" altLang="en-US" sz="3200" b="1" dirty="0">
                <a:solidFill>
                  <a:srgbClr val="0000FF"/>
                </a:solidFill>
                <a:latin typeface="楷体" panose="02010609060101010101" pitchFamily="49" charset="-122"/>
                <a:ea typeface="楷体" panose="02010609060101010101" pitchFamily="49" charset="-122"/>
              </a:rPr>
              <a:t>女孩心声</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12" name="矩形 11"/>
          <p:cNvSpPr/>
          <p:nvPr/>
        </p:nvSpPr>
        <p:spPr>
          <a:xfrm>
            <a:off x="1098550" y="3349625"/>
            <a:ext cx="1831975" cy="584200"/>
          </a:xfrm>
          <a:prstGeom prst="rect">
            <a:avLst/>
          </a:prstGeom>
          <a:noFill/>
          <a:ln w="9525">
            <a:noFill/>
          </a:ln>
        </p:spPr>
        <p:txBody>
          <a:bodyPr wrap="none">
            <a:spAutoFit/>
          </a:bodyPr>
          <a:p>
            <a:r>
              <a:rPr lang="zh-CN" altLang="en-US" sz="3200" b="1" dirty="0">
                <a:solidFill>
                  <a:srgbClr val="0000FF"/>
                </a:solidFill>
                <a:latin typeface="楷体" panose="02010609060101010101" pitchFamily="49" charset="-122"/>
                <a:ea typeface="楷体" panose="02010609060101010101" pitchFamily="49" charset="-122"/>
              </a:rPr>
              <a:t>苦寻无果</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13" name="矩形 12"/>
          <p:cNvSpPr/>
          <p:nvPr/>
        </p:nvSpPr>
        <p:spPr>
          <a:xfrm>
            <a:off x="3840163" y="1465263"/>
            <a:ext cx="2655887" cy="584200"/>
          </a:xfrm>
          <a:prstGeom prst="rect">
            <a:avLst/>
          </a:prstGeom>
          <a:noFill/>
          <a:ln w="9525">
            <a:noFill/>
          </a:ln>
        </p:spPr>
        <p:txBody>
          <a:bodyPr wrap="none">
            <a:spAutoFit/>
          </a:bodyPr>
          <a:p>
            <a:r>
              <a:rPr lang="zh-CN" altLang="en-US" sz="3200" b="1" dirty="0">
                <a:solidFill>
                  <a:srgbClr val="FF00FF"/>
                </a:solidFill>
                <a:latin typeface="楷体" panose="02010609060101010101" pitchFamily="49" charset="-122"/>
                <a:ea typeface="楷体" panose="02010609060101010101" pitchFamily="49" charset="-122"/>
              </a:rPr>
              <a:t>蝴蝶如何避雨</a:t>
            </a:r>
            <a:endParaRPr lang="zh-CN" altLang="en-US" sz="3200" b="1" dirty="0">
              <a:solidFill>
                <a:srgbClr val="FF00FF"/>
              </a:solidFill>
              <a:latin typeface="楷体" panose="02010609060101010101" pitchFamily="49" charset="-122"/>
              <a:ea typeface="楷体" panose="02010609060101010101" pitchFamily="49" charset="-122"/>
            </a:endParaRPr>
          </a:p>
        </p:txBody>
      </p:sp>
      <p:sp>
        <p:nvSpPr>
          <p:cNvPr id="14" name="矩形 13"/>
          <p:cNvSpPr/>
          <p:nvPr/>
        </p:nvSpPr>
        <p:spPr>
          <a:xfrm>
            <a:off x="3840163" y="2081213"/>
            <a:ext cx="3067050" cy="584200"/>
          </a:xfrm>
          <a:prstGeom prst="rect">
            <a:avLst/>
          </a:prstGeom>
          <a:noFill/>
          <a:ln w="9525">
            <a:noFill/>
          </a:ln>
        </p:spPr>
        <p:txBody>
          <a:bodyPr wrap="none">
            <a:spAutoFit/>
          </a:bodyPr>
          <a:p>
            <a:r>
              <a:rPr lang="zh-CN" altLang="en-US" sz="3200" b="1" dirty="0">
                <a:solidFill>
                  <a:srgbClr val="FF00FF"/>
                </a:solidFill>
                <a:latin typeface="楷体" panose="02010609060101010101" pitchFamily="49" charset="-122"/>
                <a:ea typeface="楷体" panose="02010609060101010101" pitchFamily="49" charset="-122"/>
              </a:rPr>
              <a:t>蝴蝶的家在哪里</a:t>
            </a:r>
            <a:endParaRPr lang="zh-CN" altLang="en-US" sz="3200" b="1" dirty="0">
              <a:solidFill>
                <a:srgbClr val="FF00FF"/>
              </a:solidFill>
              <a:latin typeface="楷体" panose="02010609060101010101" pitchFamily="49" charset="-122"/>
              <a:ea typeface="楷体" panose="02010609060101010101" pitchFamily="49" charset="-122"/>
            </a:endParaRPr>
          </a:p>
        </p:txBody>
      </p:sp>
      <p:sp>
        <p:nvSpPr>
          <p:cNvPr id="15" name="矩形 14"/>
          <p:cNvSpPr/>
          <p:nvPr/>
        </p:nvSpPr>
        <p:spPr>
          <a:xfrm>
            <a:off x="3441700" y="2757488"/>
            <a:ext cx="4305300" cy="584200"/>
          </a:xfrm>
          <a:prstGeom prst="rect">
            <a:avLst/>
          </a:prstGeom>
          <a:noFill/>
          <a:ln w="9525">
            <a:noFill/>
          </a:ln>
        </p:spPr>
        <p:txBody>
          <a:bodyPr wrap="none">
            <a:spAutoFit/>
          </a:bodyPr>
          <a:p>
            <a:r>
              <a:rPr lang="zh-CN" altLang="en-US" sz="3200" b="1" dirty="0">
                <a:solidFill>
                  <a:srgbClr val="FF00FF"/>
                </a:solidFill>
                <a:latin typeface="楷体" panose="02010609060101010101" pitchFamily="49" charset="-122"/>
                <a:ea typeface="楷体" panose="02010609060101010101" pitchFamily="49" charset="-122"/>
              </a:rPr>
              <a:t>秘密的家  美丽而香甜</a:t>
            </a:r>
            <a:endParaRPr lang="zh-CN" altLang="en-US" sz="3200" b="1" dirty="0">
              <a:solidFill>
                <a:srgbClr val="FF00FF"/>
              </a:solidFill>
              <a:latin typeface="楷体" panose="02010609060101010101" pitchFamily="49" charset="-122"/>
              <a:ea typeface="楷体" panose="02010609060101010101" pitchFamily="49" charset="-122"/>
            </a:endParaRPr>
          </a:p>
        </p:txBody>
      </p:sp>
      <p:sp>
        <p:nvSpPr>
          <p:cNvPr id="16" name="矩形 15"/>
          <p:cNvSpPr/>
          <p:nvPr/>
        </p:nvSpPr>
        <p:spPr>
          <a:xfrm>
            <a:off x="3489325" y="3355975"/>
            <a:ext cx="3894138" cy="584200"/>
          </a:xfrm>
          <a:prstGeom prst="rect">
            <a:avLst/>
          </a:prstGeom>
          <a:noFill/>
          <a:ln w="9525">
            <a:noFill/>
          </a:ln>
        </p:spPr>
        <p:txBody>
          <a:bodyPr wrap="none">
            <a:spAutoFit/>
          </a:bodyPr>
          <a:p>
            <a:r>
              <a:rPr lang="zh-CN" altLang="en-US" sz="3200" b="1" dirty="0">
                <a:solidFill>
                  <a:srgbClr val="FF00FF"/>
                </a:solidFill>
                <a:latin typeface="楷体" panose="02010609060101010101" pitchFamily="49" charset="-122"/>
                <a:ea typeface="楷体" panose="02010609060101010101" pitchFamily="49" charset="-122"/>
              </a:rPr>
              <a:t>总没见到  急切难平</a:t>
            </a:r>
            <a:endParaRPr lang="zh-CN" altLang="en-US" sz="3200" b="1" dirty="0">
              <a:solidFill>
                <a:srgbClr val="FF00FF"/>
              </a:solidFill>
              <a:latin typeface="楷体" panose="02010609060101010101" pitchFamily="49" charset="-122"/>
              <a:ea typeface="楷体" panose="02010609060101010101" pitchFamily="49" charset="-122"/>
            </a:endParaRPr>
          </a:p>
        </p:txBody>
      </p:sp>
      <p:sp>
        <p:nvSpPr>
          <p:cNvPr id="8" name="左中括号 7"/>
          <p:cNvSpPr/>
          <p:nvPr/>
        </p:nvSpPr>
        <p:spPr>
          <a:xfrm>
            <a:off x="3282950" y="1620838"/>
            <a:ext cx="284163" cy="2176463"/>
          </a:xfrm>
          <a:prstGeom prst="leftBracket">
            <a:avLst/>
          </a:prstGeom>
          <a:ln>
            <a:solidFill>
              <a:srgbClr val="FFFF00"/>
            </a:solidFill>
          </a:ln>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9" name="右大括号 8"/>
          <p:cNvSpPr/>
          <p:nvPr/>
        </p:nvSpPr>
        <p:spPr>
          <a:xfrm>
            <a:off x="7383463" y="1620838"/>
            <a:ext cx="517525" cy="2255838"/>
          </a:xfrm>
          <a:prstGeom prst="rightBrace">
            <a:avLst/>
          </a:prstGeom>
          <a:ln>
            <a:solidFill>
              <a:srgbClr val="FFC000"/>
            </a:solidFill>
          </a:ln>
        </p:spPr>
        <p:style>
          <a:lnRef idx="3">
            <a:schemeClr val="accent1"/>
          </a:lnRef>
          <a:fillRef idx="0">
            <a:schemeClr val="accent1"/>
          </a:fillRef>
          <a:effectRef idx="2">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7" name="左大括号 16"/>
          <p:cNvSpPr/>
          <p:nvPr/>
        </p:nvSpPr>
        <p:spPr>
          <a:xfrm>
            <a:off x="712788" y="1465263"/>
            <a:ext cx="546100" cy="2478088"/>
          </a:xfrm>
          <a:prstGeom prst="leftBrace">
            <a:avLst/>
          </a:prstGeom>
          <a:ln>
            <a:solidFill>
              <a:srgbClr val="FFC000"/>
            </a:solidFill>
          </a:ln>
        </p:spPr>
        <p:style>
          <a:lnRef idx="3">
            <a:schemeClr val="accent2"/>
          </a:lnRef>
          <a:fillRef idx="0">
            <a:schemeClr val="accent2"/>
          </a:fillRef>
          <a:effectRef idx="2">
            <a:schemeClr val="accent2"/>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8" name="矩形 17"/>
          <p:cNvSpPr/>
          <p:nvPr/>
        </p:nvSpPr>
        <p:spPr>
          <a:xfrm>
            <a:off x="238125" y="1679575"/>
            <a:ext cx="269875" cy="2062163"/>
          </a:xfrm>
          <a:prstGeom prst="rect">
            <a:avLst/>
          </a:prstGeom>
          <a:noFill/>
          <a:ln w="9525">
            <a:noFill/>
          </a:ln>
        </p:spPr>
        <p:txBody>
          <a:bodyPr>
            <a:spAutoFit/>
          </a:bodyPr>
          <a:p>
            <a:r>
              <a:rPr lang="zh-CN" altLang="en-US" sz="3200" b="1" dirty="0">
                <a:solidFill>
                  <a:srgbClr val="FF0000"/>
                </a:solidFill>
                <a:latin typeface="楷体" panose="02010609060101010101" pitchFamily="49" charset="-122"/>
                <a:ea typeface="楷体" panose="02010609060101010101" pitchFamily="49" charset="-122"/>
              </a:rPr>
              <a:t>蝴蝶的家</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9" name="文本框 18"/>
          <p:cNvSpPr txBox="1"/>
          <p:nvPr/>
        </p:nvSpPr>
        <p:spPr>
          <a:xfrm>
            <a:off x="7789863" y="1754188"/>
            <a:ext cx="677862" cy="2428875"/>
          </a:xfrm>
          <a:prstGeom prst="rect">
            <a:avLst/>
          </a:prstGeom>
          <a:noFill/>
          <a:ln w="9525">
            <a:noFill/>
          </a:ln>
        </p:spPr>
        <p:txBody>
          <a:bodyPr vert="eaVert">
            <a:spAutoFit/>
          </a:bodyPr>
          <a:p>
            <a:r>
              <a:rPr lang="zh-CN" altLang="en-US" sz="3200" b="1" dirty="0">
                <a:solidFill>
                  <a:srgbClr val="0033CC"/>
                </a:solidFill>
                <a:latin typeface="Arial" panose="020B0604020202020204" pitchFamily="34" charset="0"/>
              </a:rPr>
              <a:t>抒担忧之情</a:t>
            </a:r>
            <a:endParaRPr lang="zh-CN" altLang="en-US" sz="3200" b="1" dirty="0">
              <a:solidFill>
                <a:srgbClr val="0033CC"/>
              </a:solidFill>
              <a:latin typeface="Arial" panose="020B0604020202020204" pitchFamily="34" charset="0"/>
            </a:endParaRPr>
          </a:p>
        </p:txBody>
      </p:sp>
      <p:sp>
        <p:nvSpPr>
          <p:cNvPr id="22" name="文本框 21"/>
          <p:cNvSpPr txBox="1"/>
          <p:nvPr/>
        </p:nvSpPr>
        <p:spPr>
          <a:xfrm>
            <a:off x="8267700" y="1754188"/>
            <a:ext cx="677863" cy="2428875"/>
          </a:xfrm>
          <a:prstGeom prst="rect">
            <a:avLst/>
          </a:prstGeom>
          <a:noFill/>
          <a:ln w="9525">
            <a:noFill/>
          </a:ln>
        </p:spPr>
        <p:txBody>
          <a:bodyPr vert="eaVert">
            <a:spAutoFit/>
          </a:bodyPr>
          <a:p>
            <a:r>
              <a:rPr lang="zh-CN" altLang="en-US" sz="3200" b="1" dirty="0">
                <a:solidFill>
                  <a:srgbClr val="0033CC"/>
                </a:solidFill>
                <a:latin typeface="Arial" panose="020B0604020202020204" pitchFamily="34" charset="0"/>
              </a:rPr>
              <a:t>显关爱之意</a:t>
            </a:r>
            <a:endParaRPr lang="zh-CN" altLang="en-US" sz="3200" b="1" dirty="0">
              <a:solidFill>
                <a:srgbClr val="0033CC"/>
              </a:solidFill>
              <a:latin typeface="Arial" panose="020B0604020202020204" pitchFamily="34" charset="0"/>
            </a:endParaRPr>
          </a:p>
        </p:txBody>
      </p:sp>
      <p:grpSp>
        <p:nvGrpSpPr>
          <p:cNvPr id="32784" name="组合 1"/>
          <p:cNvGrpSpPr/>
          <p:nvPr/>
        </p:nvGrpSpPr>
        <p:grpSpPr>
          <a:xfrm>
            <a:off x="3286125" y="301625"/>
            <a:ext cx="2708275" cy="584200"/>
            <a:chOff x="221407" y="371475"/>
            <a:chExt cx="2707531" cy="584200"/>
          </a:xfrm>
        </p:grpSpPr>
        <p:sp>
          <p:nvSpPr>
            <p:cNvPr id="21" name="文本框 36"/>
            <p:cNvSpPr txBox="1">
              <a:spLocks noChangeArrowheads="1"/>
            </p:cNvSpPr>
            <p:nvPr/>
          </p:nvSpPr>
          <p:spPr bwMode="auto">
            <a:xfrm>
              <a:off x="724003" y="371475"/>
              <a:ext cx="220493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uLnTx/>
                  <a:uFillTx/>
                  <a:latin typeface="宋体" panose="02010600030101010101" pitchFamily="2" charset="-122"/>
                  <a:ea typeface="宋体" panose="02010600030101010101" pitchFamily="2" charset="-122"/>
                  <a:cs typeface="+mn-cs"/>
                </a:rPr>
                <a:t>板书设计</a:t>
              </a:r>
              <a:endParaRPr kumimoji="0" lang="zh-CN" altLang="en-US" sz="3200" b="1" i="0" u="none" strike="noStrike" kern="1200" cap="none" spc="0" normalizeH="0" baseline="0" noProof="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uLnTx/>
                <a:uFillTx/>
                <a:latin typeface="宋体" panose="02010600030101010101" pitchFamily="2" charset="-122"/>
                <a:ea typeface="宋体" panose="02010600030101010101" pitchFamily="2" charset="-122"/>
                <a:cs typeface="+mn-cs"/>
              </a:endParaRPr>
            </a:p>
          </p:txBody>
        </p:sp>
        <p:pic>
          <p:nvPicPr>
            <p:cNvPr id="32786" name="图片 37"/>
            <p:cNvPicPr>
              <a:picLocks noChangeAspect="1"/>
            </p:cNvPicPr>
            <p:nvPr/>
          </p:nvPicPr>
          <p:blipFill>
            <a:blip r:embed="rId1"/>
            <a:stretch>
              <a:fillRect/>
            </a:stretch>
          </p:blipFill>
          <p:spPr>
            <a:xfrm>
              <a:off x="221407" y="403157"/>
              <a:ext cx="553184" cy="552518"/>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000000"/>
                                          </p:val>
                                        </p:tav>
                                        <p:tav tm="100000">
                                          <p:val>
                                            <p:strVal val="#ppt_w"/>
                                          </p:val>
                                        </p:tav>
                                      </p:tavLst>
                                    </p:anim>
                                    <p:anim calcmode="lin" valueType="num">
                                      <p:cBhvr>
                                        <p:cTn id="8" dur="500" fill="hold"/>
                                        <p:tgtEl>
                                          <p:spTgt spid="18"/>
                                        </p:tgtEl>
                                        <p:attrNameLst>
                                          <p:attrName>ppt_h</p:attrName>
                                        </p:attrNameLst>
                                      </p:cBhvr>
                                      <p:tavLst>
                                        <p:tav tm="0">
                                          <p:val>
                                            <p:fltVal val="0.00000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left)">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up)">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randombar(horizontal)">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randombar(horizontal)">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randombar(horizontal)">
                                      <p:cBhvr>
                                        <p:cTn id="49" dur="500"/>
                                        <p:tgtEl>
                                          <p:spTgt spid="15"/>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randombar(horizontal)">
                                      <p:cBhvr>
                                        <p:cTn id="59" dur="500"/>
                                        <p:tgtEl>
                                          <p:spTgt spid="16"/>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wipe(up)">
                                      <p:cBhvr>
                                        <p:cTn id="64" dur="500"/>
                                        <p:tgtEl>
                                          <p:spTgt spid="9"/>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grpId="0" nodeType="click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wipe(up)">
                                      <p:cBhvr>
                                        <p:cTn id="69" dur="500"/>
                                        <p:tgtEl>
                                          <p:spTgt spid="19"/>
                                        </p:tgtEl>
                                      </p:cBhvr>
                                    </p:animEffect>
                                  </p:childTnLst>
                                </p:cTn>
                              </p:par>
                              <p:par>
                                <p:cTn id="70" presetID="22" presetClass="entr" presetSubtype="1"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up)">
                                      <p:cBhvr>
                                        <p:cTn id="7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2" grpId="0"/>
      <p:bldP spid="13" grpId="0"/>
      <p:bldP spid="14" grpId="0"/>
      <p:bldP spid="15" grpId="0"/>
      <p:bldP spid="16" grpId="0"/>
      <p:bldP spid="8" grpId="0" animBg="1"/>
      <p:bldP spid="9" grpId="0" animBg="1"/>
      <p:bldP spid="17" grpId="0" animBg="1"/>
      <p:bldP spid="18" grpId="0"/>
      <p:bldP spid="19" grpId="0"/>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矩形 3"/>
          <p:cNvSpPr/>
          <p:nvPr/>
        </p:nvSpPr>
        <p:spPr>
          <a:xfrm>
            <a:off x="836613" y="1382713"/>
            <a:ext cx="7905750" cy="2378075"/>
          </a:xfrm>
          <a:prstGeom prst="rect">
            <a:avLst/>
          </a:prstGeom>
          <a:noFill/>
          <a:ln w="9525">
            <a:noFill/>
          </a:ln>
        </p:spPr>
        <p:txBody>
          <a:bodyPr>
            <a:spAutoFit/>
          </a:bodyPr>
          <a:p>
            <a:pPr>
              <a:lnSpc>
                <a:spcPct val="120000"/>
              </a:lnSpc>
            </a:pPr>
            <a:r>
              <a:rPr lang="zh-CN" altLang="en-US" sz="3200" b="1" dirty="0">
                <a:latin typeface="楷体" panose="02010609060101010101" pitchFamily="49" charset="-122"/>
                <a:ea typeface="楷体" panose="02010609060101010101" pitchFamily="49" charset="-122"/>
              </a:rPr>
              <a:t>    蝴蝶是一种多么美丽的昆虫啊！它翩翩起舞的样子多么美好啊！但是它又是那么柔弱，那么渺小。我们热爱美的事物，就应当保护它，关爱它，不要伤害它！</a:t>
            </a:r>
            <a:endParaRPr lang="zh-CN" altLang="en-US" sz="3200" b="1" dirty="0">
              <a:latin typeface="楷体" panose="02010609060101010101" pitchFamily="49" charset="-122"/>
              <a:ea typeface="楷体" panose="02010609060101010101" pitchFamily="49" charset="-122"/>
            </a:endParaRPr>
          </a:p>
        </p:txBody>
      </p:sp>
      <p:grpSp>
        <p:nvGrpSpPr>
          <p:cNvPr id="33795" name="组合 1"/>
          <p:cNvGrpSpPr/>
          <p:nvPr/>
        </p:nvGrpSpPr>
        <p:grpSpPr>
          <a:xfrm>
            <a:off x="3286125" y="301625"/>
            <a:ext cx="2708275" cy="584200"/>
            <a:chOff x="221407" y="371475"/>
            <a:chExt cx="2707531" cy="584200"/>
          </a:xfrm>
        </p:grpSpPr>
        <p:sp>
          <p:nvSpPr>
            <p:cNvPr id="7" name="文本框 36"/>
            <p:cNvSpPr txBox="1">
              <a:spLocks noChangeArrowheads="1"/>
            </p:cNvSpPr>
            <p:nvPr/>
          </p:nvSpPr>
          <p:spPr bwMode="auto">
            <a:xfrm>
              <a:off x="724003" y="371475"/>
              <a:ext cx="220493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uLnTx/>
                  <a:uFillTx/>
                  <a:latin typeface="宋体" panose="02010600030101010101" pitchFamily="2" charset="-122"/>
                  <a:ea typeface="宋体" panose="02010600030101010101" pitchFamily="2" charset="-122"/>
                  <a:cs typeface="+mn-cs"/>
                </a:rPr>
                <a:t>课堂小结</a:t>
              </a:r>
              <a:endParaRPr kumimoji="0" lang="zh-CN" altLang="en-US" sz="3200" b="1" i="0" u="none" strike="noStrike" kern="1200" cap="none" spc="0" normalizeH="0" baseline="0" noProof="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uLnTx/>
                <a:uFillTx/>
                <a:latin typeface="宋体" panose="02010600030101010101" pitchFamily="2" charset="-122"/>
                <a:ea typeface="宋体" panose="02010600030101010101" pitchFamily="2" charset="-122"/>
                <a:cs typeface="+mn-cs"/>
              </a:endParaRPr>
            </a:p>
          </p:txBody>
        </p:sp>
        <p:pic>
          <p:nvPicPr>
            <p:cNvPr id="33797" name="图片 37"/>
            <p:cNvPicPr>
              <a:picLocks noChangeAspect="1"/>
            </p:cNvPicPr>
            <p:nvPr/>
          </p:nvPicPr>
          <p:blipFill>
            <a:blip r:embed="rId1"/>
            <a:stretch>
              <a:fillRect/>
            </a:stretch>
          </p:blipFill>
          <p:spPr>
            <a:xfrm>
              <a:off x="221407" y="403157"/>
              <a:ext cx="553184" cy="552518"/>
            </a:xfrm>
            <a:prstGeom prst="rect">
              <a:avLst/>
            </a:prstGeom>
            <a:noFill/>
            <a:ln w="9525">
              <a:noFill/>
            </a:ln>
          </p:spPr>
        </p:pic>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pic>
        <p:nvPicPr>
          <p:cNvPr id="34818" name="图片 1"/>
          <p:cNvPicPr>
            <a:picLocks noChangeAspect="1"/>
          </p:cNvPicPr>
          <p:nvPr/>
        </p:nvPicPr>
        <p:blipFill>
          <a:blip r:embed="rId2"/>
          <a:stretch>
            <a:fillRect/>
          </a:stretch>
        </p:blipFill>
        <p:spPr>
          <a:xfrm>
            <a:off x="52070" y="945198"/>
            <a:ext cx="9144000" cy="5140325"/>
          </a:xfrm>
          <a:prstGeom prst="rect">
            <a:avLst/>
          </a:prstGeom>
          <a:noFill/>
          <a:ln w="9525">
            <a:noFill/>
          </a:ln>
        </p:spPr>
      </p:pic>
      <p:grpSp>
        <p:nvGrpSpPr>
          <p:cNvPr id="34819" name="组合 1"/>
          <p:cNvGrpSpPr/>
          <p:nvPr/>
        </p:nvGrpSpPr>
        <p:grpSpPr>
          <a:xfrm>
            <a:off x="3286125" y="301625"/>
            <a:ext cx="2708275" cy="584200"/>
            <a:chOff x="221407" y="371475"/>
            <a:chExt cx="2707531" cy="584200"/>
          </a:xfrm>
        </p:grpSpPr>
        <p:sp>
          <p:nvSpPr>
            <p:cNvPr id="8" name="文本框 36"/>
            <p:cNvSpPr txBox="1">
              <a:spLocks noChangeArrowheads="1"/>
            </p:cNvSpPr>
            <p:nvPr/>
          </p:nvSpPr>
          <p:spPr bwMode="auto">
            <a:xfrm>
              <a:off x="724003" y="371475"/>
              <a:ext cx="220493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uLnTx/>
                  <a:uFillTx/>
                  <a:latin typeface="宋体" panose="02010600030101010101" pitchFamily="2" charset="-122"/>
                  <a:ea typeface="宋体" panose="02010600030101010101" pitchFamily="2" charset="-122"/>
                  <a:cs typeface="+mn-cs"/>
                </a:rPr>
                <a:t>拓展延伸</a:t>
              </a:r>
              <a:endParaRPr kumimoji="0" lang="zh-CN" altLang="en-US" sz="3200" b="1" i="0" u="none" strike="noStrike" kern="1200" cap="none" spc="0" normalizeH="0" baseline="0" noProof="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uLnTx/>
                <a:uFillTx/>
                <a:latin typeface="宋体" panose="02010600030101010101" pitchFamily="2" charset="-122"/>
                <a:ea typeface="宋体" panose="02010600030101010101" pitchFamily="2" charset="-122"/>
                <a:cs typeface="+mn-cs"/>
              </a:endParaRPr>
            </a:p>
          </p:txBody>
        </p:sp>
        <p:pic>
          <p:nvPicPr>
            <p:cNvPr id="34825" name="图片 37"/>
            <p:cNvPicPr>
              <a:picLocks noChangeAspect="1"/>
            </p:cNvPicPr>
            <p:nvPr/>
          </p:nvPicPr>
          <p:blipFill>
            <a:blip r:embed="rId3"/>
            <a:stretch>
              <a:fillRect/>
            </a:stretch>
          </p:blipFill>
          <p:spPr>
            <a:xfrm>
              <a:off x="221407" y="403157"/>
              <a:ext cx="553184" cy="552518"/>
            </a:xfrm>
            <a:prstGeom prst="rect">
              <a:avLst/>
            </a:prstGeom>
            <a:noFill/>
            <a:ln w="9525">
              <a:noFill/>
            </a:ln>
          </p:spPr>
        </p:pic>
      </p:grpSp>
      <p:pic>
        <p:nvPicPr>
          <p:cNvPr id="34820" name="图片 1"/>
          <p:cNvPicPr>
            <a:picLocks noChangeAspect="1"/>
          </p:cNvPicPr>
          <p:nvPr/>
        </p:nvPicPr>
        <p:blipFill>
          <a:blip r:embed="rId4"/>
          <a:stretch>
            <a:fillRect/>
          </a:stretch>
        </p:blipFill>
        <p:spPr>
          <a:xfrm rot="1651752">
            <a:off x="6513513" y="1022350"/>
            <a:ext cx="2111375" cy="2103438"/>
          </a:xfrm>
          <a:prstGeom prst="rect">
            <a:avLst/>
          </a:prstGeom>
          <a:noFill/>
          <a:ln w="9525">
            <a:noFill/>
          </a:ln>
        </p:spPr>
      </p:pic>
      <p:pic>
        <p:nvPicPr>
          <p:cNvPr id="34821" name="图片 2"/>
          <p:cNvPicPr>
            <a:picLocks noChangeAspect="1"/>
          </p:cNvPicPr>
          <p:nvPr/>
        </p:nvPicPr>
        <p:blipFill>
          <a:blip r:embed="rId5">
            <a:clrChange>
              <a:clrFrom>
                <a:srgbClr val="FFFFFF"/>
              </a:clrFrom>
              <a:clrTo>
                <a:srgbClr val="FFFFFF">
                  <a:alpha val="0"/>
                </a:srgbClr>
              </a:clrTo>
            </a:clrChange>
          </a:blip>
          <a:srcRect l="7545" t="2425" r="5634" b="4108"/>
          <a:stretch>
            <a:fillRect/>
          </a:stretch>
        </p:blipFill>
        <p:spPr>
          <a:xfrm rot="929183">
            <a:off x="742950" y="3165475"/>
            <a:ext cx="1506538" cy="1150938"/>
          </a:xfrm>
          <a:prstGeom prst="rect">
            <a:avLst/>
          </a:prstGeom>
          <a:noFill/>
          <a:ln w="9525">
            <a:noFill/>
          </a:ln>
        </p:spPr>
      </p:pic>
      <p:sp>
        <p:nvSpPr>
          <p:cNvPr id="4" name="圆角矩形 3">
            <a:hlinkClick r:id="rId6" action="ppaction://hlinksldjump"/>
          </p:cNvPr>
          <p:cNvSpPr/>
          <p:nvPr/>
        </p:nvSpPr>
        <p:spPr>
          <a:xfrm>
            <a:off x="3286125" y="3262313"/>
            <a:ext cx="1562100" cy="638175"/>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rPr>
              <a:t>拓展一</a:t>
            </a:r>
            <a:endParaRPr kumimoji="0" lang="zh-CN" altLang="en-US" sz="32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endParaRPr>
          </a:p>
        </p:txBody>
      </p:sp>
      <p:sp>
        <p:nvSpPr>
          <p:cNvPr id="13" name="圆角矩形 12">
            <a:hlinkClick r:id="rId7" action="ppaction://hlinksldjump"/>
          </p:cNvPr>
          <p:cNvSpPr/>
          <p:nvPr/>
        </p:nvSpPr>
        <p:spPr>
          <a:xfrm>
            <a:off x="5884863" y="3262313"/>
            <a:ext cx="1560513" cy="638175"/>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rPr>
              <a:t>拓展二</a:t>
            </a:r>
            <a:endParaRPr kumimoji="0" lang="zh-CN" altLang="en-US" sz="32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bg>
      <p:bgPr>
        <a:blipFill rotWithShape="0">
          <a:blip r:embed="rId1"/>
          <a:stretch>
            <a:fillRect/>
          </a:stretch>
        </a:blipFill>
        <a:effectLst/>
      </p:bgPr>
    </p:bg>
    <p:spTree>
      <p:nvGrpSpPr>
        <p:cNvPr id="1" name=""/>
        <p:cNvGrpSpPr/>
        <p:nvPr/>
      </p:nvGrpSpPr>
      <p:grpSpPr/>
      <p:sp>
        <p:nvSpPr>
          <p:cNvPr id="35842" name="矩形 5"/>
          <p:cNvSpPr/>
          <p:nvPr/>
        </p:nvSpPr>
        <p:spPr>
          <a:xfrm>
            <a:off x="3330575" y="595313"/>
            <a:ext cx="3584575" cy="3859212"/>
          </a:xfrm>
          <a:prstGeom prst="rect">
            <a:avLst/>
          </a:prstGeom>
          <a:solidFill>
            <a:schemeClr val="bg1">
              <a:alpha val="50195"/>
            </a:schemeClr>
          </a:solidFill>
          <a:ln w="9525">
            <a:noFill/>
          </a:ln>
        </p:spPr>
        <p:txBody>
          <a:bodyPr>
            <a:spAutoFit/>
          </a:bodyPr>
          <a:p>
            <a:pPr algn="ctr">
              <a:lnSpc>
                <a:spcPct val="120000"/>
              </a:lnSpc>
            </a:pPr>
            <a:r>
              <a:rPr lang="zh-CN" altLang="en-US" sz="3200" b="1" dirty="0">
                <a:latin typeface="楷体" panose="02010609060101010101" pitchFamily="49" charset="-122"/>
                <a:ea typeface="楷体" panose="02010609060101010101" pitchFamily="49" charset="-122"/>
              </a:rPr>
              <a:t>咏 蝶</a:t>
            </a:r>
            <a:br>
              <a:rPr lang="en-US" altLang="zh-CN" sz="3200" b="1" dirty="0">
                <a:latin typeface="楷体" panose="02010609060101010101" pitchFamily="49" charset="-122"/>
                <a:ea typeface="楷体" panose="02010609060101010101" pitchFamily="49" charset="-122"/>
              </a:rPr>
            </a:b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宋</a:t>
            </a: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贾蓬莱</a:t>
            </a:r>
            <a:br>
              <a:rPr lang="zh-CN" altLang="en-US" sz="3200" b="1" dirty="0">
                <a:latin typeface="楷体" panose="02010609060101010101" pitchFamily="49" charset="-122"/>
                <a:ea typeface="楷体" panose="02010609060101010101" pitchFamily="49" charset="-122"/>
              </a:rPr>
            </a:br>
            <a:r>
              <a:rPr lang="zh-CN" altLang="en-US" sz="32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薄翅凝香粉，</a:t>
            </a:r>
            <a:endParaRPr lang="en-US" altLang="zh-CN" sz="3600" b="1" dirty="0">
              <a:latin typeface="楷体" panose="02010609060101010101" pitchFamily="49" charset="-122"/>
              <a:ea typeface="楷体" panose="02010609060101010101" pitchFamily="49" charset="-122"/>
            </a:endParaRPr>
          </a:p>
          <a:p>
            <a:pPr algn="ctr">
              <a:lnSpc>
                <a:spcPct val="120000"/>
              </a:lnSpc>
            </a:pPr>
            <a:r>
              <a:rPr lang="zh-CN" altLang="en-US" sz="3600" b="1" dirty="0">
                <a:latin typeface="楷体" panose="02010609060101010101" pitchFamily="49" charset="-122"/>
                <a:ea typeface="楷体" panose="02010609060101010101" pitchFamily="49" charset="-122"/>
              </a:rPr>
              <a:t> 新衣染媚黄，</a:t>
            </a:r>
            <a:endParaRPr lang="en-US" altLang="zh-CN" sz="3600" b="1" dirty="0">
              <a:latin typeface="楷体" panose="02010609060101010101" pitchFamily="49" charset="-122"/>
              <a:ea typeface="楷体" panose="02010609060101010101" pitchFamily="49" charset="-122"/>
            </a:endParaRPr>
          </a:p>
          <a:p>
            <a:pPr algn="ctr">
              <a:lnSpc>
                <a:spcPct val="120000"/>
              </a:lnSpc>
            </a:pPr>
            <a:r>
              <a:rPr lang="zh-CN" altLang="en-US" sz="3600" b="1" dirty="0">
                <a:latin typeface="楷体" panose="02010609060101010101" pitchFamily="49" charset="-122"/>
                <a:ea typeface="楷体" panose="02010609060101010101" pitchFamily="49" charset="-122"/>
              </a:rPr>
              <a:t> 风流谁得似，</a:t>
            </a:r>
            <a:endParaRPr lang="en-US" altLang="zh-CN" sz="3600" b="1" dirty="0">
              <a:latin typeface="楷体" panose="02010609060101010101" pitchFamily="49" charset="-122"/>
              <a:ea typeface="楷体" panose="02010609060101010101" pitchFamily="49" charset="-122"/>
            </a:endParaRPr>
          </a:p>
          <a:p>
            <a:pPr algn="ctr">
              <a:lnSpc>
                <a:spcPct val="120000"/>
              </a:lnSpc>
            </a:pPr>
            <a:r>
              <a:rPr lang="zh-CN" altLang="en-US" sz="3600" b="1" dirty="0">
                <a:latin typeface="楷体" panose="02010609060101010101" pitchFamily="49" charset="-122"/>
                <a:ea typeface="楷体" panose="02010609060101010101" pitchFamily="49" charset="-122"/>
              </a:rPr>
              <a:t> 两两宿花房。</a:t>
            </a:r>
            <a:endParaRPr lang="zh-CN" altLang="en-US" sz="3600" b="1" dirty="0">
              <a:latin typeface="楷体" panose="02010609060101010101" pitchFamily="49" charset="-122"/>
              <a:ea typeface="楷体" panose="02010609060101010101" pitchFamily="49" charset="-122"/>
            </a:endParaRPr>
          </a:p>
        </p:txBody>
      </p:sp>
      <p:sp>
        <p:nvSpPr>
          <p:cNvPr id="6" name="圆角矩形 5"/>
          <p:cNvSpPr/>
          <p:nvPr/>
        </p:nvSpPr>
        <p:spPr>
          <a:xfrm>
            <a:off x="161925" y="173038"/>
            <a:ext cx="1549400" cy="638175"/>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rPr>
              <a:t>拓展一</a:t>
            </a:r>
            <a:endParaRPr kumimoji="0" lang="zh-CN" altLang="en-US" sz="32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endParaRPr>
          </a:p>
        </p:txBody>
      </p:sp>
      <p:sp>
        <p:nvSpPr>
          <p:cNvPr id="7" name="圆角矩形 6">
            <a:hlinkClick r:id="rId2" action="ppaction://hlinksldjump"/>
          </p:cNvPr>
          <p:cNvSpPr/>
          <p:nvPr/>
        </p:nvSpPr>
        <p:spPr>
          <a:xfrm>
            <a:off x="7324725" y="4178300"/>
            <a:ext cx="1355725" cy="636588"/>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rPr>
              <a:t>返回</a:t>
            </a:r>
            <a:endParaRPr kumimoji="0" lang="zh-CN" altLang="en-US" sz="32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show="0">
  <p:cSld>
    <p:bg>
      <p:bgPr>
        <a:blipFill rotWithShape="0">
          <a:blip r:embed="rId1"/>
          <a:stretch>
            <a:fillRect/>
          </a:stretch>
        </a:blipFill>
        <a:effectLst/>
      </p:bgPr>
    </p:bg>
    <p:spTree>
      <p:nvGrpSpPr>
        <p:cNvPr id="1" name=""/>
        <p:cNvGrpSpPr/>
        <p:nvPr/>
      </p:nvGrpSpPr>
      <p:grpSpPr/>
      <p:pic>
        <p:nvPicPr>
          <p:cNvPr id="36866" name="图片 7"/>
          <p:cNvPicPr>
            <a:picLocks noChangeAspect="1"/>
          </p:cNvPicPr>
          <p:nvPr/>
        </p:nvPicPr>
        <p:blipFill>
          <a:blip r:embed="rId2"/>
          <a:stretch>
            <a:fillRect/>
          </a:stretch>
        </p:blipFill>
        <p:spPr>
          <a:xfrm>
            <a:off x="0" y="0"/>
            <a:ext cx="9144000" cy="5143500"/>
          </a:xfrm>
          <a:prstGeom prst="rect">
            <a:avLst/>
          </a:prstGeom>
          <a:noFill/>
          <a:ln w="9525">
            <a:noFill/>
          </a:ln>
        </p:spPr>
      </p:pic>
      <p:pic>
        <p:nvPicPr>
          <p:cNvPr id="2" name="图片 1"/>
          <p:cNvPicPr>
            <a:picLocks noChangeAspect="1"/>
          </p:cNvPicPr>
          <p:nvPr/>
        </p:nvPicPr>
        <p:blipFill>
          <a:blip r:embed="rId3"/>
          <a:srcRect l="8470" t="7751" r="26186" b="-533"/>
          <a:stretch>
            <a:fillRect/>
          </a:stretch>
        </p:blipFill>
        <p:spPr>
          <a:xfrm>
            <a:off x="457200" y="2700338"/>
            <a:ext cx="3189288" cy="1963737"/>
          </a:xfrm>
          <a:prstGeom prst="rect">
            <a:avLst/>
          </a:prstGeom>
          <a:noFill/>
          <a:ln w="9525">
            <a:noFill/>
          </a:ln>
        </p:spPr>
      </p:pic>
      <p:sp>
        <p:nvSpPr>
          <p:cNvPr id="36868" name="矩形 2"/>
          <p:cNvSpPr/>
          <p:nvPr/>
        </p:nvSpPr>
        <p:spPr>
          <a:xfrm>
            <a:off x="3810000" y="2749550"/>
            <a:ext cx="5091113" cy="1865313"/>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一个微小的变化能影响事物的发展，说明事物的发展具有复杂性。</a:t>
            </a:r>
            <a:endParaRPr lang="zh-CN" altLang="en-US" sz="3200" b="1" dirty="0">
              <a:latin typeface="楷体" panose="02010609060101010101" pitchFamily="49" charset="-122"/>
              <a:ea typeface="楷体" panose="02010609060101010101" pitchFamily="49" charset="-122"/>
            </a:endParaRPr>
          </a:p>
        </p:txBody>
      </p:sp>
      <p:sp>
        <p:nvSpPr>
          <p:cNvPr id="36869" name="矩形 3"/>
          <p:cNvSpPr/>
          <p:nvPr/>
        </p:nvSpPr>
        <p:spPr>
          <a:xfrm>
            <a:off x="401638" y="1357313"/>
            <a:ext cx="8423275" cy="1274762"/>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在一个动力系统中，初始条件下微小的变化能带动整个系统的长期的巨大的连锁反应。</a:t>
            </a:r>
            <a:endParaRPr lang="zh-CN" altLang="en-US" sz="3200" b="1" dirty="0">
              <a:latin typeface="楷体" panose="02010609060101010101" pitchFamily="49" charset="-122"/>
              <a:ea typeface="楷体" panose="02010609060101010101" pitchFamily="49" charset="-122"/>
            </a:endParaRPr>
          </a:p>
        </p:txBody>
      </p:sp>
      <p:sp>
        <p:nvSpPr>
          <p:cNvPr id="5" name="文本框 4"/>
          <p:cNvSpPr txBox="1"/>
          <p:nvPr/>
        </p:nvSpPr>
        <p:spPr>
          <a:xfrm>
            <a:off x="3470268" y="491326"/>
            <a:ext cx="2535827" cy="604837"/>
          </a:xfrm>
          <a:prstGeom prst="rect">
            <a:avLst/>
          </a:prstGeom>
        </p:spPr>
        <p:style>
          <a:lnRef idx="1">
            <a:schemeClr val="accent2"/>
          </a:lnRef>
          <a:fillRef idx="2">
            <a:schemeClr val="accent2"/>
          </a:fillRef>
          <a:effectRef idx="1">
            <a:schemeClr val="accent2"/>
          </a:effectRef>
          <a:fontRef idx="minor">
            <a:schemeClr val="dk1"/>
          </a:fontRef>
        </p:style>
        <p:txBody>
          <a:bodyPr numCol="1">
            <a:prstTxWarp prst="textPlain">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rPr>
              <a:t>蝴蝶效应</a:t>
            </a:r>
            <a:endParaRPr kumimoji="0" lang="zh-CN" altLang="en-US" sz="36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endParaRPr>
          </a:p>
        </p:txBody>
      </p:sp>
      <p:sp>
        <p:nvSpPr>
          <p:cNvPr id="6" name="圆角矩形 5"/>
          <p:cNvSpPr/>
          <p:nvPr/>
        </p:nvSpPr>
        <p:spPr>
          <a:xfrm>
            <a:off x="161925" y="173038"/>
            <a:ext cx="1595438" cy="638175"/>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rPr>
              <a:t>拓展二</a:t>
            </a:r>
            <a:endParaRPr kumimoji="0" lang="zh-CN" altLang="en-US" sz="32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endParaRPr>
          </a:p>
        </p:txBody>
      </p:sp>
      <p:sp>
        <p:nvSpPr>
          <p:cNvPr id="7" name="圆角矩形 6">
            <a:hlinkClick r:id="rId4" action="ppaction://hlinksldjump"/>
          </p:cNvPr>
          <p:cNvSpPr/>
          <p:nvPr/>
        </p:nvSpPr>
        <p:spPr>
          <a:xfrm>
            <a:off x="7324725" y="4178300"/>
            <a:ext cx="1355725" cy="636588"/>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rPr>
              <a:t>返回</a:t>
            </a:r>
            <a:endParaRPr kumimoji="0" lang="zh-CN" altLang="en-US" sz="3200" b="1" i="0" u="none" strike="noStrike" kern="1200" cap="none" spc="0" normalizeH="0" baseline="0" noProof="0" dirty="0">
              <a:ln>
                <a:noFill/>
              </a:ln>
              <a:solidFill>
                <a:schemeClr val="dk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722313" y="1571625"/>
            <a:ext cx="7820025" cy="2095500"/>
          </a:xfrm>
          <a:prstGeom prst="rect">
            <a:avLst/>
          </a:prstGeom>
          <a:noFill/>
          <a:ln w="9525">
            <a:noFill/>
          </a:ln>
        </p:spPr>
        <p:txBody>
          <a:bodyPr>
            <a:spAutoFit/>
          </a:bodyPr>
          <a:p>
            <a:pPr marL="514350" indent="-514350" eaLnBrk="1" hangingPunct="1">
              <a:lnSpc>
                <a:spcPct val="120000"/>
              </a:lnSpc>
              <a:spcBef>
                <a:spcPts val="1800"/>
              </a:spcBef>
              <a:buFont typeface="Calibri" panose="020F0502020204030204" charset="0"/>
              <a:buAutoNum type="arabicPeriod"/>
            </a:pPr>
            <a:r>
              <a:rPr lang="zh-CN" altLang="en-US" sz="3200" b="1" dirty="0">
                <a:latin typeface="楷体" panose="02010609060101010101" pitchFamily="49" charset="-122"/>
                <a:ea typeface="楷体" panose="02010609060101010101" pitchFamily="49" charset="-122"/>
              </a:rPr>
              <a:t>熟读课文，会认会写课文中的生字词。</a:t>
            </a:r>
            <a:endParaRPr lang="en-US" altLang="zh-CN" sz="3200" b="1" dirty="0">
              <a:latin typeface="楷体" panose="02010609060101010101" pitchFamily="49" charset="-122"/>
              <a:ea typeface="楷体" panose="02010609060101010101" pitchFamily="49" charset="-122"/>
            </a:endParaRPr>
          </a:p>
          <a:p>
            <a:pPr marL="514350" indent="-514350" eaLnBrk="1" hangingPunct="1">
              <a:lnSpc>
                <a:spcPct val="120000"/>
              </a:lnSpc>
              <a:spcBef>
                <a:spcPts val="1800"/>
              </a:spcBef>
              <a:buFont typeface="Calibri" panose="020F0502020204030204" charset="0"/>
              <a:buAutoNum type="arabicPeriod"/>
            </a:pPr>
            <a:r>
              <a:rPr lang="zh-CN" altLang="en-US" sz="3200" b="1" dirty="0">
                <a:latin typeface="楷体" panose="02010609060101010101" pitchFamily="49" charset="-122"/>
                <a:ea typeface="楷体" panose="02010609060101010101" pitchFamily="49" charset="-122"/>
              </a:rPr>
              <a:t>试着运用本次课文中学到的修辞手法写一种你最喜欢的小动物，三百字左右。</a:t>
            </a:r>
            <a:endParaRPr lang="zh-CN" altLang="en-US" sz="3200" b="1" dirty="0">
              <a:latin typeface="楷体" panose="02010609060101010101" pitchFamily="49" charset="-122"/>
              <a:ea typeface="楷体" panose="02010609060101010101" pitchFamily="49" charset="-122"/>
            </a:endParaRPr>
          </a:p>
        </p:txBody>
      </p:sp>
      <p:grpSp>
        <p:nvGrpSpPr>
          <p:cNvPr id="37891" name="组合 1"/>
          <p:cNvGrpSpPr/>
          <p:nvPr/>
        </p:nvGrpSpPr>
        <p:grpSpPr>
          <a:xfrm>
            <a:off x="3286125" y="301625"/>
            <a:ext cx="2708275" cy="584200"/>
            <a:chOff x="221407" y="371475"/>
            <a:chExt cx="2707531" cy="584200"/>
          </a:xfrm>
        </p:grpSpPr>
        <p:sp>
          <p:nvSpPr>
            <p:cNvPr id="7" name="文本框 36"/>
            <p:cNvSpPr txBox="1">
              <a:spLocks noChangeArrowheads="1"/>
            </p:cNvSpPr>
            <p:nvPr/>
          </p:nvSpPr>
          <p:spPr bwMode="auto">
            <a:xfrm>
              <a:off x="724003" y="371475"/>
              <a:ext cx="220493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uLnTx/>
                  <a:uFillTx/>
                  <a:latin typeface="宋体" panose="02010600030101010101" pitchFamily="2" charset="-122"/>
                  <a:ea typeface="宋体" panose="02010600030101010101" pitchFamily="2" charset="-122"/>
                  <a:cs typeface="+mn-cs"/>
                </a:rPr>
                <a:t>课后作业</a:t>
              </a:r>
              <a:endParaRPr kumimoji="0" lang="zh-CN" altLang="en-US" sz="3200" b="1" i="0" u="none" strike="noStrike" kern="1200" cap="none" spc="0" normalizeH="0" baseline="0" noProof="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uLnTx/>
                <a:uFillTx/>
                <a:latin typeface="宋体" panose="02010600030101010101" pitchFamily="2" charset="-122"/>
                <a:ea typeface="宋体" panose="02010600030101010101" pitchFamily="2" charset="-122"/>
                <a:cs typeface="+mn-cs"/>
              </a:endParaRPr>
            </a:p>
          </p:txBody>
        </p:sp>
        <p:pic>
          <p:nvPicPr>
            <p:cNvPr id="37893" name="图片 37"/>
            <p:cNvPicPr>
              <a:picLocks noChangeAspect="1"/>
            </p:cNvPicPr>
            <p:nvPr/>
          </p:nvPicPr>
          <p:blipFill>
            <a:blip r:embed="rId1"/>
            <a:stretch>
              <a:fillRect/>
            </a:stretch>
          </p:blipFill>
          <p:spPr>
            <a:xfrm>
              <a:off x="221407" y="403157"/>
              <a:ext cx="553184" cy="552518"/>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矩形 12"/>
          <p:cNvSpPr/>
          <p:nvPr/>
        </p:nvSpPr>
        <p:spPr>
          <a:xfrm>
            <a:off x="598488" y="2843213"/>
            <a:ext cx="7788275" cy="718820"/>
          </a:xfrm>
          <a:prstGeom prst="rect">
            <a:avLst/>
          </a:prstGeom>
          <a:noFill/>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   </a:t>
            </a:r>
            <a:endParaRPr kumimoji="0" lang="zh-CN" altLang="en-US" sz="34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2" name="文本框 1"/>
          <p:cNvSpPr txBox="1"/>
          <p:nvPr/>
        </p:nvSpPr>
        <p:spPr>
          <a:xfrm>
            <a:off x="2111375" y="675640"/>
            <a:ext cx="5874385" cy="534035"/>
          </a:xfrm>
          <a:prstGeom prst="rect">
            <a:avLst/>
          </a:prstGeom>
          <a:noFill/>
        </p:spPr>
        <p:txBody>
          <a:bodyPr wrap="square" rtlCol="0" anchor="t">
            <a:spAutoFit/>
          </a:bodyPr>
          <a:p>
            <a:pPr algn="l">
              <a:lnSpc>
                <a:spcPct val="120000"/>
              </a:lnSpc>
            </a:pPr>
            <a:r>
              <a:rPr lang="zh-CN" altLang="en-US" sz="2400" b="1">
                <a:solidFill>
                  <a:srgbClr val="FF0000"/>
                </a:solidFill>
                <a:cs typeface="+mn-ea"/>
                <a:sym typeface="+mn-lt"/>
              </a:rPr>
              <a:t>语文学习</a:t>
            </a:r>
            <a:r>
              <a:rPr lang="en-US" altLang="zh-CN" sz="2400" b="1">
                <a:solidFill>
                  <a:srgbClr val="FF0000"/>
                </a:solidFill>
                <a:cs typeface="+mn-ea"/>
                <a:sym typeface="+mn-lt"/>
              </a:rPr>
              <a:t>“</a:t>
            </a:r>
            <a:r>
              <a:rPr lang="zh-CN" altLang="en-US" sz="2400" b="1">
                <a:solidFill>
                  <a:srgbClr val="FF0000"/>
                </a:solidFill>
                <a:cs typeface="+mn-ea"/>
                <a:sym typeface="+mn-lt"/>
              </a:rPr>
              <a:t>过程中智障学生生理、心理特点</a:t>
            </a:r>
            <a:endParaRPr lang="zh-CN" altLang="en-US" sz="2400" b="1">
              <a:solidFill>
                <a:srgbClr val="FF0000"/>
              </a:solidFill>
              <a:cs typeface="+mn-ea"/>
              <a:sym typeface="+mn-lt"/>
            </a:endParaRPr>
          </a:p>
        </p:txBody>
      </p:sp>
      <p:sp>
        <p:nvSpPr>
          <p:cNvPr id="6" name="文本框 5"/>
          <p:cNvSpPr txBox="1"/>
          <p:nvPr/>
        </p:nvSpPr>
        <p:spPr>
          <a:xfrm>
            <a:off x="598805" y="1417955"/>
            <a:ext cx="8031480" cy="2338070"/>
          </a:xfrm>
          <a:prstGeom prst="rect">
            <a:avLst/>
          </a:prstGeom>
          <a:noFill/>
        </p:spPr>
        <p:txBody>
          <a:bodyPr wrap="square" rtlCol="0" anchor="t">
            <a:spAutoFit/>
          </a:bodyPr>
          <a:p>
            <a:r>
              <a:rPr lang="zh-CN" sz="2000">
                <a:solidFill>
                  <a:srgbClr val="FF0000"/>
                </a:solidFill>
                <a:latin typeface="宋体" panose="02010600030101010101" pitchFamily="2" charset="-122"/>
                <a:cs typeface="宋体" panose="02010600030101010101" pitchFamily="2" charset="-122"/>
                <a:sym typeface="+mn-ea"/>
              </a:rPr>
              <a:t>（</a:t>
            </a:r>
            <a:r>
              <a:rPr sz="2000">
                <a:solidFill>
                  <a:srgbClr val="FF0000"/>
                </a:solidFill>
                <a:latin typeface="宋体" panose="02010600030101010101" pitchFamily="2" charset="-122"/>
                <a:cs typeface="宋体" panose="02010600030101010101" pitchFamily="2" charset="-122"/>
                <a:sym typeface="+mn-ea"/>
              </a:rPr>
              <a:t>一</a:t>
            </a:r>
            <a:r>
              <a:rPr lang="zh-CN" sz="2000">
                <a:solidFill>
                  <a:srgbClr val="FF0000"/>
                </a:solidFill>
                <a:latin typeface="宋体" panose="02010600030101010101" pitchFamily="2" charset="-122"/>
                <a:cs typeface="宋体" panose="02010600030101010101" pitchFamily="2" charset="-122"/>
                <a:sym typeface="+mn-ea"/>
              </a:rPr>
              <a:t>）</a:t>
            </a:r>
            <a:r>
              <a:rPr sz="2000">
                <a:solidFill>
                  <a:srgbClr val="FF0000"/>
                </a:solidFill>
                <a:latin typeface="宋体" panose="02010600030101010101" pitchFamily="2" charset="-122"/>
                <a:cs typeface="宋体" panose="02010600030101010101" pitchFamily="2" charset="-122"/>
                <a:sym typeface="+mn-ea"/>
              </a:rPr>
              <a:t>身心特征</a:t>
            </a:r>
            <a:endPar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endParaRPr>
          </a:p>
          <a:p>
            <a:r>
              <a:rPr>
                <a:latin typeface="宋体" panose="02010600030101010101" pitchFamily="2" charset="-122"/>
                <a:cs typeface="宋体" panose="02010600030101010101" pitchFamily="2" charset="-122"/>
                <a:sym typeface="+mn-ea"/>
              </a:rPr>
              <a:t>    在体重和身高方面，没有明显差异，由于绝大多数中，重度的智力残疾儿童都有某些中枢神经系统的障碍或损害，这类儿童一般在身高，体重，外貌等方面有较明显的特征，在动作协调性，步态以及精细运动技能等方面有这样或那样的问题，如过于肥胖或瘦小，身体明显瘦长，小头，五官不端正，走路不稳，有的还伴有肢残。也可以这么说，随着智力残疾程度的加深，生理上的缺陷也越明显，越严重。</a:t>
            </a:r>
            <a:endParaRPr>
              <a:latin typeface="宋体" panose="02010600030101010101" pitchFamily="2" charset="-122"/>
              <a:cs typeface="宋体" panose="02010600030101010101" pitchFamily="2" charset="-122"/>
              <a:sym typeface="+mn-ea"/>
            </a:endParaRPr>
          </a:p>
          <a:p>
            <a:endParaRPr lang="zh-CN" altLang="en-US"/>
          </a:p>
        </p:txBody>
      </p:sp>
      <p:grpSp>
        <p:nvGrpSpPr>
          <p:cNvPr id="10243" name="组合 1"/>
          <p:cNvGrpSpPr/>
          <p:nvPr/>
        </p:nvGrpSpPr>
        <p:grpSpPr>
          <a:xfrm>
            <a:off x="6508115" y="0"/>
            <a:ext cx="2740660" cy="1133475"/>
            <a:chOff x="724003" y="-1179957"/>
            <a:chExt cx="8056027" cy="2134997"/>
          </a:xfrm>
        </p:grpSpPr>
        <p:sp>
          <p:nvSpPr>
            <p:cNvPr id="17" name="文本框 36"/>
            <p:cNvSpPr txBox="1">
              <a:spLocks noChangeArrowheads="1"/>
            </p:cNvSpPr>
            <p:nvPr/>
          </p:nvSpPr>
          <p:spPr bwMode="auto">
            <a:xfrm>
              <a:off x="724003" y="371475"/>
              <a:ext cx="220493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uLnTx/>
                <a:uFillTx/>
                <a:latin typeface="宋体" panose="02010600030101010101" pitchFamily="2" charset="-122"/>
                <a:ea typeface="宋体" panose="02010600030101010101" pitchFamily="2" charset="-122"/>
                <a:cs typeface="+mn-cs"/>
              </a:endParaRPr>
            </a:p>
          </p:txBody>
        </p:sp>
        <p:pic>
          <p:nvPicPr>
            <p:cNvPr id="10246" name="图片 37"/>
            <p:cNvPicPr>
              <a:picLocks noChangeAspect="1"/>
            </p:cNvPicPr>
            <p:nvPr/>
          </p:nvPicPr>
          <p:blipFill>
            <a:blip r:embed="rId1"/>
            <a:stretch>
              <a:fillRect/>
            </a:stretch>
          </p:blipFill>
          <p:spPr>
            <a:xfrm>
              <a:off x="3449165" y="-1179957"/>
              <a:ext cx="5330865" cy="1417351"/>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8" name="Picture 2" descr="7485157_073341707000_2副本"/>
          <p:cNvPicPr>
            <a:picLocks noChangeAspect="1"/>
          </p:cNvPicPr>
          <p:nvPr/>
        </p:nvPicPr>
        <p:blipFill>
          <a:blip r:embed="rId1"/>
          <a:stretch>
            <a:fillRect/>
          </a:stretch>
        </p:blipFill>
        <p:spPr>
          <a:xfrm>
            <a:off x="1524000" y="6350"/>
            <a:ext cx="6248400" cy="4168775"/>
          </a:xfrm>
          <a:prstGeom prst="rect">
            <a:avLst/>
          </a:prstGeom>
          <a:noFill/>
          <a:ln w="9525">
            <a:noFill/>
          </a:ln>
        </p:spPr>
      </p:pic>
      <p:pic>
        <p:nvPicPr>
          <p:cNvPr id="39939" name="Picture 4" descr="图形1"/>
          <p:cNvPicPr>
            <a:picLocks noChangeAspect="1"/>
          </p:cNvPicPr>
          <p:nvPr/>
        </p:nvPicPr>
        <p:blipFill>
          <a:blip r:embed="rId2"/>
          <a:stretch>
            <a:fillRect/>
          </a:stretch>
        </p:blipFill>
        <p:spPr>
          <a:xfrm>
            <a:off x="533400" y="3879850"/>
            <a:ext cx="8229600" cy="693738"/>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725488" y="3046413"/>
            <a:ext cx="7781925" cy="718820"/>
          </a:xfrm>
          <a:prstGeom prst="rect">
            <a:avLst/>
          </a:prstGeom>
          <a:noFill/>
        </p:spPr>
        <p:txBody>
          <a:bodyPr>
            <a:spAutoFit/>
          </a:body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34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    </a:t>
            </a:r>
            <a:endParaRPr kumimoji="0" lang="en-US" altLang="zh-CN" sz="34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2" name="文本框 1"/>
          <p:cNvSpPr txBox="1"/>
          <p:nvPr/>
        </p:nvSpPr>
        <p:spPr>
          <a:xfrm>
            <a:off x="856615" y="1002665"/>
            <a:ext cx="8142605" cy="3138170"/>
          </a:xfrm>
          <a:prstGeom prst="rect">
            <a:avLst/>
          </a:prstGeom>
          <a:noFill/>
        </p:spPr>
        <p:txBody>
          <a:bodyPr wrap="square" rtlCol="0" anchor="t">
            <a:spAutoFit/>
          </a:bodyPr>
          <a:p>
            <a:endParaRPr lang="zh-CN" altLang="en-US"/>
          </a:p>
          <a:p>
            <a:r>
              <a:rPr lang="zh-CN" altLang="en-US" b="1">
                <a:solidFill>
                  <a:srgbClr val="FF0000"/>
                </a:solidFill>
                <a:latin typeface="宋体" panose="02010600030101010101" pitchFamily="2" charset="-122"/>
                <a:cs typeface="宋体" panose="02010600030101010101" pitchFamily="2" charset="-122"/>
                <a:sym typeface="+mn-ea"/>
              </a:rPr>
              <a:t>(二)认知特征</a:t>
            </a:r>
            <a:endParaRPr lang="zh-CN" altLang="en-US" b="1">
              <a:solidFill>
                <a:srgbClr val="FF0000"/>
              </a:solidFill>
              <a:latin typeface="宋体" panose="02010600030101010101" pitchFamily="2" charset="-122"/>
              <a:ea typeface="宋体" panose="02010600030101010101" pitchFamily="2" charset="-122"/>
              <a:cs typeface="宋体" panose="02010600030101010101" pitchFamily="2" charset="-122"/>
            </a:endParaRPr>
          </a:p>
          <a:p>
            <a:r>
              <a:rPr lang="zh-CN" altLang="en-US">
                <a:latin typeface="宋体" panose="02010600030101010101" pitchFamily="2" charset="-122"/>
                <a:cs typeface="宋体" panose="02010600030101010101" pitchFamily="2" charset="-122"/>
                <a:sym typeface="+mn-ea"/>
              </a:rPr>
              <a:t>1、感知觉特征</a:t>
            </a:r>
            <a:endParaRPr lang="zh-CN" altLang="en-US">
              <a:latin typeface="宋体" panose="02010600030101010101" pitchFamily="2" charset="-122"/>
              <a:ea typeface="宋体" panose="02010600030101010101" pitchFamily="2" charset="-122"/>
              <a:cs typeface="宋体" panose="02010600030101010101" pitchFamily="2" charset="-122"/>
            </a:endParaRPr>
          </a:p>
          <a:p>
            <a:r>
              <a:rPr lang="zh-CN" altLang="en-US">
                <a:latin typeface="宋体" panose="02010600030101010101" pitchFamily="2" charset="-122"/>
                <a:cs typeface="宋体" panose="02010600030101010101" pitchFamily="2" charset="-122"/>
                <a:sym typeface="+mn-ea"/>
              </a:rPr>
              <a:t>    智力残疾儿童感觉的绝对阈限高于普通儿童，绝对感受性则低于普通儿童智力残疾儿童的感知迟钝和缓慢，感知范围狭窄，感知的信息量少智力残疾儿童的知觉恒常性比普通儿童差。</a:t>
            </a:r>
            <a:endParaRPr lang="zh-CN" altLang="en-US">
              <a:latin typeface="宋体" panose="02010600030101010101" pitchFamily="2" charset="-122"/>
              <a:ea typeface="宋体" panose="02010600030101010101" pitchFamily="2" charset="-122"/>
              <a:cs typeface="宋体" panose="02010600030101010101" pitchFamily="2" charset="-122"/>
            </a:endParaRPr>
          </a:p>
          <a:p>
            <a:r>
              <a:rPr lang="zh-CN" altLang="en-US">
                <a:latin typeface="宋体" panose="02010600030101010101" pitchFamily="2" charset="-122"/>
                <a:cs typeface="宋体" panose="02010600030101010101" pitchFamily="2" charset="-122"/>
                <a:sym typeface="+mn-ea"/>
              </a:rPr>
              <a:t>2、记忆特征</a:t>
            </a:r>
            <a:endParaRPr lang="zh-CN" altLang="en-US">
              <a:latin typeface="宋体" panose="02010600030101010101" pitchFamily="2" charset="-122"/>
              <a:ea typeface="宋体" panose="02010600030101010101" pitchFamily="2" charset="-122"/>
              <a:cs typeface="宋体" panose="02010600030101010101" pitchFamily="2" charset="-122"/>
            </a:endParaRPr>
          </a:p>
          <a:p>
            <a:r>
              <a:rPr lang="zh-CN" altLang="en-US">
                <a:latin typeface="宋体" panose="02010600030101010101" pitchFamily="2" charset="-122"/>
                <a:cs typeface="宋体" panose="02010600030101010101" pitchFamily="2" charset="-122"/>
                <a:sym typeface="+mn-ea"/>
              </a:rPr>
              <a:t>    识记速度缓慢，保持不牢固，再现困难或不准确，由于记忆组织能力差，智力残疾儿童不善于采用分类等形式，在理解的基础上进行记忆，记</a:t>
            </a:r>
            <a:endParaRPr lang="zh-CN" altLang="en-US">
              <a:latin typeface="宋体" panose="02010600030101010101" pitchFamily="2" charset="-122"/>
              <a:ea typeface="宋体" panose="02010600030101010101" pitchFamily="2" charset="-122"/>
              <a:cs typeface="宋体" panose="02010600030101010101" pitchFamily="2" charset="-122"/>
            </a:endParaRPr>
          </a:p>
          <a:p>
            <a:r>
              <a:rPr lang="zh-CN" altLang="en-US">
                <a:latin typeface="宋体" panose="02010600030101010101" pitchFamily="2" charset="-122"/>
                <a:cs typeface="宋体" panose="02010600030101010101" pitchFamily="2" charset="-122"/>
                <a:sym typeface="+mn-ea"/>
              </a:rPr>
              <a:t>忆效果远远不如正常儿童。</a:t>
            </a:r>
            <a:endParaRPr lang="zh-CN" altLang="en-US">
              <a:latin typeface="宋体" panose="02010600030101010101" pitchFamily="2" charset="-122"/>
              <a:ea typeface="宋体" panose="02010600030101010101" pitchFamily="2" charset="-122"/>
              <a:cs typeface="宋体" panose="02010600030101010101" pitchFamily="2" charset="-122"/>
            </a:endParaRPr>
          </a:p>
          <a:p>
            <a:endParaRPr lang="zh-CN" altLang="en-US"/>
          </a:p>
        </p:txBody>
      </p:sp>
      <p:grpSp>
        <p:nvGrpSpPr>
          <p:cNvPr id="10243" name="组合 1"/>
          <p:cNvGrpSpPr/>
          <p:nvPr/>
        </p:nvGrpSpPr>
        <p:grpSpPr>
          <a:xfrm>
            <a:off x="6508115" y="-70485"/>
            <a:ext cx="2740660" cy="1203960"/>
            <a:chOff x="724003" y="-1312722"/>
            <a:chExt cx="8056027" cy="2267762"/>
          </a:xfrm>
        </p:grpSpPr>
        <p:sp>
          <p:nvSpPr>
            <p:cNvPr id="17" name="文本框 36"/>
            <p:cNvSpPr txBox="1">
              <a:spLocks noChangeArrowheads="1"/>
            </p:cNvSpPr>
            <p:nvPr/>
          </p:nvSpPr>
          <p:spPr bwMode="auto">
            <a:xfrm>
              <a:off x="724003" y="371475"/>
              <a:ext cx="220493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uLnTx/>
                <a:uFillTx/>
                <a:latin typeface="宋体" panose="02010600030101010101" pitchFamily="2" charset="-122"/>
                <a:ea typeface="宋体" panose="02010600030101010101" pitchFamily="2" charset="-122"/>
                <a:cs typeface="+mn-cs"/>
              </a:endParaRPr>
            </a:p>
          </p:txBody>
        </p:sp>
        <p:pic>
          <p:nvPicPr>
            <p:cNvPr id="10246" name="图片 37"/>
            <p:cNvPicPr>
              <a:picLocks noChangeAspect="1"/>
            </p:cNvPicPr>
            <p:nvPr/>
          </p:nvPicPr>
          <p:blipFill>
            <a:blip r:embed="rId1"/>
            <a:stretch>
              <a:fillRect/>
            </a:stretch>
          </p:blipFill>
          <p:spPr>
            <a:xfrm>
              <a:off x="3615288" y="-1312722"/>
              <a:ext cx="5164742" cy="1684076"/>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6080" y="2112010"/>
            <a:ext cx="8468360" cy="2245360"/>
          </a:xfrm>
          <a:prstGeom prst="rect">
            <a:avLst/>
          </a:prstGeom>
          <a:noFill/>
        </p:spPr>
        <p:txBody>
          <a:bodyPr wrap="square" rtlCol="0" anchor="t">
            <a:spAutoFit/>
          </a:bodyPr>
          <a:p>
            <a:r>
              <a:rPr lang="zh-CN" altLang="en-US" sz="2000">
                <a:latin typeface="宋体" panose="02010600030101010101" pitchFamily="2" charset="-122"/>
                <a:cs typeface="宋体" panose="02010600030101010101" pitchFamily="2" charset="-122"/>
                <a:sym typeface="+mn-ea"/>
              </a:rPr>
              <a:t>4、语言发展的特征</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cs typeface="宋体" panose="02010600030101010101" pitchFamily="2" charset="-122"/>
                <a:sym typeface="+mn-ea"/>
              </a:rPr>
              <a:t>   智力残疾儿童的大脑发育受到损害，从而给给他们的语言发展造成了不同程度的损害。据统计，智力残疾儿童中具有语言缺陷的在70%左右，一般来说，智力残疾程度越严重，语言发展水平也越低。语言发展缓慢，词汇量少。由于短时记忆能力差和思维的不灵活，智力残疾儿童对稍长的句子听起来有困难，也不会说成分较多，结构较复杂的句子，一般只能说较为简单的陈述句。</a:t>
            </a:r>
            <a:endParaRPr lang="zh-CN" altLang="en-US" sz="2000">
              <a:latin typeface="宋体" panose="02010600030101010101" pitchFamily="2" charset="-122"/>
              <a:cs typeface="宋体" panose="02010600030101010101" pitchFamily="2" charset="-122"/>
              <a:sym typeface="+mn-ea"/>
            </a:endParaRPr>
          </a:p>
        </p:txBody>
      </p:sp>
      <p:sp>
        <p:nvSpPr>
          <p:cNvPr id="4" name="文本框 3"/>
          <p:cNvSpPr txBox="1"/>
          <p:nvPr/>
        </p:nvSpPr>
        <p:spPr>
          <a:xfrm>
            <a:off x="386080" y="514350"/>
            <a:ext cx="8371840" cy="1938020"/>
          </a:xfrm>
          <a:prstGeom prst="rect">
            <a:avLst/>
          </a:prstGeom>
          <a:noFill/>
        </p:spPr>
        <p:txBody>
          <a:bodyPr wrap="square" rtlCol="0" anchor="t">
            <a:spAutoFit/>
          </a:bodyPr>
          <a:p>
            <a:r>
              <a:rPr lang="zh-CN" altLang="en-US" sz="2000">
                <a:latin typeface="宋体" panose="02010600030101010101" pitchFamily="2" charset="-122"/>
                <a:cs typeface="宋体" panose="02010600030101010101" pitchFamily="2" charset="-122"/>
                <a:sym typeface="+mn-ea"/>
              </a:rPr>
              <a:t>3、思维特征</a:t>
            </a:r>
            <a:endParaRPr lang="zh-CN" altLang="en-US" sz="2000">
              <a:latin typeface="宋体" panose="02010600030101010101" pitchFamily="2" charset="-122"/>
              <a:ea typeface="宋体" panose="02010600030101010101" pitchFamily="2" charset="-122"/>
              <a:cs typeface="宋体" panose="02010600030101010101" pitchFamily="2" charset="-122"/>
            </a:endParaRPr>
          </a:p>
          <a:p>
            <a:r>
              <a:rPr lang="zh-CN" altLang="en-US" sz="2000">
                <a:latin typeface="宋体" panose="02010600030101010101" pitchFamily="2" charset="-122"/>
                <a:cs typeface="宋体" panose="02010600030101010101" pitchFamily="2" charset="-122"/>
                <a:sym typeface="+mn-ea"/>
              </a:rPr>
              <a:t>   思维长期停留在直观形象阶段，缺乏分析，综合，概括的能力。思维刻板，缺乏目的性和灵活性，思维缺乏独立性和批判性：一方面表现在不善于思考问题，难以发现和提出问题，对自己的行为和想法很少主动找出错误并加以改正，另一方面表现在易受暗示，缺乏主见。</a:t>
            </a:r>
            <a:endParaRPr lang="zh-CN" altLang="en-US" sz="2000">
              <a:latin typeface="宋体" panose="02010600030101010101" pitchFamily="2" charset="-122"/>
              <a:cs typeface="宋体" panose="02010600030101010101" pitchFamily="2" charset="-122"/>
              <a:sym typeface="+mn-ea"/>
            </a:endParaRPr>
          </a:p>
          <a:p>
            <a:endParaRPr lang="zh-CN" altLang="en-US" sz="2000">
              <a:latin typeface="宋体" panose="02010600030101010101" pitchFamily="2" charset="-122"/>
              <a:cs typeface="宋体" panose="02010600030101010101" pitchFamily="2" charset="-122"/>
              <a:sym typeface="+mn-ea"/>
            </a:endParaRPr>
          </a:p>
        </p:txBody>
      </p:sp>
      <p:grpSp>
        <p:nvGrpSpPr>
          <p:cNvPr id="10243" name="组合 1"/>
          <p:cNvGrpSpPr/>
          <p:nvPr/>
        </p:nvGrpSpPr>
        <p:grpSpPr>
          <a:xfrm>
            <a:off x="6508115" y="0"/>
            <a:ext cx="2740660" cy="1133475"/>
            <a:chOff x="724003" y="-1179957"/>
            <a:chExt cx="8056027" cy="2134997"/>
          </a:xfrm>
        </p:grpSpPr>
        <p:sp>
          <p:nvSpPr>
            <p:cNvPr id="17" name="文本框 36"/>
            <p:cNvSpPr txBox="1">
              <a:spLocks noChangeArrowheads="1"/>
            </p:cNvSpPr>
            <p:nvPr/>
          </p:nvSpPr>
          <p:spPr bwMode="auto">
            <a:xfrm>
              <a:off x="724003" y="371475"/>
              <a:ext cx="220493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uLnTx/>
                <a:uFillTx/>
                <a:latin typeface="宋体" panose="02010600030101010101" pitchFamily="2" charset="-122"/>
                <a:ea typeface="宋体" panose="02010600030101010101" pitchFamily="2" charset="-122"/>
                <a:cs typeface="+mn-cs"/>
              </a:endParaRPr>
            </a:p>
          </p:txBody>
        </p:sp>
        <p:pic>
          <p:nvPicPr>
            <p:cNvPr id="10246" name="图片 37"/>
            <p:cNvPicPr>
              <a:picLocks noChangeAspect="1"/>
            </p:cNvPicPr>
            <p:nvPr/>
          </p:nvPicPr>
          <p:blipFill>
            <a:blip r:embed="rId1"/>
            <a:stretch>
              <a:fillRect/>
            </a:stretch>
          </p:blipFill>
          <p:spPr>
            <a:xfrm>
              <a:off x="3846740" y="-1179957"/>
              <a:ext cx="4933290" cy="1550116"/>
            </a:xfrm>
            <a:prstGeom prst="rect">
              <a:avLst/>
            </a:prstGeom>
            <a:noFill/>
            <a:ln w="9525">
              <a:noFill/>
            </a:ln>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43585" y="1477010"/>
            <a:ext cx="7715250" cy="1599565"/>
          </a:xfrm>
          <a:prstGeom prst="rect">
            <a:avLst/>
          </a:prstGeom>
          <a:noFill/>
        </p:spPr>
        <p:txBody>
          <a:bodyPr wrap="square" rtlCol="0" anchor="t">
            <a:spAutoFit/>
          </a:bodyPr>
          <a:p>
            <a:r>
              <a:rPr lang="zh-CN" altLang="en-US" sz="2000" b="1">
                <a:solidFill>
                  <a:srgbClr val="FF0000"/>
                </a:solidFill>
                <a:latin typeface="宋体" panose="02010600030101010101" pitchFamily="2" charset="-122"/>
                <a:cs typeface="宋体" panose="02010600030101010101" pitchFamily="2" charset="-122"/>
                <a:sym typeface="+mn-ea"/>
              </a:rPr>
              <a:t>(三)个性特征</a:t>
            </a:r>
            <a:endParaRPr lang="zh-CN" altLang="en-US"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a:p>
            <a:r>
              <a:rPr lang="zh-CN" altLang="en-US">
                <a:latin typeface="宋体" panose="02010600030101010101" pitchFamily="2" charset="-122"/>
                <a:cs typeface="宋体" panose="02010600030101010101" pitchFamily="2" charset="-122"/>
                <a:sym typeface="+mn-ea"/>
              </a:rPr>
              <a:t>   </a:t>
            </a:r>
            <a:endParaRPr lang="zh-CN" altLang="en-US">
              <a:latin typeface="宋体" panose="02010600030101010101" pitchFamily="2" charset="-122"/>
              <a:cs typeface="宋体" panose="02010600030101010101" pitchFamily="2" charset="-122"/>
              <a:sym typeface="+mn-ea"/>
            </a:endParaRPr>
          </a:p>
          <a:p>
            <a:r>
              <a:rPr lang="zh-CN" altLang="en-US">
                <a:latin typeface="宋体" panose="02010600030101010101" pitchFamily="2" charset="-122"/>
                <a:cs typeface="宋体" panose="02010600030101010101" pitchFamily="2" charset="-122"/>
                <a:sym typeface="+mn-ea"/>
              </a:rPr>
              <a:t>    </a:t>
            </a:r>
            <a:r>
              <a:rPr lang="zh-CN" altLang="en-US" sz="2000">
                <a:latin typeface="宋体" panose="02010600030101010101" pitchFamily="2" charset="-122"/>
                <a:cs typeface="宋体" panose="02010600030101010101" pitchFamily="2" charset="-122"/>
                <a:sym typeface="+mn-ea"/>
              </a:rPr>
              <a:t>意志薄弱，缺乏主动性，容易接受暗示，脾气固执，情绪不稳定且调节能力差，高级情感发展迟缓。</a:t>
            </a:r>
            <a:endParaRPr lang="zh-CN" altLang="en-US" sz="2000">
              <a:latin typeface="宋体" panose="02010600030101010101" pitchFamily="2" charset="-122"/>
              <a:ea typeface="宋体" panose="02010600030101010101" pitchFamily="2" charset="-122"/>
              <a:cs typeface="宋体" panose="02010600030101010101" pitchFamily="2" charset="-122"/>
            </a:endParaRPr>
          </a:p>
          <a:p>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grpSp>
        <p:nvGrpSpPr>
          <p:cNvPr id="10243" name="组合 1"/>
          <p:cNvGrpSpPr/>
          <p:nvPr/>
        </p:nvGrpSpPr>
        <p:grpSpPr>
          <a:xfrm>
            <a:off x="6508115" y="635"/>
            <a:ext cx="2740660" cy="1132840"/>
            <a:chOff x="724003" y="-1178761"/>
            <a:chExt cx="8056027" cy="2133801"/>
          </a:xfrm>
        </p:grpSpPr>
        <p:sp>
          <p:nvSpPr>
            <p:cNvPr id="17" name="文本框 36"/>
            <p:cNvSpPr txBox="1">
              <a:spLocks noChangeArrowheads="1"/>
            </p:cNvSpPr>
            <p:nvPr/>
          </p:nvSpPr>
          <p:spPr bwMode="auto">
            <a:xfrm>
              <a:off x="724003" y="371475"/>
              <a:ext cx="220493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uLnTx/>
                <a:uFillTx/>
                <a:latin typeface="宋体" panose="02010600030101010101" pitchFamily="2" charset="-122"/>
                <a:ea typeface="宋体" panose="02010600030101010101" pitchFamily="2" charset="-122"/>
                <a:cs typeface="+mn-cs"/>
              </a:endParaRPr>
            </a:p>
          </p:txBody>
        </p:sp>
        <p:pic>
          <p:nvPicPr>
            <p:cNvPr id="10246" name="图片 37"/>
            <p:cNvPicPr>
              <a:picLocks noChangeAspect="1"/>
            </p:cNvPicPr>
            <p:nvPr/>
          </p:nvPicPr>
          <p:blipFill>
            <a:blip r:embed="rId1"/>
            <a:stretch>
              <a:fillRect/>
            </a:stretch>
          </p:blipFill>
          <p:spPr>
            <a:xfrm>
              <a:off x="3514494" y="-1178761"/>
              <a:ext cx="5265536" cy="1550116"/>
            </a:xfrm>
            <a:prstGeom prst="rect">
              <a:avLst/>
            </a:prstGeom>
            <a:noFill/>
            <a:ln w="9525">
              <a:noFill/>
            </a:ln>
          </p:spPr>
        </p:pic>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549400" y="581660"/>
            <a:ext cx="6713855" cy="583565"/>
          </a:xfrm>
          <a:prstGeom prst="rect">
            <a:avLst/>
          </a:prstGeom>
          <a:noFill/>
        </p:spPr>
        <p:txBody>
          <a:bodyPr wrap="none" rtlCol="0" anchor="t">
            <a:spAutoFit/>
          </a:bodyPr>
          <a:p>
            <a:r>
              <a:rPr lang="zh-CN" altLang="en-US" sz="3200" b="1">
                <a:solidFill>
                  <a:srgbClr val="FF0000"/>
                </a:solidFill>
                <a:sym typeface="+mn-ea"/>
              </a:rPr>
              <a:t>智力障碍学生</a:t>
            </a:r>
            <a:r>
              <a:rPr lang="en-US" altLang="zh-CN" sz="3200" b="1">
                <a:solidFill>
                  <a:srgbClr val="FF0000"/>
                </a:solidFill>
                <a:sym typeface="+mn-ea"/>
              </a:rPr>
              <a:t>“</a:t>
            </a:r>
            <a:r>
              <a:rPr lang="zh-CN" altLang="en-US" sz="3200" b="1">
                <a:solidFill>
                  <a:srgbClr val="FF0000"/>
                </a:solidFill>
                <a:sym typeface="+mn-ea"/>
              </a:rPr>
              <a:t>语文学习</a:t>
            </a:r>
            <a:r>
              <a:rPr lang="en-US" altLang="zh-CN" sz="3200" b="1">
                <a:solidFill>
                  <a:srgbClr val="FF0000"/>
                </a:solidFill>
                <a:sym typeface="+mn-ea"/>
              </a:rPr>
              <a:t>”</a:t>
            </a:r>
            <a:r>
              <a:rPr lang="zh-CN" altLang="en-US" sz="3200" b="1">
                <a:solidFill>
                  <a:srgbClr val="FF0000"/>
                </a:solidFill>
                <a:sym typeface="+mn-ea"/>
              </a:rPr>
              <a:t>的发展需求</a:t>
            </a:r>
            <a:endParaRPr lang="zh-CN" altLang="en-US" sz="3200" b="1">
              <a:solidFill>
                <a:srgbClr val="FF0000"/>
              </a:solidFill>
              <a:sym typeface="+mn-ea"/>
            </a:endParaRPr>
          </a:p>
        </p:txBody>
      </p:sp>
      <p:sp>
        <p:nvSpPr>
          <p:cNvPr id="4" name="文本框 3"/>
          <p:cNvSpPr txBox="1"/>
          <p:nvPr/>
        </p:nvSpPr>
        <p:spPr>
          <a:xfrm>
            <a:off x="327025" y="1230630"/>
            <a:ext cx="8557895" cy="3415030"/>
          </a:xfrm>
          <a:prstGeom prst="rect">
            <a:avLst/>
          </a:prstGeom>
          <a:noFill/>
        </p:spPr>
        <p:txBody>
          <a:bodyPr wrap="square" rtlCol="0" anchor="t">
            <a:spAutoFit/>
          </a:bodyPr>
          <a:p>
            <a:r>
              <a:rPr lang="en-US" altLang="zh-CN"/>
              <a:t>        </a:t>
            </a:r>
            <a:r>
              <a:rPr lang="zh-CN" altLang="en-US" sz="2400"/>
              <a:t>语文这一学科主要是培养学生的基础语文知识和良好的情感价值观，能够拥有更好的语言交流与阅读能力。而对于智力障碍学生来讲，培智语文教学主要是通过这一学科的教育教学，来帮助智力障碍学生识字认词、提高其学习积极性从而使其在日常的生活当中更加有质量地进行生活学习。由此就要求语文教师加强教学与生活的联系，教学与生活接轨，为智力障碍学生创造一个良好的生活化学习情境，与此同时可以让智力障碍学生了解到语文学科与日常生活之间的联系。为学生接触外界打好基础。</a:t>
            </a:r>
            <a:endParaRPr lang="zh-CN" altLang="en-US" sz="2400"/>
          </a:p>
        </p:txBody>
      </p:sp>
      <p:grpSp>
        <p:nvGrpSpPr>
          <p:cNvPr id="10243" name="组合 1"/>
          <p:cNvGrpSpPr/>
          <p:nvPr/>
        </p:nvGrpSpPr>
        <p:grpSpPr>
          <a:xfrm>
            <a:off x="6978650" y="0"/>
            <a:ext cx="2450465" cy="863600"/>
            <a:chOff x="724003" y="-1300949"/>
            <a:chExt cx="8160361" cy="2255989"/>
          </a:xfrm>
        </p:grpSpPr>
        <p:sp>
          <p:nvSpPr>
            <p:cNvPr id="17" name="文本框 36"/>
            <p:cNvSpPr txBox="1">
              <a:spLocks noChangeArrowheads="1"/>
            </p:cNvSpPr>
            <p:nvPr/>
          </p:nvSpPr>
          <p:spPr bwMode="auto">
            <a:xfrm>
              <a:off x="724003" y="371475"/>
              <a:ext cx="220493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uLnTx/>
                <a:uFillTx/>
                <a:latin typeface="宋体" panose="02010600030101010101" pitchFamily="2" charset="-122"/>
                <a:ea typeface="宋体" panose="02010600030101010101" pitchFamily="2" charset="-122"/>
                <a:cs typeface="+mn-cs"/>
              </a:endParaRPr>
            </a:p>
          </p:txBody>
        </p:sp>
        <p:pic>
          <p:nvPicPr>
            <p:cNvPr id="10246" name="图片 37"/>
            <p:cNvPicPr>
              <a:picLocks noChangeAspect="1"/>
            </p:cNvPicPr>
            <p:nvPr/>
          </p:nvPicPr>
          <p:blipFill>
            <a:blip r:embed="rId1"/>
            <a:stretch>
              <a:fillRect/>
            </a:stretch>
          </p:blipFill>
          <p:spPr>
            <a:xfrm>
              <a:off x="2056200" y="-1300949"/>
              <a:ext cx="6828164" cy="1940814"/>
            </a:xfrm>
            <a:prstGeom prst="rect">
              <a:avLst/>
            </a:prstGeom>
            <a:noFill/>
            <a:ln w="9525">
              <a:noFill/>
            </a:ln>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373505" y="1257300"/>
            <a:ext cx="309880" cy="368300"/>
          </a:xfrm>
          <a:prstGeom prst="rect">
            <a:avLst/>
          </a:prstGeom>
          <a:noFill/>
        </p:spPr>
        <p:txBody>
          <a:bodyPr wrap="none" rtlCol="0">
            <a:spAutoFit/>
          </a:bodyPr>
          <a:p>
            <a:r>
              <a:rPr lang="en-US" altLang="zh-CN"/>
              <a:t> </a:t>
            </a:r>
            <a:endParaRPr lang="en-US" altLang="zh-CN"/>
          </a:p>
        </p:txBody>
      </p:sp>
      <p:sp>
        <p:nvSpPr>
          <p:cNvPr id="4" name="文本框 3"/>
          <p:cNvSpPr txBox="1"/>
          <p:nvPr/>
        </p:nvSpPr>
        <p:spPr>
          <a:xfrm>
            <a:off x="661670" y="931545"/>
            <a:ext cx="7917180" cy="3014980"/>
          </a:xfrm>
          <a:prstGeom prst="rect">
            <a:avLst/>
          </a:prstGeom>
          <a:noFill/>
        </p:spPr>
        <p:txBody>
          <a:bodyPr wrap="square" rtlCol="0">
            <a:spAutoFit/>
          </a:bodyPr>
          <a:p>
            <a:pPr algn="l"/>
            <a:r>
              <a:rPr lang="en-US" altLang="zh-CN">
                <a:solidFill>
                  <a:srgbClr val="FF0000"/>
                </a:solidFill>
              </a:rPr>
              <a:t>                                       </a:t>
            </a:r>
            <a:r>
              <a:rPr lang="zh-CN" altLang="en-US" sz="2800" b="1">
                <a:solidFill>
                  <a:srgbClr val="FF0000"/>
                </a:solidFill>
              </a:rPr>
              <a:t>学生今后发展需求</a:t>
            </a:r>
            <a:endParaRPr lang="zh-CN" altLang="en-US" sz="2800" b="1">
              <a:solidFill>
                <a:srgbClr val="FF0000"/>
              </a:solidFill>
            </a:endParaRPr>
          </a:p>
          <a:p>
            <a:pPr algn="l"/>
            <a:r>
              <a:rPr lang="zh-CN" altLang="en-US"/>
              <a:t>       教育源于生活，决定于生活，这与培智学校“以生活为核心”的课程理念是相一致的。智障儿童今天的学习，是为了明天能更好地生活。他们将来要融入社会，与社会其他成员交往、共处。所以说对他们而言，学会如用钱购物、存储金钱、向人问路、乘车、使用公共设施等为进入成人社会做准备的事情，要比学会数理公式、会背多少古诗、文章有用的多。换句话说，智障学生学习生活经验、学会生存技能，将会比学习纯文化知识，对他们以后的生活有更实在的用处。因此，在学习文化知识的同时，开展多种形式的综合实践活动，让学生在活动中得到锻炼、提高自身自理的能力，帮助其将来更好地适应社会。</a:t>
            </a:r>
            <a:endParaRPr lang="zh-CN" altLang="en-US"/>
          </a:p>
        </p:txBody>
      </p:sp>
      <p:grpSp>
        <p:nvGrpSpPr>
          <p:cNvPr id="10243" name="组合 1"/>
          <p:cNvGrpSpPr/>
          <p:nvPr/>
        </p:nvGrpSpPr>
        <p:grpSpPr>
          <a:xfrm>
            <a:off x="6470650" y="109220"/>
            <a:ext cx="2740660" cy="1047115"/>
            <a:chOff x="724003" y="-1017291"/>
            <a:chExt cx="8056027" cy="1972331"/>
          </a:xfrm>
        </p:grpSpPr>
        <p:sp>
          <p:nvSpPr>
            <p:cNvPr id="17" name="文本框 36"/>
            <p:cNvSpPr txBox="1">
              <a:spLocks noChangeArrowheads="1"/>
            </p:cNvSpPr>
            <p:nvPr/>
          </p:nvSpPr>
          <p:spPr bwMode="auto">
            <a:xfrm>
              <a:off x="724003" y="371475"/>
              <a:ext cx="220493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uLnTx/>
                <a:uFillTx/>
                <a:latin typeface="宋体" panose="02010600030101010101" pitchFamily="2" charset="-122"/>
                <a:ea typeface="宋体" panose="02010600030101010101" pitchFamily="2" charset="-122"/>
                <a:cs typeface="+mn-cs"/>
              </a:endParaRPr>
            </a:p>
          </p:txBody>
        </p:sp>
        <p:pic>
          <p:nvPicPr>
            <p:cNvPr id="10246" name="图片 37"/>
            <p:cNvPicPr>
              <a:picLocks noChangeAspect="1"/>
            </p:cNvPicPr>
            <p:nvPr/>
          </p:nvPicPr>
          <p:blipFill>
            <a:blip r:embed="rId1"/>
            <a:stretch>
              <a:fillRect/>
            </a:stretch>
          </p:blipFill>
          <p:spPr>
            <a:xfrm>
              <a:off x="3846740" y="-1017291"/>
              <a:ext cx="4933290" cy="1148234"/>
            </a:xfrm>
            <a:prstGeom prst="rect">
              <a:avLst/>
            </a:prstGeom>
            <a:noFill/>
            <a:ln w="9525">
              <a:noFill/>
            </a:ln>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91503" y="1464310"/>
            <a:ext cx="8980805" cy="2214880"/>
          </a:xfrm>
          <a:prstGeom prst="rect">
            <a:avLst/>
          </a:prstGeom>
          <a:noFill/>
          <a:ln>
            <a:noFill/>
          </a:ln>
        </p:spPr>
        <p:txBody>
          <a:bodyPr wrap="none" rtlCol="0" anchor="t">
            <a:spAutoFit/>
          </a:bodyPr>
          <a:p>
            <a:pPr algn="ctr"/>
            <a:r>
              <a:rPr lang="zh-CN" altLang="en-US" sz="13800" b="1">
                <a:ln w="22225">
                  <a:solidFill>
                    <a:schemeClr val="accent2"/>
                  </a:solidFill>
                  <a:prstDash val="solid"/>
                </a:ln>
                <a:solidFill>
                  <a:srgbClr val="FF0000"/>
                </a:solidFill>
                <a:effectLst/>
              </a:rPr>
              <a:t>谢谢聆听！</a:t>
            </a:r>
            <a:endParaRPr lang="zh-CN" altLang="en-US" sz="13800" b="1">
              <a:ln w="22225">
                <a:solidFill>
                  <a:schemeClr val="accent2"/>
                </a:solidFill>
                <a:prstDash val="solid"/>
              </a:ln>
              <a:solidFill>
                <a:srgbClr val="FF0000"/>
              </a:solidFill>
              <a:effectLst/>
            </a:endParaRPr>
          </a:p>
        </p:txBody>
      </p:sp>
      <p:grpSp>
        <p:nvGrpSpPr>
          <p:cNvPr id="10243" name="组合 1"/>
          <p:cNvGrpSpPr/>
          <p:nvPr/>
        </p:nvGrpSpPr>
        <p:grpSpPr>
          <a:xfrm>
            <a:off x="6508115" y="0"/>
            <a:ext cx="2740660" cy="1133475"/>
            <a:chOff x="724003" y="-1179957"/>
            <a:chExt cx="8056027" cy="2134997"/>
          </a:xfrm>
        </p:grpSpPr>
        <p:sp>
          <p:nvSpPr>
            <p:cNvPr id="17" name="文本框 36"/>
            <p:cNvSpPr txBox="1">
              <a:spLocks noChangeArrowheads="1"/>
            </p:cNvSpPr>
            <p:nvPr/>
          </p:nvSpPr>
          <p:spPr bwMode="auto">
            <a:xfrm>
              <a:off x="724003" y="371475"/>
              <a:ext cx="220493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uLnTx/>
                <a:uFillTx/>
                <a:latin typeface="宋体" panose="02010600030101010101" pitchFamily="2" charset="-122"/>
                <a:ea typeface="宋体" panose="02010600030101010101" pitchFamily="2" charset="-122"/>
                <a:cs typeface="+mn-cs"/>
              </a:endParaRPr>
            </a:p>
          </p:txBody>
        </p:sp>
        <p:pic>
          <p:nvPicPr>
            <p:cNvPr id="10246" name="图片 37"/>
            <p:cNvPicPr>
              <a:picLocks noChangeAspect="1"/>
            </p:cNvPicPr>
            <p:nvPr/>
          </p:nvPicPr>
          <p:blipFill>
            <a:blip r:embed="rId1"/>
            <a:stretch>
              <a:fillRect/>
            </a:stretch>
          </p:blipFill>
          <p:spPr>
            <a:xfrm>
              <a:off x="3615288" y="-1179957"/>
              <a:ext cx="5164742" cy="1375489"/>
            </a:xfrm>
            <a:prstGeom prst="rect">
              <a:avLst/>
            </a:prstGeom>
            <a:noFill/>
            <a:ln w="9525">
              <a:noFill/>
            </a:ln>
          </p:spPr>
        </p:pic>
      </p:grpSp>
    </p:spTree>
  </p:cSld>
  <p:clrMapOvr>
    <a:masterClrMapping/>
  </p:clrMapOvr>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宋-黑-T-A">
      <a:majorFont>
        <a:latin typeface="Times New Roman"/>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2865</Words>
  <Application>WPS 演示</Application>
  <PresentationFormat>全屏显示(16:9)</PresentationFormat>
  <Paragraphs>166</Paragraphs>
  <Slides>30</Slides>
  <Notes>1</Notes>
  <HiddenSlides>5</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30</vt:i4>
      </vt:variant>
    </vt:vector>
  </HeadingPairs>
  <TitlesOfParts>
    <vt:vector size="43" baseType="lpstr">
      <vt:lpstr>Arial</vt:lpstr>
      <vt:lpstr>宋体</vt:lpstr>
      <vt:lpstr>Wingdings</vt:lpstr>
      <vt:lpstr>Times New Roman</vt:lpstr>
      <vt:lpstr>黑体</vt:lpstr>
      <vt:lpstr>方正正黑简体</vt:lpstr>
      <vt:lpstr>楷体</vt:lpstr>
      <vt:lpstr>微软雅黑</vt:lpstr>
      <vt:lpstr>Arial Unicode MS</vt:lpstr>
      <vt:lpstr>Calibri</vt:lpstr>
      <vt:lpstr>Gill Sans</vt:lpstr>
      <vt:lpstr>Segoe Print</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状元成才路</Company>
  <LinksUpToDate>false</LinksUpToDate>
  <SharedDoc>false</SharedDoc>
  <HyperlinksChanged>false</HyperlinksChanged>
  <AppVersion>14.0000</AppVersion>
  <Manager>状元成才路</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状元成才路</dc:title>
  <dc:creator>状元成才路</dc:creator>
  <cp:keywords>状元成才路</cp:keywords>
  <dc:description>声  明
    本文件仅用于个人学习、研究或欣赏，以及其他非商业性或非盈利性用途，但同时应遵守著作权法及其他相关法律的规定，不得侵犯本司及相关权利人的合法权利。
    除此以外，将本文件任何内容用于其他用途时，应获得授权，如发现未经授权用于商业或盈利用途将追加侵权者的法律责任。
武汉天成贵龙文化传播有限公司
湖北山河律师事务所</dc:description>
  <dc:subject>状元成才路</dc:subject>
  <cp:category>状元成才路</cp:category>
  <cp:lastModifiedBy>周</cp:lastModifiedBy>
  <cp:revision>571</cp:revision>
  <dcterms:created xsi:type="dcterms:W3CDTF">2016-01-14T07:05:00Z</dcterms:created>
  <dcterms:modified xsi:type="dcterms:W3CDTF">2021-03-12T05:06:51Z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