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416" r:id="rId4"/>
    <p:sldId id="333" r:id="rId6"/>
    <p:sldId id="334" r:id="rId7"/>
    <p:sldId id="418" r:id="rId8"/>
    <p:sldId id="419" r:id="rId9"/>
    <p:sldId id="457" r:id="rId10"/>
    <p:sldId id="420" r:id="rId11"/>
    <p:sldId id="452" r:id="rId12"/>
  </p:sldIdLst>
  <p:sldSz cx="9144000" cy="5144770"/>
  <p:notesSz cx="6858000" cy="9144000"/>
  <p:custDataLst>
    <p:tags r:id="rId16"/>
  </p:custDataLst>
  <p:defaultTextStyle>
    <a:defPPr>
      <a:defRPr lang="zh-CN"/>
    </a:defPPr>
    <a:lvl1pPr marL="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7D5C"/>
    <a:srgbClr val="71C3E3"/>
    <a:srgbClr val="E71F19"/>
    <a:srgbClr val="62AB71"/>
    <a:srgbClr val="81BC8B"/>
    <a:srgbClr val="EAD88A"/>
    <a:srgbClr val="C59E28"/>
    <a:srgbClr val="E9CC57"/>
    <a:srgbClr val="EA9CBF"/>
    <a:srgbClr val="E241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1415" autoAdjust="0"/>
  </p:normalViewPr>
  <p:slideViewPr>
    <p:cSldViewPr snapToGrid="0">
      <p:cViewPr varScale="1">
        <p:scale>
          <a:sx n="79" d="100"/>
          <a:sy n="79" d="100"/>
        </p:scale>
        <p:origin x="-78" y="-390"/>
      </p:cViewPr>
      <p:guideLst>
        <p:guide orient="horz" pos="1659"/>
        <p:guide pos="2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4C1A-99EE-491F-A4EE-D78D4CA666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54530-C16A-4B22-8B39-4DA203C271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54530-C16A-4B22-8B39-4DA203C271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3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736"/>
            <a:ext cx="2895600" cy="273928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3"/>
            <a:ext cx="2057400" cy="438999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3"/>
            <a:ext cx="6019800" cy="4389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736"/>
            <a:ext cx="2895600" cy="273928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468244" y="4905131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428300" y="0"/>
            <a:ext cx="732631" cy="732631"/>
          </a:xfrm>
          <a:prstGeom prst="rect">
            <a:avLst/>
          </a:prstGeom>
        </p:spPr>
      </p:pic>
      <p:grpSp>
        <p:nvGrpSpPr>
          <p:cNvPr id="5" name="组合 4"/>
          <p:cNvGrpSpPr/>
          <p:nvPr userDrawn="1"/>
        </p:nvGrpSpPr>
        <p:grpSpPr>
          <a:xfrm>
            <a:off x="202254" y="674435"/>
            <a:ext cx="8786826" cy="58196"/>
            <a:chOff x="66798" y="674435"/>
            <a:chExt cx="8786826" cy="116392"/>
          </a:xfrm>
          <a:solidFill>
            <a:schemeClr val="accent2"/>
          </a:solidFill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V="1">
              <a:off x="66798" y="674435"/>
              <a:ext cx="2179519" cy="1163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V="1">
              <a:off x="2266942" y="674435"/>
              <a:ext cx="2179519" cy="1163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V="1">
              <a:off x="4463048" y="674435"/>
              <a:ext cx="2179519" cy="1163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V="1">
              <a:off x="6674105" y="674435"/>
              <a:ext cx="2179519" cy="1163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F7D9ED4D-CFC4-4836-93DE-5A3E0C021F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3C68EB9A-3794-40D5-BD96-AB4AD446DD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5.png"/><Relationship Id="rId14" Type="http://schemas.openxmlformats.org/officeDocument/2006/relationships/image" Target="../media/image4.png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-9525" y="0"/>
            <a:ext cx="9153525" cy="5143501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14" cstate="screen"/>
          <a:srcRect/>
          <a:stretch>
            <a:fillRect/>
          </a:stretch>
        </p:blipFill>
        <p:spPr>
          <a:xfrm>
            <a:off x="-9525" y="1029089"/>
            <a:ext cx="6085341" cy="41144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15" cstate="screen"/>
          <a:stretch>
            <a:fillRect/>
          </a:stretch>
        </p:blipFill>
        <p:spPr>
          <a:xfrm>
            <a:off x="4527098" y="4219575"/>
            <a:ext cx="4616902" cy="10609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800475" y="1674270"/>
            <a:ext cx="5343525" cy="34708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101716"/>
            <a:ext cx="6953601" cy="30433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68095" y="1285240"/>
            <a:ext cx="6574155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500" dirty="0">
                <a:solidFill>
                  <a:schemeClr val="accent2">
                    <a:lumMod val="7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“</a:t>
            </a:r>
            <a:r>
              <a:rPr lang="zh-CN" altLang="en-US" sz="4500" dirty="0">
                <a:solidFill>
                  <a:schemeClr val="accent2">
                    <a:lumMod val="7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语文学习</a:t>
            </a:r>
            <a:r>
              <a:rPr lang="en-US" altLang="zh-CN" sz="4500" dirty="0">
                <a:solidFill>
                  <a:schemeClr val="accent2">
                    <a:lumMod val="7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”</a:t>
            </a:r>
            <a:r>
              <a:rPr lang="zh-CN" altLang="en-US" sz="4500" dirty="0">
                <a:solidFill>
                  <a:schemeClr val="accent2">
                    <a:lumMod val="7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过程中多动症学生生理、心理特点</a:t>
            </a:r>
            <a:endParaRPr lang="zh-CN" altLang="en-US" sz="4500" dirty="0">
              <a:solidFill>
                <a:schemeClr val="accent2">
                  <a:lumMod val="7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16801" y="0"/>
            <a:ext cx="1803374" cy="19214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2244" y="902869"/>
            <a:ext cx="1447993" cy="154280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40763" y="2634747"/>
            <a:ext cx="2262330" cy="263921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334895" y="2341245"/>
            <a:ext cx="3609340" cy="29324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03600" y="3754755"/>
            <a:ext cx="185674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/>
              <a:t>丁丽娜  马伟艳</a:t>
            </a:r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800475" y="1674270"/>
            <a:ext cx="5343525" cy="347081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101081"/>
            <a:ext cx="6953601" cy="3043372"/>
          </a:xfrm>
          <a:prstGeom prst="rect">
            <a:avLst/>
          </a:prstGeom>
        </p:spPr>
      </p:pic>
      <p:sp>
        <p:nvSpPr>
          <p:cNvPr id="6" name="TextBox 50"/>
          <p:cNvSpPr txBox="1"/>
          <p:nvPr/>
        </p:nvSpPr>
        <p:spPr>
          <a:xfrm>
            <a:off x="3352483" y="317559"/>
            <a:ext cx="2585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37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>
                <a:solidFill>
                  <a:srgbClr val="62AB71"/>
                </a:solidFill>
                <a:cs typeface="+mn-ea"/>
                <a:sym typeface="+mn-lt"/>
              </a:rPr>
              <a:t>目录</a:t>
            </a:r>
            <a:endParaRPr lang="zh-CN" altLang="en-US" sz="4000" b="1" dirty="0">
              <a:solidFill>
                <a:srgbClr val="62AB71"/>
              </a:solidFill>
              <a:cs typeface="+mn-ea"/>
              <a:sym typeface="+mn-lt"/>
            </a:endParaRPr>
          </a:p>
        </p:txBody>
      </p:sp>
      <p:sp>
        <p:nvSpPr>
          <p:cNvPr id="14" name="Rectangle 37"/>
          <p:cNvSpPr>
            <a:spLocks noChangeArrowheads="1"/>
          </p:cNvSpPr>
          <p:nvPr/>
        </p:nvSpPr>
        <p:spPr bwMode="auto">
          <a:xfrm>
            <a:off x="2742883" y="1228138"/>
            <a:ext cx="4267200" cy="446088"/>
          </a:xfrm>
          <a:prstGeom prst="rect">
            <a:avLst/>
          </a:prstGeom>
          <a:solidFill>
            <a:srgbClr val="62AB7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AutoShape 36"/>
          <p:cNvSpPr>
            <a:spLocks noChangeArrowheads="1"/>
          </p:cNvSpPr>
          <p:nvPr/>
        </p:nvSpPr>
        <p:spPr bwMode="auto">
          <a:xfrm>
            <a:off x="2133283" y="1146541"/>
            <a:ext cx="609600" cy="609600"/>
          </a:xfrm>
          <a:prstGeom prst="diamond">
            <a:avLst/>
          </a:prstGeom>
          <a:solidFill>
            <a:srgbClr val="62AB71"/>
          </a:solidFill>
          <a:ln w="25400" algn="ctr">
            <a:solidFill>
              <a:srgbClr val="FFFFFF"/>
            </a:solidFill>
            <a:miter lim="800000"/>
          </a:ln>
          <a:effectLst/>
        </p:spPr>
        <p:txBody>
          <a:bodyPr wrap="none" anchor="ctr"/>
          <a:lstStyle/>
          <a:p>
            <a:pPr algn="ctr" defTabSz="800100"/>
            <a:r>
              <a:rPr lang="en-US" altLang="zh-CN" sz="2800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en-US" altLang="zh-CN" sz="2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Rectangle 38"/>
          <p:cNvSpPr>
            <a:spLocks noChangeArrowheads="1"/>
          </p:cNvSpPr>
          <p:nvPr/>
        </p:nvSpPr>
        <p:spPr bwMode="auto">
          <a:xfrm>
            <a:off x="2742883" y="1949328"/>
            <a:ext cx="4267200" cy="446088"/>
          </a:xfrm>
          <a:prstGeom prst="rect">
            <a:avLst/>
          </a:prstGeom>
          <a:solidFill>
            <a:srgbClr val="E71F19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AutoShape 39"/>
          <p:cNvSpPr>
            <a:spLocks noChangeArrowheads="1"/>
          </p:cNvSpPr>
          <p:nvPr/>
        </p:nvSpPr>
        <p:spPr bwMode="auto">
          <a:xfrm>
            <a:off x="2133283" y="2102046"/>
            <a:ext cx="609600" cy="609600"/>
          </a:xfrm>
          <a:prstGeom prst="diamond">
            <a:avLst/>
          </a:prstGeom>
          <a:solidFill>
            <a:srgbClr val="E71F19"/>
          </a:solidFill>
          <a:ln w="25400" algn="ctr">
            <a:solidFill>
              <a:srgbClr val="FFFFFF"/>
            </a:solidFill>
            <a:miter lim="800000"/>
          </a:ln>
          <a:effectLst/>
        </p:spPr>
        <p:txBody>
          <a:bodyPr wrap="none" anchor="ctr"/>
          <a:lstStyle/>
          <a:p>
            <a:pPr algn="ctr" defTabSz="800100"/>
            <a:r>
              <a:rPr lang="en-US" altLang="zh-CN" sz="280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en-US" altLang="zh-CN" sz="2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Rectangle 40"/>
          <p:cNvSpPr>
            <a:spLocks noChangeArrowheads="1"/>
          </p:cNvSpPr>
          <p:nvPr/>
        </p:nvSpPr>
        <p:spPr bwMode="auto">
          <a:xfrm>
            <a:off x="2742883" y="2395744"/>
            <a:ext cx="4267200" cy="446088"/>
          </a:xfrm>
          <a:prstGeom prst="rect">
            <a:avLst/>
          </a:prstGeom>
          <a:solidFill>
            <a:srgbClr val="71C3E3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Rectangle 42"/>
          <p:cNvSpPr>
            <a:spLocks noChangeArrowheads="1"/>
          </p:cNvSpPr>
          <p:nvPr/>
        </p:nvSpPr>
        <p:spPr bwMode="auto">
          <a:xfrm>
            <a:off x="2818448" y="3093768"/>
            <a:ext cx="4267200" cy="44608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AutoShape 43"/>
          <p:cNvSpPr>
            <a:spLocks noChangeArrowheads="1"/>
          </p:cNvSpPr>
          <p:nvPr/>
        </p:nvSpPr>
        <p:spPr bwMode="auto">
          <a:xfrm>
            <a:off x="2133283" y="3012171"/>
            <a:ext cx="609600" cy="609600"/>
          </a:xfrm>
          <a:prstGeom prst="diamond">
            <a:avLst/>
          </a:prstGeom>
          <a:solidFill>
            <a:srgbClr val="FFC000"/>
          </a:solidFill>
          <a:ln w="25400" algn="ctr">
            <a:solidFill>
              <a:srgbClr val="FFFFFF"/>
            </a:solidFill>
            <a:miter lim="800000"/>
          </a:ln>
          <a:effectLst/>
        </p:spPr>
        <p:txBody>
          <a:bodyPr wrap="none" anchor="ctr"/>
          <a:lstStyle/>
          <a:p>
            <a:pPr algn="ctr" defTabSz="800100"/>
            <a:r>
              <a:rPr lang="en-US" altLang="zh-CN" sz="2800">
                <a:solidFill>
                  <a:srgbClr val="FFFFFF"/>
                </a:solidFill>
                <a:cs typeface="+mn-ea"/>
                <a:sym typeface="+mn-lt"/>
              </a:rPr>
              <a:t>4</a:t>
            </a:r>
            <a:endParaRPr lang="en-US" altLang="zh-CN" sz="2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2743201" y="1177881"/>
            <a:ext cx="3200400" cy="60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b="0">
                <a:solidFill>
                  <a:srgbClr val="FFFFFF"/>
                </a:solidFill>
                <a:cs typeface="+mn-ea"/>
                <a:sym typeface="+mn-lt"/>
              </a:rPr>
              <a:t>多动症</a:t>
            </a:r>
            <a:endParaRPr lang="en-US" altLang="zh-CN" sz="2800" b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2748280" y="1844675"/>
            <a:ext cx="4262120" cy="112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0">
                <a:solidFill>
                  <a:srgbClr val="FFFFFF"/>
                </a:solidFill>
                <a:cs typeface="+mn-ea"/>
                <a:sym typeface="+mn-lt"/>
              </a:rPr>
              <a:t>“</a:t>
            </a:r>
            <a:r>
              <a:rPr lang="zh-CN" altLang="en-US" sz="2800" b="0">
                <a:solidFill>
                  <a:srgbClr val="FFFFFF"/>
                </a:solidFill>
                <a:cs typeface="+mn-ea"/>
                <a:sym typeface="+mn-lt"/>
              </a:rPr>
              <a:t>语文学习</a:t>
            </a:r>
            <a:r>
              <a:rPr lang="en-US" altLang="zh-CN" sz="2800" b="0">
                <a:solidFill>
                  <a:srgbClr val="FFFFFF"/>
                </a:solidFill>
                <a:cs typeface="+mn-ea"/>
                <a:sym typeface="+mn-lt"/>
              </a:rPr>
              <a:t>“</a:t>
            </a:r>
            <a:r>
              <a:rPr lang="zh-CN" altLang="en-US" sz="2800" b="0">
                <a:solidFill>
                  <a:srgbClr val="FFFFFF"/>
                </a:solidFill>
                <a:cs typeface="+mn-ea"/>
                <a:sym typeface="+mn-lt"/>
              </a:rPr>
              <a:t>过程中多动症学生生理、心理特点</a:t>
            </a:r>
            <a:endParaRPr lang="en-US" altLang="zh-CN" sz="2800" b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2818766" y="2969534"/>
            <a:ext cx="3200400" cy="60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0">
                <a:solidFill>
                  <a:srgbClr val="FFFFFF"/>
                </a:solidFill>
                <a:cs typeface="+mn-ea"/>
                <a:sym typeface="+mn-lt"/>
              </a:rPr>
              <a:t>对策</a:t>
            </a:r>
            <a:endParaRPr lang="zh-CN" altLang="en-US" sz="2800" b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21" grpId="0" bldLvl="0" animBg="1"/>
      <p:bldP spid="25" grpId="0"/>
      <p:bldP spid="24" grpId="0"/>
      <p:bldP spid="24" grpId="1"/>
      <p:bldP spid="22" grpId="0"/>
      <p:bldP spid="22" grpId="1"/>
      <p:bldP spid="20" grpId="0" animBg="1"/>
      <p:bldP spid="2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800475" y="1674270"/>
            <a:ext cx="5343525" cy="347081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101081"/>
            <a:ext cx="6953601" cy="30433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00386" y="220119"/>
            <a:ext cx="2895606" cy="1143002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3000375" y="616585"/>
            <a:ext cx="2521585" cy="6153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>
                <a:solidFill>
                  <a:srgbClr val="E71F19"/>
                </a:solidFill>
                <a:cs typeface="+mn-ea"/>
                <a:sym typeface="+mn-lt"/>
              </a:rPr>
              <a:t>    </a:t>
            </a:r>
            <a:r>
              <a:rPr lang="zh-CN" altLang="en-US" sz="4000" b="1" dirty="0">
                <a:solidFill>
                  <a:srgbClr val="E71F19"/>
                </a:solidFill>
                <a:cs typeface="+mn-ea"/>
                <a:sym typeface="+mn-lt"/>
              </a:rPr>
              <a:t>多动症</a:t>
            </a:r>
            <a:endParaRPr lang="zh-CN" altLang="en-US" sz="4000" b="1" dirty="0">
              <a:solidFill>
                <a:srgbClr val="E71F19"/>
              </a:solidFill>
              <a:cs typeface="+mn-ea"/>
              <a:sym typeface="+mn-lt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903605" y="1564005"/>
            <a:ext cx="748728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注意缺陷多动症障碍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(ADHD)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是指以注意缺陷、冲动控制性弱、活动过度、学习困难、人际关系异常为主要临床特征的常见儿童青少年期行为障碍。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Freeform 21"/>
          <p:cNvSpPr>
            <a:spLocks noEditPoints="1"/>
          </p:cNvSpPr>
          <p:nvPr/>
        </p:nvSpPr>
        <p:spPr>
          <a:xfrm>
            <a:off x="703527" y="2371163"/>
            <a:ext cx="199921" cy="201111"/>
          </a:xfrm>
          <a:custGeom>
            <a:avLst/>
            <a:gdLst/>
            <a:ahLst/>
            <a:cxnLst>
              <a:cxn ang="0">
                <a:pos x="133350" y="0"/>
              </a:cxn>
              <a:cxn ang="0">
                <a:pos x="266700" y="134144"/>
              </a:cxn>
              <a:cxn ang="0">
                <a:pos x="133350" y="268288"/>
              </a:cxn>
              <a:cxn ang="0">
                <a:pos x="0" y="134144"/>
              </a:cxn>
              <a:cxn ang="0">
                <a:pos x="133350" y="0"/>
              </a:cxn>
              <a:cxn ang="0">
                <a:pos x="112835" y="228159"/>
              </a:cxn>
              <a:cxn ang="0">
                <a:pos x="153865" y="228159"/>
              </a:cxn>
              <a:cxn ang="0">
                <a:pos x="153865" y="155928"/>
              </a:cxn>
              <a:cxn ang="0">
                <a:pos x="226809" y="155928"/>
              </a:cxn>
              <a:cxn ang="0">
                <a:pos x="226809" y="113506"/>
              </a:cxn>
              <a:cxn ang="0">
                <a:pos x="153865" y="113506"/>
              </a:cxn>
              <a:cxn ang="0">
                <a:pos x="153865" y="40129"/>
              </a:cxn>
              <a:cxn ang="0">
                <a:pos x="112835" y="40129"/>
              </a:cxn>
              <a:cxn ang="0">
                <a:pos x="112835" y="113506"/>
              </a:cxn>
              <a:cxn ang="0">
                <a:pos x="39891" y="113506"/>
              </a:cxn>
              <a:cxn ang="0">
                <a:pos x="39891" y="155928"/>
              </a:cxn>
              <a:cxn ang="0">
                <a:pos x="112835" y="155928"/>
              </a:cxn>
              <a:cxn ang="0">
                <a:pos x="112835" y="228159"/>
              </a:cxn>
            </a:cxnLst>
            <a:rect l="0" t="0" r="0" b="0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rgbClr val="E71F19"/>
          </a:solidFill>
          <a:ln w="9525">
            <a:noFill/>
          </a:ln>
        </p:spPr>
        <p:txBody>
          <a:bodyPr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48410" y="181610"/>
            <a:ext cx="6720840" cy="3689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>
                <a:solidFill>
                  <a:schemeClr val="tx1"/>
                </a:solidFill>
                <a:cs typeface="+mn-ea"/>
                <a:sym typeface="+mn-lt"/>
              </a:rPr>
              <a:t>“</a:t>
            </a:r>
            <a:r>
              <a:rPr lang="zh-CN" altLang="en-US" sz="2400">
                <a:solidFill>
                  <a:schemeClr val="tx1"/>
                </a:solidFill>
                <a:cs typeface="+mn-ea"/>
                <a:sym typeface="+mn-lt"/>
              </a:rPr>
              <a:t>语文学习</a:t>
            </a:r>
            <a:r>
              <a:rPr lang="en-US" altLang="zh-CN" sz="2400">
                <a:solidFill>
                  <a:schemeClr val="tx1"/>
                </a:solidFill>
                <a:cs typeface="+mn-ea"/>
                <a:sym typeface="+mn-lt"/>
              </a:rPr>
              <a:t>“</a:t>
            </a:r>
            <a:r>
              <a:rPr lang="zh-CN" altLang="en-US" sz="2400">
                <a:solidFill>
                  <a:schemeClr val="tx1"/>
                </a:solidFill>
                <a:cs typeface="+mn-ea"/>
                <a:sym typeface="+mn-lt"/>
              </a:rPr>
              <a:t>过程中多动症学生生理、心理特点</a:t>
            </a:r>
            <a:endParaRPr lang="zh-CN" altLang="en-US" sz="2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Rectangle 1"/>
          <p:cNvSpPr/>
          <p:nvPr/>
        </p:nvSpPr>
        <p:spPr>
          <a:xfrm>
            <a:off x="965835" y="1797685"/>
            <a:ext cx="7433310" cy="3022600"/>
          </a:xfrm>
          <a:prstGeom prst="rect">
            <a:avLst/>
          </a:prstGeom>
          <a:solidFill>
            <a:srgbClr val="71C3E3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cxnSp>
        <p:nvCxnSpPr>
          <p:cNvPr id="27" name="Straight Connector 6"/>
          <p:cNvCxnSpPr/>
          <p:nvPr/>
        </p:nvCxnSpPr>
        <p:spPr>
          <a:xfrm>
            <a:off x="965554" y="1696089"/>
            <a:ext cx="7285282" cy="0"/>
          </a:xfrm>
          <a:prstGeom prst="line">
            <a:avLst/>
          </a:prstGeom>
          <a:ln w="41275" cmpd="dbl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966190" y="790504"/>
            <a:ext cx="7285282" cy="905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我们两个班多数学生都存在多动症症状、个别同学程度较重，例如马博文、马如国、周维强锁诗杰、马耀轩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等同学，他们总是不分场合、不听劝导的做一些令人无法忍受的事情，并且屡教不改。不但自己不能很好的学习，还会影响他人，影响课堂教学。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77113" y="1893140"/>
            <a:ext cx="1659890" cy="43624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cs typeface="+mn-ea"/>
                <a:sym typeface="+mn-lt"/>
              </a:rPr>
              <a:t>注意力方面</a:t>
            </a:r>
            <a:endParaRPr lang="zh-CN" altLang="en-US" sz="24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1248410" y="2329180"/>
            <a:ext cx="642810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、上课不专心听讲，经常东张西望左顾右盼或者发呆；</a:t>
            </a: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、学习易分心，听到任何声音都要去张望；</a:t>
            </a: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、写作业拖拉墨迹，喜欢边做边玩，作业脏乱差，而且只要离开老师的视线就会停止学习，做一些影响课堂和他人的行为；</a:t>
            </a: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、很难遵守完成作业或班级劳动的指令。</a:t>
            </a: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、与人说话时，总是心不在焉，似听非听。</a:t>
            </a: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4" grpId="0"/>
      <p:bldP spid="4" grpId="1"/>
      <p:bldP spid="28" grpId="0"/>
      <p:bldP spid="28" grpId="1"/>
      <p:bldP spid="29" grpId="0"/>
      <p:bldP spid="29" grpId="1"/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1134854" y="2924597"/>
            <a:ext cx="1899437" cy="1455363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444474" y="2932934"/>
            <a:ext cx="1899437" cy="1437906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778428" y="2924206"/>
            <a:ext cx="1899437" cy="1455363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126572" y="2932933"/>
            <a:ext cx="1899437" cy="1437907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Rectangle 2"/>
          <p:cNvSpPr/>
          <p:nvPr/>
        </p:nvSpPr>
        <p:spPr>
          <a:xfrm>
            <a:off x="585470" y="1534795"/>
            <a:ext cx="8131175" cy="3022600"/>
          </a:xfrm>
          <a:prstGeom prst="rect">
            <a:avLst/>
          </a:prstGeom>
          <a:solidFill>
            <a:srgbClr val="E71F19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5575" y="818085"/>
            <a:ext cx="1761490" cy="55943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p>
            <a:pPr algn="ctr"/>
            <a:r>
              <a:rPr lang="zh-CN" altLang="en-US" sz="3200" b="1" dirty="0">
                <a:solidFill>
                  <a:schemeClr val="tx1"/>
                </a:solidFill>
                <a:cs typeface="+mn-ea"/>
                <a:sym typeface="+mn-lt"/>
              </a:rPr>
              <a:t>行为方面</a:t>
            </a:r>
            <a:endParaRPr lang="zh-CN" altLang="en-US" sz="32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矩形 47"/>
          <p:cNvSpPr>
            <a:spLocks noChangeArrowheads="1"/>
          </p:cNvSpPr>
          <p:nvPr/>
        </p:nvSpPr>
        <p:spPr bwMode="auto">
          <a:xfrm>
            <a:off x="1230630" y="1812290"/>
            <a:ext cx="6994525" cy="24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、难以静坐，总是在座位上扭来扭去，亦或者是随意离开自己的座位，在教室里乱转；</a:t>
            </a:r>
            <a:endParaRPr lang="zh-CN" altLang="en-US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、上课小动作频繁，总是不分时间场合的说话并且喜欢插嘴；</a:t>
            </a:r>
            <a:endParaRPr lang="zh-CN" altLang="en-US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、难以遵守集体活动的秩序和纪律，不能等待，总是随心所欲；</a:t>
            </a:r>
            <a:endParaRPr lang="zh-CN" altLang="en-US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、喜欢做一些攀、爬、跑等危险的动作；</a:t>
            </a:r>
            <a:endParaRPr lang="zh-CN" altLang="en-US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" grpId="0" animBg="1"/>
      <p:bldP spid="2" grpId="1" animBg="1"/>
      <p:bldP spid="5" grpId="0"/>
      <p:bldP spid="5" grpId="1"/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" name="Rectangle 3"/>
          <p:cNvSpPr/>
          <p:nvPr/>
        </p:nvSpPr>
        <p:spPr>
          <a:xfrm>
            <a:off x="821690" y="1398905"/>
            <a:ext cx="7987030" cy="3022600"/>
          </a:xfrm>
          <a:prstGeom prst="rect">
            <a:avLst/>
          </a:prstGeom>
          <a:solidFill>
            <a:srgbClr val="62AB7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48232" y="901270"/>
            <a:ext cx="1558290" cy="49784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p>
            <a:pPr algn="ctr"/>
            <a:r>
              <a:rPr lang="zh-CN" altLang="en-US" sz="2800" b="1" dirty="0">
                <a:solidFill>
                  <a:schemeClr val="tx1"/>
                </a:solidFill>
                <a:cs typeface="+mn-ea"/>
                <a:sym typeface="+mn-lt"/>
              </a:rPr>
              <a:t>学习方面</a:t>
            </a:r>
            <a:endParaRPr lang="zh-CN" altLang="en-US" sz="28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1243965" y="1596390"/>
            <a:ext cx="6734810" cy="2626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、在课堂上，听、说、读、写等方面都存在很大的问题；</a:t>
            </a: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、尽管每天都说很多，感觉不停的在说，但是都说不到重点，总是在说一些无关紧要的题外话；</a:t>
            </a: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、听不懂别人说话的意思，导致他们在行为上表现出不愿意听指令，不愿意看书等等；</a:t>
            </a: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、因为注意力不集中，情绪冲动急躁，所以不能正确认识要写的字的状态，因此写出来的作业就会一团糟；更没有保持作业整洁度的意识。</a:t>
            </a: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33" grpId="0"/>
      <p:bldP spid="33" grpId="1"/>
      <p:bldP spid="34" grpId="0"/>
      <p:bldP spid="3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48244" y="181649"/>
            <a:ext cx="1471778" cy="3689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E71F19"/>
                </a:solidFill>
                <a:cs typeface="+mn-ea"/>
                <a:sym typeface="+mn-lt"/>
              </a:rPr>
              <a:t>对策</a:t>
            </a:r>
            <a:endParaRPr lang="zh-CN" altLang="en-US" sz="2400" dirty="0">
              <a:solidFill>
                <a:srgbClr val="E71F19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47080" y="2941320"/>
            <a:ext cx="2251710" cy="34671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r"/>
            <a:r>
              <a:rPr lang="zh-CN" altLang="en-US" sz="2800" b="1" baseline="-3000" dirty="0">
                <a:solidFill>
                  <a:srgbClr val="7030A0"/>
                </a:solidFill>
                <a:cs typeface="+mn-ea"/>
                <a:sym typeface="+mn-lt"/>
              </a:rPr>
              <a:t>特殊奖励，体验成功</a:t>
            </a:r>
            <a:endParaRPr lang="zh-CN" altLang="en-US" sz="2800" b="1" baseline="-3000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36820" y="3204845"/>
            <a:ext cx="4158615" cy="154178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当多动症学生表现良好时，就尽可能多的表扬，当着同学们的面重点表扬，让他们体会到被肯定的喜悦，增强自信心；表现不好的话，也不要责备，用亲切的话语去引导，耐心地帮助。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55435" y="757555"/>
            <a:ext cx="2540000" cy="34671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r>
              <a:rPr lang="zh-CN" altLang="en-US" sz="2800" b="1" baseline="-3000" dirty="0">
                <a:solidFill>
                  <a:srgbClr val="FF0000"/>
                </a:solidFill>
                <a:cs typeface="+mn-ea"/>
                <a:sym typeface="+mn-lt"/>
              </a:rPr>
              <a:t>不急不躁，纠正习惯</a:t>
            </a:r>
            <a:endParaRPr lang="zh-CN" altLang="en-US" sz="2800" b="1" baseline="-30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71260" y="1062990"/>
            <a:ext cx="2924175" cy="1837055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对于多动症学生的不良习惯，应该做到不急不躁，以更多的关爱和更大的耐心给予帮助，一次不行就两次，两次不行就多次，直到他忘记以前的习惯性行为。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01122" y="757808"/>
            <a:ext cx="490918" cy="397539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>
            <a:defPPr>
              <a:defRPr lang="zh-CN"/>
            </a:defPPr>
            <a:lvl1pPr algn="r">
              <a:defRPr sz="3200" baseline="-3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0850" y="2955290"/>
            <a:ext cx="2586990" cy="62611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l"/>
            <a:r>
              <a:rPr lang="zh-CN" altLang="en-US" sz="2800" b="1" baseline="-3000" dirty="0">
                <a:solidFill>
                  <a:srgbClr val="00B0F0"/>
                </a:solidFill>
                <a:cs typeface="+mn-ea"/>
                <a:sym typeface="+mn-lt"/>
              </a:rPr>
              <a:t>保护多动症儿童的兴趣爱好</a:t>
            </a:r>
            <a:endParaRPr lang="zh-CN" altLang="en-US" sz="2800" b="1" baseline="-3000" dirty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5115" y="3680460"/>
            <a:ext cx="2672080" cy="124714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学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习的第一行为是天生的好奇心所引发的，家长和老师应该发现孩子的兴趣爱好并加以保护。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" y="2941030"/>
            <a:ext cx="490918" cy="397539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>
            <a:defPPr>
              <a:defRPr lang="zh-CN"/>
            </a:defPPr>
            <a:lvl1pPr algn="r">
              <a:defRPr sz="3200" baseline="-3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5255" y="665480"/>
            <a:ext cx="2583180" cy="34671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r"/>
            <a:r>
              <a:rPr lang="zh-CN" altLang="en-US" sz="2800" b="1" baseline="-3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不要打骂多动症儿童</a:t>
            </a:r>
            <a:endParaRPr lang="zh-CN" altLang="en-US" sz="2800" b="1" baseline="-3000" dirty="0">
              <a:solidFill>
                <a:schemeClr val="accent6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5740" y="1104265"/>
            <a:ext cx="2832100" cy="1837055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多动症儿童神经系统变得易激怒，难以稳定，其中一个重要原因是部分父母、教师喜怒无常，大喊大嚷，长此以往，学生会此过程中发生潜移默化的改变。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35129" y="665509"/>
            <a:ext cx="490918" cy="397539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algn="r"/>
            <a:r>
              <a:rPr lang="en-US" altLang="zh-CN" sz="3200" baseline="-3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200" baseline="-3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303619" y="1359246"/>
            <a:ext cx="1215000" cy="1215000"/>
            <a:chOff x="4679217" y="1783973"/>
            <a:chExt cx="1620000" cy="1620000"/>
          </a:xfrm>
        </p:grpSpPr>
        <p:sp>
          <p:nvSpPr>
            <p:cNvPr id="25" name="泪滴形 24"/>
            <p:cNvSpPr/>
            <p:nvPr/>
          </p:nvSpPr>
          <p:spPr>
            <a:xfrm rot="5400000">
              <a:off x="4679217" y="1783973"/>
              <a:ext cx="1620000" cy="1620000"/>
            </a:xfrm>
            <a:prstGeom prst="teardrop">
              <a:avLst/>
            </a:prstGeom>
            <a:solidFill>
              <a:srgbClr val="62AB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6" name="组合 25"/>
            <p:cNvGrpSpPr>
              <a:grpSpLocks noChangeAspect="1"/>
            </p:cNvGrpSpPr>
            <p:nvPr/>
          </p:nvGrpSpPr>
          <p:grpSpPr>
            <a:xfrm>
              <a:off x="5357079" y="2323973"/>
              <a:ext cx="337232" cy="540000"/>
              <a:chOff x="8902075" y="6748292"/>
              <a:chExt cx="250825" cy="401638"/>
            </a:xfrm>
            <a:solidFill>
              <a:srgbClr val="9DA8B1"/>
            </a:solidFill>
          </p:grpSpPr>
          <p:sp>
            <p:nvSpPr>
              <p:cNvPr id="27" name="Freeform 550"/>
              <p:cNvSpPr/>
              <p:nvPr/>
            </p:nvSpPr>
            <p:spPr bwMode="auto">
              <a:xfrm>
                <a:off x="8902075" y="6859417"/>
                <a:ext cx="250825" cy="290513"/>
              </a:xfrm>
              <a:custGeom>
                <a:avLst/>
                <a:gdLst>
                  <a:gd name="T0" fmla="*/ 180 w 180"/>
                  <a:gd name="T1" fmla="*/ 68 h 209"/>
                  <a:gd name="T2" fmla="*/ 180 w 180"/>
                  <a:gd name="T3" fmla="*/ 15 h 209"/>
                  <a:gd name="T4" fmla="*/ 156 w 180"/>
                  <a:gd name="T5" fmla="*/ 15 h 209"/>
                  <a:gd name="T6" fmla="*/ 156 w 180"/>
                  <a:gd name="T7" fmla="*/ 68 h 209"/>
                  <a:gd name="T8" fmla="*/ 92 w 180"/>
                  <a:gd name="T9" fmla="*/ 132 h 209"/>
                  <a:gd name="T10" fmla="*/ 91 w 180"/>
                  <a:gd name="T11" fmla="*/ 132 h 209"/>
                  <a:gd name="T12" fmla="*/ 90 w 180"/>
                  <a:gd name="T13" fmla="*/ 132 h 209"/>
                  <a:gd name="T14" fmla="*/ 90 w 180"/>
                  <a:gd name="T15" fmla="*/ 132 h 209"/>
                  <a:gd name="T16" fmla="*/ 89 w 180"/>
                  <a:gd name="T17" fmla="*/ 132 h 209"/>
                  <a:gd name="T18" fmla="*/ 24 w 180"/>
                  <a:gd name="T19" fmla="*/ 68 h 209"/>
                  <a:gd name="T20" fmla="*/ 24 w 180"/>
                  <a:gd name="T21" fmla="*/ 15 h 209"/>
                  <a:gd name="T22" fmla="*/ 0 w 180"/>
                  <a:gd name="T23" fmla="*/ 15 h 209"/>
                  <a:gd name="T24" fmla="*/ 0 w 180"/>
                  <a:gd name="T25" fmla="*/ 68 h 209"/>
                  <a:gd name="T26" fmla="*/ 76 w 180"/>
                  <a:gd name="T27" fmla="*/ 156 h 209"/>
                  <a:gd name="T28" fmla="*/ 76 w 180"/>
                  <a:gd name="T29" fmla="*/ 194 h 209"/>
                  <a:gd name="T30" fmla="*/ 22 w 180"/>
                  <a:gd name="T31" fmla="*/ 209 h 209"/>
                  <a:gd name="T32" fmla="*/ 159 w 180"/>
                  <a:gd name="T33" fmla="*/ 209 h 209"/>
                  <a:gd name="T34" fmla="*/ 104 w 180"/>
                  <a:gd name="T35" fmla="*/ 193 h 209"/>
                  <a:gd name="T36" fmla="*/ 104 w 180"/>
                  <a:gd name="T37" fmla="*/ 156 h 209"/>
                  <a:gd name="T38" fmla="*/ 180 w 180"/>
                  <a:gd name="T39" fmla="*/ 6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865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551"/>
              <p:cNvSpPr/>
              <p:nvPr/>
            </p:nvSpPr>
            <p:spPr bwMode="auto">
              <a:xfrm>
                <a:off x="8967162" y="6748292"/>
                <a:ext cx="120650" cy="263525"/>
              </a:xfrm>
              <a:custGeom>
                <a:avLst/>
                <a:gdLst>
                  <a:gd name="T0" fmla="*/ 43 w 87"/>
                  <a:gd name="T1" fmla="*/ 190 h 190"/>
                  <a:gd name="T2" fmla="*/ 43 w 87"/>
                  <a:gd name="T3" fmla="*/ 190 h 190"/>
                  <a:gd name="T4" fmla="*/ 44 w 87"/>
                  <a:gd name="T5" fmla="*/ 190 h 190"/>
                  <a:gd name="T6" fmla="*/ 87 w 87"/>
                  <a:gd name="T7" fmla="*/ 147 h 190"/>
                  <a:gd name="T8" fmla="*/ 87 w 87"/>
                  <a:gd name="T9" fmla="*/ 43 h 190"/>
                  <a:gd name="T10" fmla="*/ 44 w 87"/>
                  <a:gd name="T11" fmla="*/ 0 h 190"/>
                  <a:gd name="T12" fmla="*/ 43 w 87"/>
                  <a:gd name="T13" fmla="*/ 0 h 190"/>
                  <a:gd name="T14" fmla="*/ 43 w 87"/>
                  <a:gd name="T15" fmla="*/ 0 h 190"/>
                  <a:gd name="T16" fmla="*/ 0 w 87"/>
                  <a:gd name="T17" fmla="*/ 43 h 190"/>
                  <a:gd name="T18" fmla="*/ 0 w 87"/>
                  <a:gd name="T19" fmla="*/ 147 h 190"/>
                  <a:gd name="T20" fmla="*/ 43 w 87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865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2957503" y="2697847"/>
            <a:ext cx="1562321" cy="1562319"/>
            <a:chOff x="4217730" y="3568774"/>
            <a:chExt cx="2083094" cy="2083092"/>
          </a:xfrm>
        </p:grpSpPr>
        <p:sp>
          <p:nvSpPr>
            <p:cNvPr id="30" name="泪滴形 29"/>
            <p:cNvSpPr/>
            <p:nvPr/>
          </p:nvSpPr>
          <p:spPr>
            <a:xfrm>
              <a:off x="4217730" y="3568774"/>
              <a:ext cx="2083094" cy="2083092"/>
            </a:xfrm>
            <a:prstGeom prst="teardrop">
              <a:avLst/>
            </a:prstGeom>
            <a:solidFill>
              <a:srgbClr val="71C3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5035146" y="4244787"/>
              <a:ext cx="525001" cy="540000"/>
              <a:chOff x="7240588" y="6794047"/>
              <a:chExt cx="388938" cy="400050"/>
            </a:xfrm>
            <a:solidFill>
              <a:srgbClr val="9DA8B1"/>
            </a:solidFill>
          </p:grpSpPr>
          <p:sp>
            <p:nvSpPr>
              <p:cNvPr id="32" name="Freeform 405"/>
              <p:cNvSpPr/>
              <p:nvPr/>
            </p:nvSpPr>
            <p:spPr bwMode="auto">
              <a:xfrm>
                <a:off x="7339013" y="6794047"/>
                <a:ext cx="127000" cy="125413"/>
              </a:xfrm>
              <a:custGeom>
                <a:avLst/>
                <a:gdLst>
                  <a:gd name="T0" fmla="*/ 45 w 91"/>
                  <a:gd name="T1" fmla="*/ 91 h 91"/>
                  <a:gd name="T2" fmla="*/ 56 w 91"/>
                  <a:gd name="T3" fmla="*/ 90 h 91"/>
                  <a:gd name="T4" fmla="*/ 41 w 91"/>
                  <a:gd name="T5" fmla="*/ 77 h 91"/>
                  <a:gd name="T6" fmla="*/ 31 w 91"/>
                  <a:gd name="T7" fmla="*/ 60 h 91"/>
                  <a:gd name="T8" fmla="*/ 37 w 91"/>
                  <a:gd name="T9" fmla="*/ 40 h 91"/>
                  <a:gd name="T10" fmla="*/ 58 w 91"/>
                  <a:gd name="T11" fmla="*/ 31 h 91"/>
                  <a:gd name="T12" fmla="*/ 74 w 91"/>
                  <a:gd name="T13" fmla="*/ 37 h 91"/>
                  <a:gd name="T14" fmla="*/ 91 w 91"/>
                  <a:gd name="T15" fmla="*/ 50 h 91"/>
                  <a:gd name="T16" fmla="*/ 91 w 91"/>
                  <a:gd name="T17" fmla="*/ 46 h 91"/>
                  <a:gd name="T18" fmla="*/ 45 w 91"/>
                  <a:gd name="T19" fmla="*/ 0 h 91"/>
                  <a:gd name="T20" fmla="*/ 0 w 91"/>
                  <a:gd name="T21" fmla="*/ 46 h 91"/>
                  <a:gd name="T22" fmla="*/ 45 w 91"/>
                  <a:gd name="T2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407"/>
              <p:cNvSpPr/>
              <p:nvPr/>
            </p:nvSpPr>
            <p:spPr bwMode="auto">
              <a:xfrm>
                <a:off x="7402513" y="6857547"/>
                <a:ext cx="227013" cy="198438"/>
              </a:xfrm>
              <a:custGeom>
                <a:avLst/>
                <a:gdLst>
                  <a:gd name="T0" fmla="*/ 104 w 163"/>
                  <a:gd name="T1" fmla="*/ 26 h 143"/>
                  <a:gd name="T2" fmla="*/ 79 w 163"/>
                  <a:gd name="T3" fmla="*/ 31 h 143"/>
                  <a:gd name="T4" fmla="*/ 66 w 163"/>
                  <a:gd name="T5" fmla="*/ 40 h 143"/>
                  <a:gd name="T6" fmla="*/ 20 w 163"/>
                  <a:gd name="T7" fmla="*/ 2 h 143"/>
                  <a:gd name="T8" fmla="*/ 13 w 163"/>
                  <a:gd name="T9" fmla="*/ 0 h 143"/>
                  <a:gd name="T10" fmla="*/ 4 w 163"/>
                  <a:gd name="T11" fmla="*/ 4 h 143"/>
                  <a:gd name="T12" fmla="*/ 5 w 163"/>
                  <a:gd name="T13" fmla="*/ 20 h 143"/>
                  <a:gd name="T14" fmla="*/ 52 w 163"/>
                  <a:gd name="T15" fmla="*/ 58 h 143"/>
                  <a:gd name="T16" fmla="*/ 46 w 163"/>
                  <a:gd name="T17" fmla="*/ 73 h 143"/>
                  <a:gd name="T18" fmla="*/ 45 w 163"/>
                  <a:gd name="T19" fmla="*/ 81 h 143"/>
                  <a:gd name="T20" fmla="*/ 73 w 163"/>
                  <a:gd name="T21" fmla="*/ 66 h 143"/>
                  <a:gd name="T22" fmla="*/ 89 w 163"/>
                  <a:gd name="T23" fmla="*/ 62 h 143"/>
                  <a:gd name="T24" fmla="*/ 119 w 163"/>
                  <a:gd name="T25" fmla="*/ 79 h 143"/>
                  <a:gd name="T26" fmla="*/ 106 w 163"/>
                  <a:gd name="T27" fmla="*/ 125 h 143"/>
                  <a:gd name="T28" fmla="*/ 82 w 163"/>
                  <a:gd name="T29" fmla="*/ 139 h 143"/>
                  <a:gd name="T30" fmla="*/ 104 w 163"/>
                  <a:gd name="T31" fmla="*/ 143 h 143"/>
                  <a:gd name="T32" fmla="*/ 163 w 163"/>
                  <a:gd name="T33" fmla="*/ 84 h 143"/>
                  <a:gd name="T34" fmla="*/ 104 w 163"/>
                  <a:gd name="T35" fmla="*/ 26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408"/>
              <p:cNvSpPr/>
              <p:nvPr/>
            </p:nvSpPr>
            <p:spPr bwMode="auto">
              <a:xfrm>
                <a:off x="7240588" y="6963909"/>
                <a:ext cx="315913" cy="230188"/>
              </a:xfrm>
              <a:custGeom>
                <a:avLst/>
                <a:gdLst>
                  <a:gd name="T0" fmla="*/ 152 w 227"/>
                  <a:gd name="T1" fmla="*/ 69 h 165"/>
                  <a:gd name="T2" fmla="*/ 215 w 227"/>
                  <a:gd name="T3" fmla="*/ 35 h 165"/>
                  <a:gd name="T4" fmla="*/ 222 w 227"/>
                  <a:gd name="T5" fmla="*/ 9 h 165"/>
                  <a:gd name="T6" fmla="*/ 205 w 227"/>
                  <a:gd name="T7" fmla="*/ 0 h 165"/>
                  <a:gd name="T8" fmla="*/ 196 w 227"/>
                  <a:gd name="T9" fmla="*/ 2 h 165"/>
                  <a:gd name="T10" fmla="*/ 135 w 227"/>
                  <a:gd name="T11" fmla="*/ 36 h 165"/>
                  <a:gd name="T12" fmla="*/ 123 w 227"/>
                  <a:gd name="T13" fmla="*/ 26 h 165"/>
                  <a:gd name="T14" fmla="*/ 77 w 227"/>
                  <a:gd name="T15" fmla="*/ 11 h 165"/>
                  <a:gd name="T16" fmla="*/ 0 w 227"/>
                  <a:gd name="T17" fmla="*/ 88 h 165"/>
                  <a:gd name="T18" fmla="*/ 77 w 227"/>
                  <a:gd name="T19" fmla="*/ 165 h 165"/>
                  <a:gd name="T20" fmla="*/ 155 w 227"/>
                  <a:gd name="T21" fmla="*/ 88 h 165"/>
                  <a:gd name="T22" fmla="*/ 154 w 227"/>
                  <a:gd name="T23" fmla="*/ 85 h 165"/>
                  <a:gd name="T24" fmla="*/ 152 w 227"/>
                  <a:gd name="T25" fmla="*/ 6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639168" y="1011927"/>
            <a:ext cx="1562321" cy="1562319"/>
            <a:chOff x="6443907" y="1320881"/>
            <a:chExt cx="2083094" cy="2083092"/>
          </a:xfrm>
        </p:grpSpPr>
        <p:sp>
          <p:nvSpPr>
            <p:cNvPr id="36" name="泪滴形 35"/>
            <p:cNvSpPr/>
            <p:nvPr/>
          </p:nvSpPr>
          <p:spPr>
            <a:xfrm rot="10800000">
              <a:off x="6443907" y="1320881"/>
              <a:ext cx="2083094" cy="2083092"/>
            </a:xfrm>
            <a:prstGeom prst="teardrop">
              <a:avLst/>
            </a:prstGeom>
            <a:solidFill>
              <a:srgbClr val="E71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169"/>
            <p:cNvSpPr>
              <a:spLocks noChangeAspect="1"/>
            </p:cNvSpPr>
            <p:nvPr/>
          </p:nvSpPr>
          <p:spPr bwMode="auto">
            <a:xfrm>
              <a:off x="7251529" y="2036775"/>
              <a:ext cx="394111" cy="591167"/>
            </a:xfrm>
            <a:custGeom>
              <a:avLst/>
              <a:gdLst>
                <a:gd name="T0" fmla="*/ 144 w 192"/>
                <a:gd name="T1" fmla="*/ 192 h 288"/>
                <a:gd name="T2" fmla="*/ 130 w 192"/>
                <a:gd name="T3" fmla="*/ 194 h 288"/>
                <a:gd name="T4" fmla="*/ 120 w 192"/>
                <a:gd name="T5" fmla="*/ 192 h 288"/>
                <a:gd name="T6" fmla="*/ 96 w 192"/>
                <a:gd name="T7" fmla="*/ 167 h 288"/>
                <a:gd name="T8" fmla="*/ 94 w 192"/>
                <a:gd name="T9" fmla="*/ 158 h 288"/>
                <a:gd name="T10" fmla="*/ 96 w 192"/>
                <a:gd name="T11" fmla="*/ 144 h 288"/>
                <a:gd name="T12" fmla="*/ 94 w 192"/>
                <a:gd name="T13" fmla="*/ 131 h 288"/>
                <a:gd name="T14" fmla="*/ 96 w 192"/>
                <a:gd name="T15" fmla="*/ 121 h 288"/>
                <a:gd name="T16" fmla="*/ 121 w 192"/>
                <a:gd name="T17" fmla="*/ 96 h 288"/>
                <a:gd name="T18" fmla="*/ 131 w 192"/>
                <a:gd name="T19" fmla="*/ 94 h 288"/>
                <a:gd name="T20" fmla="*/ 144 w 192"/>
                <a:gd name="T21" fmla="*/ 96 h 288"/>
                <a:gd name="T22" fmla="*/ 192 w 192"/>
                <a:gd name="T23" fmla="*/ 48 h 288"/>
                <a:gd name="T24" fmla="*/ 144 w 192"/>
                <a:gd name="T25" fmla="*/ 0 h 288"/>
                <a:gd name="T26" fmla="*/ 96 w 192"/>
                <a:gd name="T27" fmla="*/ 48 h 288"/>
                <a:gd name="T28" fmla="*/ 98 w 192"/>
                <a:gd name="T29" fmla="*/ 62 h 288"/>
                <a:gd name="T30" fmla="*/ 96 w 192"/>
                <a:gd name="T31" fmla="*/ 71 h 288"/>
                <a:gd name="T32" fmla="*/ 71 w 192"/>
                <a:gd name="T33" fmla="*/ 96 h 288"/>
                <a:gd name="T34" fmla="*/ 62 w 192"/>
                <a:gd name="T35" fmla="*/ 98 h 288"/>
                <a:gd name="T36" fmla="*/ 48 w 192"/>
                <a:gd name="T37" fmla="*/ 96 h 288"/>
                <a:gd name="T38" fmla="*/ 0 w 192"/>
                <a:gd name="T39" fmla="*/ 144 h 288"/>
                <a:gd name="T40" fmla="*/ 48 w 192"/>
                <a:gd name="T41" fmla="*/ 192 h 288"/>
                <a:gd name="T42" fmla="*/ 60 w 192"/>
                <a:gd name="T43" fmla="*/ 190 h 288"/>
                <a:gd name="T44" fmla="*/ 70 w 192"/>
                <a:gd name="T45" fmla="*/ 192 h 288"/>
                <a:gd name="T46" fmla="*/ 95 w 192"/>
                <a:gd name="T47" fmla="*/ 218 h 288"/>
                <a:gd name="T48" fmla="*/ 98 w 192"/>
                <a:gd name="T49" fmla="*/ 227 h 288"/>
                <a:gd name="T50" fmla="*/ 96 w 192"/>
                <a:gd name="T51" fmla="*/ 240 h 288"/>
                <a:gd name="T52" fmla="*/ 144 w 192"/>
                <a:gd name="T53" fmla="*/ 288 h 288"/>
                <a:gd name="T54" fmla="*/ 192 w 192"/>
                <a:gd name="T55" fmla="*/ 240 h 288"/>
                <a:gd name="T56" fmla="*/ 144 w 192"/>
                <a:gd name="T57" fmla="*/ 19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2" h="288">
                  <a:moveTo>
                    <a:pt x="144" y="192"/>
                  </a:moveTo>
                  <a:cubicBezTo>
                    <a:pt x="137" y="192"/>
                    <a:pt x="130" y="194"/>
                    <a:pt x="130" y="194"/>
                  </a:cubicBezTo>
                  <a:cubicBezTo>
                    <a:pt x="127" y="195"/>
                    <a:pt x="123" y="194"/>
                    <a:pt x="120" y="192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4" y="165"/>
                    <a:pt x="93" y="161"/>
                    <a:pt x="94" y="158"/>
                  </a:cubicBezTo>
                  <a:cubicBezTo>
                    <a:pt x="94" y="158"/>
                    <a:pt x="96" y="151"/>
                    <a:pt x="96" y="144"/>
                  </a:cubicBezTo>
                  <a:cubicBezTo>
                    <a:pt x="96" y="137"/>
                    <a:pt x="94" y="131"/>
                    <a:pt x="94" y="131"/>
                  </a:cubicBezTo>
                  <a:cubicBezTo>
                    <a:pt x="93" y="128"/>
                    <a:pt x="94" y="124"/>
                    <a:pt x="96" y="121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3" y="94"/>
                    <a:pt x="128" y="93"/>
                    <a:pt x="131" y="94"/>
                  </a:cubicBezTo>
                  <a:cubicBezTo>
                    <a:pt x="131" y="94"/>
                    <a:pt x="137" y="96"/>
                    <a:pt x="144" y="96"/>
                  </a:cubicBezTo>
                  <a:cubicBezTo>
                    <a:pt x="170" y="96"/>
                    <a:pt x="192" y="75"/>
                    <a:pt x="192" y="48"/>
                  </a:cubicBezTo>
                  <a:cubicBezTo>
                    <a:pt x="192" y="22"/>
                    <a:pt x="170" y="0"/>
                    <a:pt x="144" y="0"/>
                  </a:cubicBezTo>
                  <a:cubicBezTo>
                    <a:pt x="117" y="0"/>
                    <a:pt x="96" y="22"/>
                    <a:pt x="96" y="48"/>
                  </a:cubicBezTo>
                  <a:cubicBezTo>
                    <a:pt x="96" y="55"/>
                    <a:pt x="98" y="62"/>
                    <a:pt x="98" y="62"/>
                  </a:cubicBezTo>
                  <a:cubicBezTo>
                    <a:pt x="99" y="65"/>
                    <a:pt x="98" y="69"/>
                    <a:pt x="96" y="71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69" y="98"/>
                    <a:pt x="65" y="99"/>
                    <a:pt x="62" y="98"/>
                  </a:cubicBezTo>
                  <a:cubicBezTo>
                    <a:pt x="62" y="98"/>
                    <a:pt x="55" y="96"/>
                    <a:pt x="48" y="96"/>
                  </a:cubicBezTo>
                  <a:cubicBezTo>
                    <a:pt x="21" y="96"/>
                    <a:pt x="0" y="117"/>
                    <a:pt x="0" y="144"/>
                  </a:cubicBezTo>
                  <a:cubicBezTo>
                    <a:pt x="0" y="170"/>
                    <a:pt x="21" y="192"/>
                    <a:pt x="48" y="192"/>
                  </a:cubicBezTo>
                  <a:cubicBezTo>
                    <a:pt x="54" y="192"/>
                    <a:pt x="60" y="190"/>
                    <a:pt x="60" y="190"/>
                  </a:cubicBezTo>
                  <a:cubicBezTo>
                    <a:pt x="63" y="189"/>
                    <a:pt x="68" y="190"/>
                    <a:pt x="70" y="192"/>
                  </a:cubicBezTo>
                  <a:cubicBezTo>
                    <a:pt x="95" y="218"/>
                    <a:pt x="95" y="218"/>
                    <a:pt x="95" y="218"/>
                  </a:cubicBezTo>
                  <a:cubicBezTo>
                    <a:pt x="97" y="220"/>
                    <a:pt x="98" y="224"/>
                    <a:pt x="98" y="227"/>
                  </a:cubicBezTo>
                  <a:cubicBezTo>
                    <a:pt x="98" y="227"/>
                    <a:pt x="96" y="234"/>
                    <a:pt x="96" y="240"/>
                  </a:cubicBezTo>
                  <a:cubicBezTo>
                    <a:pt x="96" y="266"/>
                    <a:pt x="117" y="288"/>
                    <a:pt x="144" y="288"/>
                  </a:cubicBezTo>
                  <a:cubicBezTo>
                    <a:pt x="170" y="288"/>
                    <a:pt x="192" y="266"/>
                    <a:pt x="192" y="240"/>
                  </a:cubicBezTo>
                  <a:cubicBezTo>
                    <a:pt x="192" y="213"/>
                    <a:pt x="170" y="192"/>
                    <a:pt x="144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244812" y="2900298"/>
            <a:ext cx="490918" cy="386715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>
            <a:defPPr>
              <a:defRPr lang="zh-CN"/>
            </a:defPPr>
            <a:lvl1pPr algn="r">
              <a:defRPr sz="3200" baseline="-3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6" grpId="0"/>
      <p:bldP spid="19" grpId="0"/>
      <p:bldP spid="2" grpId="0"/>
      <p:bldP spid="17" grpId="0"/>
      <p:bldP spid="17" grpId="1"/>
      <p:bldP spid="18" grpId="0"/>
      <p:bldP spid="18" grpId="1"/>
      <p:bldP spid="11" grpId="0"/>
      <p:bldP spid="11" grpId="1"/>
      <p:bldP spid="12" grpId="0"/>
      <p:bldP spid="12" grpId="1"/>
      <p:bldP spid="14" grpId="0"/>
      <p:bldP spid="14" grpId="1"/>
      <p:bldP spid="15" grpId="0"/>
      <p:bldP spid="15" grpId="1"/>
      <p:bldP spid="9" grpId="0"/>
      <p:bldP spid="9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800475" y="1674270"/>
            <a:ext cx="5343525" cy="34708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101716"/>
            <a:ext cx="6953601" cy="30433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15380" y="2373251"/>
            <a:ext cx="5949586" cy="78359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US" altLang="zh-CN" sz="4500">
                <a:solidFill>
                  <a:srgbClr val="117D5C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    </a:t>
            </a:r>
            <a:r>
              <a:rPr lang="zh-CN" altLang="en-US" sz="4500">
                <a:solidFill>
                  <a:srgbClr val="117D5C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感谢收看</a:t>
            </a:r>
            <a:endParaRPr lang="zh-CN" altLang="en-US" sz="4500">
              <a:solidFill>
                <a:srgbClr val="117D5C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16801" y="0"/>
            <a:ext cx="1803374" cy="19214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2244" y="902869"/>
            <a:ext cx="1447993" cy="154280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40763" y="2634747"/>
            <a:ext cx="2262330" cy="26392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tags/tag1.xml><?xml version="1.0" encoding="utf-8"?>
<p:tagLst xmlns:p="http://schemas.openxmlformats.org/presentationml/2006/main">
  <p:tag name="ISPRING_PRESENTATION_TITLE" val="1386.教学可见培训机构老师通用说课PPT模板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i530fnl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1019</Words>
  <Application>WPS 演示</Application>
  <PresentationFormat>自定义</PresentationFormat>
  <Paragraphs>78</Paragraphs>
  <Slides>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方正正黑简体</vt:lpstr>
      <vt:lpstr>黑体</vt:lpstr>
      <vt:lpstr>微软雅黑</vt:lpstr>
      <vt:lpstr>Calibri</vt:lpstr>
      <vt:lpstr>Arial Unicode MS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教学说课</dc:title>
  <dc:creator>第一PPT</dc:creator>
  <cp:keywords>www.1ppt.com</cp:keywords>
  <dc:description>www.1ppt.com</dc:description>
  <cp:lastModifiedBy>同心特殊教育学校</cp:lastModifiedBy>
  <cp:revision>170</cp:revision>
  <dcterms:created xsi:type="dcterms:W3CDTF">2017-03-24T01:19:00Z</dcterms:created>
  <dcterms:modified xsi:type="dcterms:W3CDTF">2021-03-12T05:42:03Z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