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sldIdLst>
    <p:sldId id="256" r:id="rId4"/>
    <p:sldId id="308" r:id="rId6"/>
    <p:sldId id="258" r:id="rId7"/>
    <p:sldId id="307" r:id="rId8"/>
    <p:sldId id="301" r:id="rId9"/>
    <p:sldId id="310" r:id="rId10"/>
    <p:sldId id="311" r:id="rId11"/>
    <p:sldId id="312" r:id="rId12"/>
    <p:sldId id="302" r:id="rId13"/>
    <p:sldId id="313" r:id="rId14"/>
    <p:sldId id="306" r:id="rId15"/>
    <p:sldId id="324" r:id="rId16"/>
    <p:sldId id="314" r:id="rId17"/>
    <p:sldId id="315" r:id="rId18"/>
    <p:sldId id="316" r:id="rId19"/>
    <p:sldId id="317" r:id="rId20"/>
    <p:sldId id="305" r:id="rId21"/>
    <p:sldId id="318" r:id="rId22"/>
    <p:sldId id="319" r:id="rId23"/>
    <p:sldId id="320" r:id="rId24"/>
    <p:sldId id="321" r:id="rId25"/>
    <p:sldId id="322" r:id="rId26"/>
    <p:sldId id="323" r:id="rId27"/>
  </p:sldIdLst>
  <p:sldSz cx="9144000" cy="5143500" type="screen16x9"/>
  <p:notesSz cx="6858000" cy="9144000"/>
  <p:custDataLst>
    <p:tags r:id="rId3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1" Type="http://schemas.openxmlformats.org/officeDocument/2006/relationships/tags" Target="tags/tag1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2375A-A921-4188-8243-4A0A12D672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8BB67-B8FE-41F9-BDFE-3E86C6C0C74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BB67-B8FE-41F9-BDFE-3E86C6C0C7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BB67-B8FE-41F9-BDFE-3E86C6C0C7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BB67-B8FE-41F9-BDFE-3E86C6C0C7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BB67-B8FE-41F9-BDFE-3E86C6C0C7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BB67-B8FE-41F9-BDFE-3E86C6C0C7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BB67-B8FE-41F9-BDFE-3E86C6C0C7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BB67-B8FE-41F9-BDFE-3E86C6C0C7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BB67-B8FE-41F9-BDFE-3E86C6C0C7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BB67-B8FE-41F9-BDFE-3E86C6C0C7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190500" y="225287"/>
            <a:ext cx="8763000" cy="469292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12" y="296715"/>
            <a:ext cx="714863" cy="5953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D214326-1B8A-472C-AFA2-0762431B08F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E0E167F-5C4E-4E93-8CF2-E1DDB3B0F8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D214326-1B8A-472C-AFA2-0762431B08F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E0E167F-5C4E-4E93-8CF2-E1DDB3B0F8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D214326-1B8A-472C-AFA2-0762431B08F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E0E167F-5C4E-4E93-8CF2-E1DDB3B0F8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A92BA06C-2DAC-40C3-A393-6FD219F250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C34F8B81-DB87-40F6-AF8F-3662D2A87C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A92BA06C-2DAC-40C3-A393-6FD219F250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C34F8B81-DB87-40F6-AF8F-3662D2A87C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A92BA06C-2DAC-40C3-A393-6FD219F250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C34F8B81-DB87-40F6-AF8F-3662D2A87C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A92BA06C-2DAC-40C3-A393-6FD219F250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C34F8B81-DB87-40F6-AF8F-3662D2A87C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A92BA06C-2DAC-40C3-A393-6FD219F250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C34F8B81-DB87-40F6-AF8F-3662D2A87C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A92BA06C-2DAC-40C3-A393-6FD219F250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C34F8B81-DB87-40F6-AF8F-3662D2A87C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A92BA06C-2DAC-40C3-A393-6FD219F250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C34F8B81-DB87-40F6-AF8F-3662D2A87C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D214326-1B8A-472C-AFA2-0762431B08F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E0E167F-5C4E-4E93-8CF2-E1DDB3B0F8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A92BA06C-2DAC-40C3-A393-6FD219F250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C34F8B81-DB87-40F6-AF8F-3662D2A87C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A92BA06C-2DAC-40C3-A393-6FD219F250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C34F8B81-DB87-40F6-AF8F-3662D2A87C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A92BA06C-2DAC-40C3-A393-6FD219F250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C34F8B81-DB87-40F6-AF8F-3662D2A87C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A92BA06C-2DAC-40C3-A393-6FD219F250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C34F8B81-DB87-40F6-AF8F-3662D2A87C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D214326-1B8A-472C-AFA2-0762431B08F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E0E167F-5C4E-4E93-8CF2-E1DDB3B0F8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D214326-1B8A-472C-AFA2-0762431B08F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E0E167F-5C4E-4E93-8CF2-E1DDB3B0F8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D214326-1B8A-472C-AFA2-0762431B08F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E0E167F-5C4E-4E93-8CF2-E1DDB3B0F8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D214326-1B8A-472C-AFA2-0762431B08F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E0E167F-5C4E-4E93-8CF2-E1DDB3B0F8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D214326-1B8A-472C-AFA2-0762431B08F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E0E167F-5C4E-4E93-8CF2-E1DDB3B0F8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D214326-1B8A-472C-AFA2-0762431B08F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E0E167F-5C4E-4E93-8CF2-E1DDB3B0F8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D214326-1B8A-472C-AFA2-0762431B08F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E0E167F-5C4E-4E93-8CF2-E1DDB3B0F8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themeOverride" Target="../theme/themeOverride1.xml"/><Relationship Id="rId7" Type="http://schemas.openxmlformats.org/officeDocument/2006/relationships/image" Target="../media/image7.jpe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9.xml"/><Relationship Id="rId3" Type="http://schemas.openxmlformats.org/officeDocument/2006/relationships/themeOverride" Target="../theme/themeOverride6.xml"/><Relationship Id="rId2" Type="http://schemas.openxmlformats.org/officeDocument/2006/relationships/image" Target="../media/image4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9.xml"/><Relationship Id="rId3" Type="http://schemas.openxmlformats.org/officeDocument/2006/relationships/themeOverride" Target="../theme/themeOverride7.xml"/><Relationship Id="rId2" Type="http://schemas.openxmlformats.org/officeDocument/2006/relationships/image" Target="../media/image4.png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9.xml"/><Relationship Id="rId2" Type="http://schemas.openxmlformats.org/officeDocument/2006/relationships/themeOverride" Target="../theme/themeOverride2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9.xml"/><Relationship Id="rId3" Type="http://schemas.openxmlformats.org/officeDocument/2006/relationships/themeOverride" Target="../theme/themeOverride3.xml"/><Relationship Id="rId2" Type="http://schemas.openxmlformats.org/officeDocument/2006/relationships/image" Target="../media/image4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4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5.xml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622522" y="2110747"/>
            <a:ext cx="66598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spc="-300" dirty="0">
                <a:ln w="571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lt"/>
              </a:rPr>
              <a:t>拒绝“舌尖上的浪费”</a:t>
            </a:r>
            <a:endParaRPr lang="zh-CN" altLang="en-US" sz="5400" spc="-300" dirty="0">
              <a:ln w="57150"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汉仪尚巍手书W" panose="00020600040101010101" charset="-122"/>
              <a:ea typeface="汉仪尚巍手书W" panose="00020600040101010101" charset="-122"/>
              <a:cs typeface="汉仪尚巍手书W" panose="00020600040101010101" charset="-122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63" y="359462"/>
            <a:ext cx="2542760" cy="211763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679361" y="3058544"/>
            <a:ext cx="61430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accent1"/>
                </a:solidFill>
                <a:cs typeface="+mn-ea"/>
                <a:sym typeface="+mn-lt"/>
              </a:rPr>
              <a:t>坚决制止餐饮浪费行为切实培养节约习惯 在全社会营造浪费可耻节约为荣的氛围</a:t>
            </a:r>
            <a:endParaRPr lang="zh-CN" altLang="en-US" sz="12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932685" y="3446984"/>
            <a:ext cx="5819774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cs typeface="+mn-ea"/>
                <a:sym typeface="+mn-lt"/>
              </a:rPr>
              <a:t>报告人：陈玉军</a:t>
            </a:r>
            <a:endParaRPr lang="zh-CN" altLang="en-US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413" y="4028098"/>
            <a:ext cx="2663687" cy="1311411"/>
          </a:xfrm>
          <a:prstGeom prst="rect">
            <a:avLst/>
          </a:prstGeom>
        </p:spPr>
      </p:pic>
      <p:pic>
        <p:nvPicPr>
          <p:cNvPr id="6" name="23350722爱国深情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79202" y="2892531"/>
            <a:ext cx="609600" cy="609600"/>
          </a:xfrm>
          <a:prstGeom prst="rect">
            <a:avLst/>
          </a:prstGeom>
        </p:spPr>
      </p:pic>
      <p:pic>
        <p:nvPicPr>
          <p:cNvPr id="9" name="图片 8" descr="07bd0aef804e26b1bd17169646bd9a5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4286"/>
            <a:ext cx="4506595" cy="176276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25697" y="2110747"/>
            <a:ext cx="66598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spc="-300" dirty="0">
                <a:ln w="57150">
                  <a:noFill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lt"/>
              </a:rPr>
              <a:t>拒绝“舌尖上的</a:t>
            </a:r>
            <a:r>
              <a:rPr lang="zh-CN" altLang="en-US" sz="5400" spc="-300" dirty="0">
                <a:ln w="57150">
                  <a:noFill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</a:blipFill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lt"/>
              </a:rPr>
              <a:t>浪费</a:t>
            </a:r>
            <a:r>
              <a:rPr lang="zh-CN" altLang="en-US" sz="5400" spc="-300" dirty="0">
                <a:ln w="57150">
                  <a:noFill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lt"/>
              </a:rPr>
              <a:t>”</a:t>
            </a:r>
            <a:endParaRPr lang="zh-CN" altLang="en-US" sz="5400" spc="-300" dirty="0">
              <a:ln w="57150">
                <a:noFill/>
              </a:ln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汉仪尚巍手书W" panose="00020600040101010101" charset="-122"/>
              <a:ea typeface="汉仪尚巍手书W" panose="00020600040101010101" charset="-122"/>
              <a:cs typeface="汉仪尚巍手书W" panose="00020600040101010101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5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4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13" grpId="0"/>
      <p:bldP spid="14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13" y="398815"/>
            <a:ext cx="3667142" cy="141596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32636" y="1608045"/>
            <a:ext cx="7076667" cy="6451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endParaRPr lang="zh-CN" altLang="en-US" sz="30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66780" y="1674425"/>
            <a:ext cx="6790079" cy="589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2700" b="1" dirty="0">
                <a:solidFill>
                  <a:prstClr val="white"/>
                </a:solidFill>
                <a:cs typeface="+mn-ea"/>
                <a:sym typeface="+mn-lt"/>
              </a:rPr>
              <a:t>制止餐饮浪费行为对守护粮食安全意义重大</a:t>
            </a:r>
            <a:endParaRPr lang="zh-CN" altLang="en-US" sz="27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1167351" y="4614849"/>
            <a:ext cx="707666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1232025" y="2330085"/>
            <a:ext cx="6971778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>
                <a:cs typeface="+mn-ea"/>
                <a:sym typeface="+mn-lt"/>
              </a:rPr>
              <a:t>我国是一个人口众多、土地资源相对不足的国家，从中长期看我国的粮食产需仍将维持紧平衡态势，粮食浪费带来的资源浪费、环境污染问题绝对不可小觑。我国有</a:t>
            </a:r>
            <a:r>
              <a:rPr lang="en-US" altLang="zh-CN" sz="1400" dirty="0">
                <a:cs typeface="+mn-ea"/>
                <a:sym typeface="+mn-lt"/>
              </a:rPr>
              <a:t>14</a:t>
            </a:r>
            <a:r>
              <a:rPr lang="zh-CN" altLang="zh-CN" sz="1400" dirty="0">
                <a:cs typeface="+mn-ea"/>
                <a:sym typeface="+mn-lt"/>
              </a:rPr>
              <a:t>亿人口，每个人每个家庭节约粮食还是浪费粮食，加在一起都不是一个小数目。正如</a:t>
            </a:r>
            <a:r>
              <a:rPr lang="zh-CN" altLang="en-US" sz="1400" dirty="0">
                <a:cs typeface="+mn-ea"/>
                <a:sym typeface="+mn-lt"/>
              </a:rPr>
              <a:t>有关领导</a:t>
            </a:r>
            <a:r>
              <a:rPr lang="zh-CN" altLang="zh-CN" sz="1400" dirty="0">
                <a:cs typeface="+mn-ea"/>
                <a:sym typeface="+mn-lt"/>
              </a:rPr>
              <a:t>指出的：</a:t>
            </a:r>
            <a:r>
              <a:rPr lang="en-US" altLang="zh-CN" sz="1400" dirty="0">
                <a:cs typeface="+mn-ea"/>
                <a:sym typeface="+mn-lt"/>
              </a:rPr>
              <a:t>“</a:t>
            </a:r>
            <a:r>
              <a:rPr lang="zh-CN" altLang="zh-CN" sz="1400" dirty="0">
                <a:cs typeface="+mn-ea"/>
                <a:sym typeface="+mn-lt"/>
              </a:rPr>
              <a:t>尽管我国粮食生产连年丰收，对粮食安全还是始终要有危机意识，今年全球新冠肺炎疫情所带来的影响更是给我们敲响了警钟。</a:t>
            </a:r>
            <a:r>
              <a:rPr lang="en-US" altLang="zh-CN" sz="1400" dirty="0">
                <a:cs typeface="+mn-ea"/>
                <a:sym typeface="+mn-lt"/>
              </a:rPr>
              <a:t>”</a:t>
            </a:r>
            <a:r>
              <a:rPr lang="zh-CN" altLang="zh-CN" sz="1400" dirty="0">
                <a:cs typeface="+mn-ea"/>
                <a:sym typeface="+mn-lt"/>
              </a:rPr>
              <a:t>越是面对风险挑战，越要把保障粮食安全放在突出位置，既毫不放松抓好粮食生产，确保中国人的饭碗任何时候都牢牢端在自己手上，又绷紧粮食节约这根弦，坚决制止餐饮浪费行为，推动实现节用裕民、节俭兴国。</a:t>
            </a:r>
            <a:endParaRPr lang="zh-CN" altLang="zh-CN" sz="1400" dirty="0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24408" y="503574"/>
            <a:ext cx="38779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rgbClr val="C00000"/>
                </a:solidFill>
                <a:cs typeface="+mn-ea"/>
                <a:sym typeface="+mn-lt"/>
              </a:rPr>
              <a:t>守护粮食安全</a:t>
            </a:r>
            <a:endParaRPr lang="zh-CN" altLang="en-US" sz="18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65100" y="165100"/>
            <a:ext cx="8763000" cy="469292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210675" y="2968955"/>
            <a:ext cx="5314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cs typeface="+mn-ea"/>
                <a:sym typeface="+mn-lt"/>
              </a:rPr>
              <a:t>行动起来</a:t>
            </a:r>
            <a:r>
              <a:rPr lang="en-US" altLang="zh-CN" sz="2800" b="1" dirty="0">
                <a:solidFill>
                  <a:srgbClr val="C00000"/>
                </a:solidFill>
                <a:cs typeface="+mn-ea"/>
                <a:sym typeface="+mn-lt"/>
              </a:rPr>
              <a:t>,</a:t>
            </a:r>
            <a:r>
              <a:rPr lang="zh-CN" altLang="en-US" sz="2800" b="1" dirty="0">
                <a:solidFill>
                  <a:srgbClr val="C00000"/>
                </a:solidFill>
                <a:cs typeface="+mn-ea"/>
                <a:sym typeface="+mn-lt"/>
              </a:rPr>
              <a:t>杜绝“舌尖上的浪费”</a:t>
            </a:r>
            <a:endParaRPr lang="zh-CN" altLang="en-US" sz="28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442607" y="504825"/>
            <a:ext cx="4207986" cy="2629173"/>
            <a:chOff x="2442607" y="504825"/>
            <a:chExt cx="4207986" cy="262917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2607" y="504825"/>
              <a:ext cx="4207986" cy="2629173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3602885" y="1505605"/>
              <a:ext cx="223651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000" b="1" dirty="0">
                  <a:solidFill>
                    <a:schemeClr val="bg1">
                      <a:lumMod val="95000"/>
                    </a:schemeClr>
                  </a:solidFill>
                  <a:cs typeface="+mn-ea"/>
                  <a:sym typeface="+mn-lt"/>
                </a:rPr>
                <a:t>第二部分</a:t>
              </a:r>
              <a:endParaRPr lang="zh-CN" altLang="en-US" sz="4000" b="1" i="0" dirty="0">
                <a:solidFill>
                  <a:schemeClr val="bg1">
                    <a:lumMod val="95000"/>
                  </a:schemeClr>
                </a:solidFill>
                <a:effectLst/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413" y="4028098"/>
            <a:ext cx="2663687" cy="13114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437252" y="1165488"/>
            <a:ext cx="6877306" cy="2438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latin typeface="+mn-ea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20227" y="1338755"/>
            <a:ext cx="6096062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1100" b="1" dirty="0">
                <a:gradFill>
                  <a:gsLst>
                    <a:gs pos="90000">
                      <a:srgbClr val="C00000"/>
                    </a:gs>
                    <a:gs pos="10000">
                      <a:srgbClr val="FF3300"/>
                    </a:gs>
                  </a:gsLst>
                  <a:lin ang="5400000" scaled="1"/>
                </a:gradFill>
                <a:latin typeface="+mn-ea"/>
                <a:cs typeface="+mn-ea"/>
                <a:sym typeface="+mn-lt"/>
              </a:rPr>
              <a:t> </a:t>
            </a:r>
            <a:r>
              <a:rPr lang="zh-CN" altLang="zh-CN" sz="1200" dirty="0">
                <a:solidFill>
                  <a:srgbClr val="333333"/>
                </a:solidFill>
                <a:latin typeface="+mn-ea"/>
                <a:cs typeface="宋体" panose="02010600030101010101" pitchFamily="2" charset="-122"/>
              </a:rPr>
              <a:t>“一粥一饭，当思来之不易；半丝半缕，恒念物力维艰。”勤俭节约是中华民族的传统美德。近年来，为了制止舌尖上的浪费，维护国家的粮食安全，各地积极倡导文明节俭新风、开展“光盘行动”，餐饮浪费行为得到了有效遏制，但是一些地方餐饮浪费现象仍然存在，甚至触目惊心、令人痛心。因此，各地必须坚决贯彻落实</a:t>
            </a:r>
            <a:r>
              <a:rPr lang="zh-CN" altLang="en-US" sz="1200" dirty="0">
                <a:solidFill>
                  <a:srgbClr val="333333"/>
                </a:solidFill>
                <a:latin typeface="+mn-ea"/>
                <a:cs typeface="宋体" panose="02010600030101010101" pitchFamily="2" charset="-122"/>
              </a:rPr>
              <a:t>有关领导</a:t>
            </a:r>
            <a:r>
              <a:rPr lang="zh-CN" altLang="zh-CN" sz="1200" dirty="0">
                <a:solidFill>
                  <a:srgbClr val="333333"/>
                </a:solidFill>
                <a:latin typeface="+mn-ea"/>
                <a:cs typeface="宋体" panose="02010600030101010101" pitchFamily="2" charset="-122"/>
              </a:rPr>
              <a:t>对制止餐饮浪费的重要指示精神，切实做到宣传、管理、惩戒“三个到位”，推动制止餐饮浪费工作落到实处。</a:t>
            </a:r>
            <a:endParaRPr lang="zh-CN" altLang="zh-CN" sz="1100" dirty="0">
              <a:latin typeface="+mn-ea"/>
              <a:cs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896924" y="1844688"/>
            <a:ext cx="1080655" cy="1080000"/>
            <a:chOff x="5658669" y="1520674"/>
            <a:chExt cx="1440873" cy="1440000"/>
          </a:xfrm>
        </p:grpSpPr>
        <p:sp>
          <p:nvSpPr>
            <p:cNvPr id="10" name="矩形: 圆角 19"/>
            <p:cNvSpPr/>
            <p:nvPr/>
          </p:nvSpPr>
          <p:spPr>
            <a:xfrm>
              <a:off x="5658669" y="1520674"/>
              <a:ext cx="1440873" cy="144000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0000"/>
                </a:gs>
                <a:gs pos="0">
                  <a:srgbClr val="C00000"/>
                </a:gs>
              </a:gsLst>
              <a:lin ang="0" scaled="0"/>
            </a:gradFill>
            <a:ln w="38100">
              <a:solidFill>
                <a:srgbClr val="F7EA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6005560" y="1889592"/>
              <a:ext cx="797890" cy="651364"/>
            </a:xfrm>
            <a:custGeom>
              <a:avLst/>
              <a:gdLst>
                <a:gd name="T0" fmla="*/ 33 w 711"/>
                <a:gd name="T1" fmla="*/ 450 h 621"/>
                <a:gd name="T2" fmla="*/ 76 w 711"/>
                <a:gd name="T3" fmla="*/ 407 h 621"/>
                <a:gd name="T4" fmla="*/ 406 w 711"/>
                <a:gd name="T5" fmla="*/ 470 h 621"/>
                <a:gd name="T6" fmla="*/ 209 w 711"/>
                <a:gd name="T7" fmla="*/ 271 h 621"/>
                <a:gd name="T8" fmla="*/ 155 w 711"/>
                <a:gd name="T9" fmla="*/ 326 h 621"/>
                <a:gd name="T10" fmla="*/ 72 w 711"/>
                <a:gd name="T11" fmla="*/ 244 h 621"/>
                <a:gd name="T12" fmla="*/ 219 w 711"/>
                <a:gd name="T13" fmla="*/ 94 h 621"/>
                <a:gd name="T14" fmla="*/ 314 w 711"/>
                <a:gd name="T15" fmla="*/ 77 h 621"/>
                <a:gd name="T16" fmla="*/ 356 w 711"/>
                <a:gd name="T17" fmla="*/ 120 h 621"/>
                <a:gd name="T18" fmla="*/ 283 w 711"/>
                <a:gd name="T19" fmla="*/ 196 h 621"/>
                <a:gd name="T20" fmla="*/ 482 w 711"/>
                <a:gd name="T21" fmla="*/ 396 h 621"/>
                <a:gd name="T22" fmla="*/ 324 w 711"/>
                <a:gd name="T23" fmla="*/ 0 h 621"/>
                <a:gd name="T24" fmla="*/ 556 w 711"/>
                <a:gd name="T25" fmla="*/ 470 h 621"/>
                <a:gd name="T26" fmla="*/ 610 w 711"/>
                <a:gd name="T27" fmla="*/ 526 h 621"/>
                <a:gd name="T28" fmla="*/ 539 w 711"/>
                <a:gd name="T29" fmla="*/ 595 h 621"/>
                <a:gd name="T30" fmla="*/ 484 w 711"/>
                <a:gd name="T31" fmla="*/ 543 h 621"/>
                <a:gd name="T32" fmla="*/ 108 w 711"/>
                <a:gd name="T33" fmla="*/ 531 h 621"/>
                <a:gd name="T34" fmla="*/ 84 w 711"/>
                <a:gd name="T35" fmla="*/ 584 h 621"/>
                <a:gd name="T36" fmla="*/ 24 w 711"/>
                <a:gd name="T37" fmla="*/ 573 h 621"/>
                <a:gd name="T38" fmla="*/ 76 w 711"/>
                <a:gd name="T39" fmla="*/ 502 h 621"/>
                <a:gd name="T40" fmla="*/ 33 w 711"/>
                <a:gd name="T41" fmla="*/ 450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1" h="621">
                  <a:moveTo>
                    <a:pt x="33" y="450"/>
                  </a:moveTo>
                  <a:lnTo>
                    <a:pt x="76" y="407"/>
                  </a:lnTo>
                  <a:cubicBezTo>
                    <a:pt x="166" y="484"/>
                    <a:pt x="271" y="535"/>
                    <a:pt x="406" y="470"/>
                  </a:cubicBezTo>
                  <a:lnTo>
                    <a:pt x="209" y="271"/>
                  </a:lnTo>
                  <a:lnTo>
                    <a:pt x="155" y="326"/>
                  </a:lnTo>
                  <a:lnTo>
                    <a:pt x="72" y="244"/>
                  </a:lnTo>
                  <a:lnTo>
                    <a:pt x="219" y="94"/>
                  </a:lnTo>
                  <a:cubicBezTo>
                    <a:pt x="241" y="104"/>
                    <a:pt x="274" y="105"/>
                    <a:pt x="314" y="77"/>
                  </a:cubicBezTo>
                  <a:lnTo>
                    <a:pt x="356" y="120"/>
                  </a:lnTo>
                  <a:lnTo>
                    <a:pt x="283" y="196"/>
                  </a:lnTo>
                  <a:lnTo>
                    <a:pt x="482" y="396"/>
                  </a:lnTo>
                  <a:cubicBezTo>
                    <a:pt x="556" y="271"/>
                    <a:pt x="495" y="85"/>
                    <a:pt x="324" y="0"/>
                  </a:cubicBezTo>
                  <a:cubicBezTo>
                    <a:pt x="493" y="8"/>
                    <a:pt x="711" y="202"/>
                    <a:pt x="556" y="470"/>
                  </a:cubicBezTo>
                  <a:lnTo>
                    <a:pt x="610" y="526"/>
                  </a:lnTo>
                  <a:lnTo>
                    <a:pt x="539" y="595"/>
                  </a:lnTo>
                  <a:lnTo>
                    <a:pt x="484" y="543"/>
                  </a:lnTo>
                  <a:cubicBezTo>
                    <a:pt x="341" y="621"/>
                    <a:pt x="211" y="612"/>
                    <a:pt x="108" y="531"/>
                  </a:cubicBezTo>
                  <a:cubicBezTo>
                    <a:pt x="114" y="549"/>
                    <a:pt x="102" y="571"/>
                    <a:pt x="84" y="584"/>
                  </a:cubicBezTo>
                  <a:cubicBezTo>
                    <a:pt x="62" y="598"/>
                    <a:pt x="37" y="593"/>
                    <a:pt x="24" y="573"/>
                  </a:cubicBezTo>
                  <a:cubicBezTo>
                    <a:pt x="0" y="537"/>
                    <a:pt x="38" y="493"/>
                    <a:pt x="76" y="502"/>
                  </a:cubicBezTo>
                  <a:cubicBezTo>
                    <a:pt x="61" y="486"/>
                    <a:pt x="47" y="469"/>
                    <a:pt x="33" y="45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cs typeface="+mn-ea"/>
                <a:sym typeface="+mn-lt"/>
              </a:endParaRPr>
            </a:p>
          </p:txBody>
        </p:sp>
      </p:grpSp>
      <p:sp>
        <p:nvSpPr>
          <p:cNvPr id="12" name="泪滴形 11"/>
          <p:cNvSpPr/>
          <p:nvPr/>
        </p:nvSpPr>
        <p:spPr>
          <a:xfrm>
            <a:off x="4829393" y="2643927"/>
            <a:ext cx="778754" cy="828675"/>
          </a:xfrm>
          <a:prstGeom prst="teardrop">
            <a:avLst/>
          </a:prstGeom>
          <a:gradFill>
            <a:gsLst>
              <a:gs pos="100000">
                <a:srgbClr val="FF0000"/>
              </a:gs>
              <a:gs pos="0">
                <a:srgbClr val="C00000"/>
              </a:gs>
            </a:gsLst>
            <a:lin ang="0" scaled="0"/>
          </a:gradFill>
          <a:ln w="38100">
            <a:solidFill>
              <a:srgbClr val="F7EA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400" b="1" dirty="0">
                <a:solidFill>
                  <a:srgbClr val="FFFCE1"/>
                </a:solidFill>
                <a:latin typeface="+mn-ea"/>
                <a:cs typeface="+mn-ea"/>
              </a:rPr>
              <a:t>宣传</a:t>
            </a:r>
            <a:endParaRPr lang="zh-CN" altLang="en-US" sz="1400" b="1" dirty="0">
              <a:solidFill>
                <a:srgbClr val="FFFCE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13" name="泪滴形 12"/>
          <p:cNvSpPr/>
          <p:nvPr/>
        </p:nvSpPr>
        <p:spPr>
          <a:xfrm>
            <a:off x="5825180" y="2660143"/>
            <a:ext cx="778754" cy="828675"/>
          </a:xfrm>
          <a:prstGeom prst="teardrop">
            <a:avLst/>
          </a:prstGeom>
          <a:gradFill>
            <a:gsLst>
              <a:gs pos="100000">
                <a:srgbClr val="FF0000"/>
              </a:gs>
              <a:gs pos="0">
                <a:srgbClr val="C00000"/>
              </a:gs>
            </a:gsLst>
            <a:lin ang="0" scaled="0"/>
          </a:gradFill>
          <a:ln w="38100">
            <a:solidFill>
              <a:srgbClr val="F7EA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rgbClr val="FFFCE1"/>
                </a:solidFill>
                <a:latin typeface="+mn-ea"/>
                <a:cs typeface="+mn-ea"/>
                <a:sym typeface="+mn-lt"/>
              </a:rPr>
              <a:t>管理</a:t>
            </a:r>
            <a:endParaRPr lang="zh-CN" altLang="en-US" sz="1400" b="1" dirty="0">
              <a:solidFill>
                <a:srgbClr val="FFFCE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14" name="泪滴形 13"/>
          <p:cNvSpPr/>
          <p:nvPr/>
        </p:nvSpPr>
        <p:spPr>
          <a:xfrm>
            <a:off x="6820967" y="2656424"/>
            <a:ext cx="778754" cy="828675"/>
          </a:xfrm>
          <a:prstGeom prst="teardrop">
            <a:avLst/>
          </a:prstGeom>
          <a:gradFill>
            <a:gsLst>
              <a:gs pos="100000">
                <a:srgbClr val="FF0000"/>
              </a:gs>
              <a:gs pos="0">
                <a:srgbClr val="C00000"/>
              </a:gs>
            </a:gsLst>
            <a:lin ang="0" scaled="0"/>
          </a:gradFill>
          <a:ln w="38100">
            <a:solidFill>
              <a:srgbClr val="F7EA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rgbClr val="FFFCE1"/>
                </a:solidFill>
                <a:latin typeface="+mn-ea"/>
                <a:cs typeface="+mn-ea"/>
                <a:sym typeface="+mn-lt"/>
              </a:rPr>
              <a:t>惩戒</a:t>
            </a:r>
            <a:endParaRPr lang="zh-CN" altLang="en-US" sz="1400" b="1" dirty="0">
              <a:solidFill>
                <a:srgbClr val="FFFCE1"/>
              </a:solidFill>
              <a:latin typeface="+mn-ea"/>
              <a:cs typeface="+mn-ea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257739" y="2643035"/>
            <a:ext cx="2031326" cy="708406"/>
            <a:chOff x="2887157" y="2912711"/>
            <a:chExt cx="2031326" cy="708406"/>
          </a:xfrm>
        </p:grpSpPr>
        <p:sp>
          <p:nvSpPr>
            <p:cNvPr id="16" name="圆角矩形 15"/>
            <p:cNvSpPr/>
            <p:nvPr/>
          </p:nvSpPr>
          <p:spPr>
            <a:xfrm>
              <a:off x="2887157" y="2912711"/>
              <a:ext cx="1996038" cy="708406"/>
            </a:xfrm>
            <a:prstGeom prst="roundRect">
              <a:avLst/>
            </a:prstGeom>
            <a:gradFill>
              <a:gsLst>
                <a:gs pos="100000">
                  <a:srgbClr val="FF0000"/>
                </a:gs>
                <a:gs pos="0">
                  <a:srgbClr val="C00000"/>
                </a:gs>
              </a:gsLst>
              <a:lin ang="0" scaled="0"/>
            </a:gradFill>
            <a:ln w="38100">
              <a:solidFill>
                <a:srgbClr val="F7EA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b="1">
                <a:solidFill>
                  <a:srgbClr val="FFFCE1"/>
                </a:solidFill>
                <a:latin typeface="+mn-ea"/>
                <a:cs typeface="+mn-ea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2887157" y="3056498"/>
              <a:ext cx="20313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zh-CN" sz="2400" b="1" dirty="0">
                  <a:solidFill>
                    <a:srgbClr val="FFFCE1"/>
                  </a:solidFill>
                  <a:latin typeface="+mn-ea"/>
                  <a:cs typeface="+mn-ea"/>
                </a:rPr>
                <a:t>“三个到位”</a:t>
              </a:r>
              <a:endParaRPr lang="zh-CN" altLang="en-US" sz="2400" b="1" dirty="0">
                <a:solidFill>
                  <a:srgbClr val="FFFCE1"/>
                </a:solidFill>
                <a:latin typeface="+mn-ea"/>
                <a:cs typeface="+mn-ea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997920" y="445325"/>
            <a:ext cx="38779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rgbClr val="C00000"/>
                </a:solidFill>
                <a:cs typeface="+mn-ea"/>
                <a:sym typeface="+mn-lt"/>
              </a:rPr>
              <a:t>行动起来</a:t>
            </a:r>
            <a:r>
              <a:rPr lang="en-US" altLang="zh-CN" sz="1800" b="1" dirty="0">
                <a:solidFill>
                  <a:srgbClr val="C00000"/>
                </a:solidFill>
                <a:cs typeface="+mn-ea"/>
                <a:sym typeface="+mn-lt"/>
              </a:rPr>
              <a:t>,</a:t>
            </a:r>
            <a:r>
              <a:rPr lang="zh-CN" altLang="en-US" sz="1800" b="1" dirty="0">
                <a:solidFill>
                  <a:srgbClr val="C00000"/>
                </a:solidFill>
                <a:cs typeface="+mn-ea"/>
                <a:sym typeface="+mn-lt"/>
              </a:rPr>
              <a:t>杜绝“舌尖上的浪费”</a:t>
            </a:r>
            <a:endParaRPr lang="zh-CN" altLang="en-US" sz="18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883139" y="950149"/>
            <a:ext cx="5787033" cy="1116706"/>
            <a:chOff x="1794867" y="1188344"/>
            <a:chExt cx="5787033" cy="111670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86" b="33190"/>
            <a:stretch>
              <a:fillRect/>
            </a:stretch>
          </p:blipFill>
          <p:spPr>
            <a:xfrm>
              <a:off x="1794867" y="1188344"/>
              <a:ext cx="5787033" cy="1116706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3198610" y="1339908"/>
              <a:ext cx="335459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宣传到位，才能营造浪费可耻、节约为荣的氛围。</a:t>
              </a:r>
              <a:endParaRPr lang="zh-CN" alt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982388" y="2014009"/>
            <a:ext cx="5787033" cy="1116706"/>
            <a:chOff x="1794866" y="2305050"/>
            <a:chExt cx="5787033" cy="111670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86" b="33190"/>
            <a:stretch>
              <a:fillRect/>
            </a:stretch>
          </p:blipFill>
          <p:spPr>
            <a:xfrm>
              <a:off x="1794866" y="2305050"/>
              <a:ext cx="5787033" cy="1116706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3255760" y="2523300"/>
              <a:ext cx="324029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管理到位，才能让人们知道如何制止餐饮浪费</a:t>
              </a:r>
              <a:endParaRPr lang="zh-CN" alt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070660" y="3130715"/>
            <a:ext cx="5787033" cy="1116706"/>
            <a:chOff x="1718667" y="3421756"/>
            <a:chExt cx="5787033" cy="111670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86" b="33190"/>
            <a:stretch>
              <a:fillRect/>
            </a:stretch>
          </p:blipFill>
          <p:spPr>
            <a:xfrm>
              <a:off x="1718667" y="3421756"/>
              <a:ext cx="5787033" cy="111670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3255760" y="3626166"/>
              <a:ext cx="303074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惩戒到位，才能在人们心中起到震慑作用。</a:t>
              </a:r>
              <a:endParaRPr lang="zh-CN" alt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997920" y="445325"/>
            <a:ext cx="38779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rgbClr val="C00000"/>
                </a:solidFill>
                <a:cs typeface="+mn-ea"/>
                <a:sym typeface="+mn-lt"/>
              </a:rPr>
              <a:t>行动起来</a:t>
            </a:r>
            <a:r>
              <a:rPr lang="en-US" altLang="zh-CN" sz="1800" b="1" dirty="0">
                <a:solidFill>
                  <a:srgbClr val="C00000"/>
                </a:solidFill>
                <a:cs typeface="+mn-ea"/>
                <a:sym typeface="+mn-lt"/>
              </a:rPr>
              <a:t>,</a:t>
            </a:r>
            <a:r>
              <a:rPr lang="zh-CN" altLang="en-US" sz="1800" b="1" dirty="0">
                <a:solidFill>
                  <a:srgbClr val="C00000"/>
                </a:solidFill>
                <a:cs typeface="+mn-ea"/>
                <a:sym typeface="+mn-lt"/>
              </a:rPr>
              <a:t>杜绝“舌尖上的浪费”</a:t>
            </a:r>
            <a:endParaRPr lang="zh-CN" altLang="en-US" sz="18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09332" y="729399"/>
            <a:ext cx="5787033" cy="1116706"/>
            <a:chOff x="1794867" y="1188344"/>
            <a:chExt cx="5787033" cy="111670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86" b="33190"/>
            <a:stretch>
              <a:fillRect/>
            </a:stretch>
          </p:blipFill>
          <p:spPr>
            <a:xfrm>
              <a:off x="1794867" y="1188344"/>
              <a:ext cx="5787033" cy="1116706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3198610" y="1339908"/>
              <a:ext cx="335459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宣传到位，才能营造浪费可耻、节约为荣的氛围。</a:t>
              </a:r>
              <a:endParaRPr lang="zh-CN" alt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997920" y="445325"/>
            <a:ext cx="38779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rgbClr val="C00000"/>
                </a:solidFill>
                <a:cs typeface="+mn-ea"/>
                <a:sym typeface="+mn-lt"/>
              </a:rPr>
              <a:t>行动起来</a:t>
            </a:r>
            <a:r>
              <a:rPr lang="en-US" altLang="zh-CN" sz="1800" b="1" dirty="0">
                <a:solidFill>
                  <a:srgbClr val="C00000"/>
                </a:solidFill>
                <a:cs typeface="+mn-ea"/>
                <a:sym typeface="+mn-lt"/>
              </a:rPr>
              <a:t>,</a:t>
            </a:r>
            <a:r>
              <a:rPr lang="zh-CN" altLang="en-US" sz="1800" b="1" dirty="0">
                <a:solidFill>
                  <a:srgbClr val="C00000"/>
                </a:solidFill>
                <a:cs typeface="+mn-ea"/>
                <a:sym typeface="+mn-lt"/>
              </a:rPr>
              <a:t>杜绝“舌尖上的浪费”</a:t>
            </a:r>
            <a:endParaRPr lang="zh-CN" altLang="en-US" sz="18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47725" y="1869690"/>
            <a:ext cx="4951079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>
                <a:cs typeface="+mn-ea"/>
                <a:sym typeface="+mn-lt"/>
              </a:rPr>
              <a:t>提高人们的节约意识，培养节约习惯离不开宣传教育。</a:t>
            </a:r>
            <a:endParaRPr lang="en-US" altLang="zh-CN" sz="1400" dirty="0">
              <a:cs typeface="+mn-ea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zh-CN" sz="1400" b="1" dirty="0">
                <a:solidFill>
                  <a:schemeClr val="accent1"/>
                </a:solidFill>
                <a:cs typeface="+mn-ea"/>
                <a:sym typeface="+mn-lt"/>
              </a:rPr>
              <a:t>一要加强厉行节约、反对浪费的宣传，</a:t>
            </a:r>
            <a:r>
              <a:rPr lang="zh-CN" altLang="zh-CN" sz="1400" dirty="0">
                <a:cs typeface="+mn-ea"/>
                <a:sym typeface="+mn-lt"/>
              </a:rPr>
              <a:t>让广大群众认清各种浪费现象及危害，在全社会大力弘扬勤俭节约的传统美德；</a:t>
            </a:r>
            <a:endParaRPr lang="en-US" altLang="zh-CN" sz="1400" dirty="0">
              <a:cs typeface="+mn-ea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zh-CN" sz="1400" b="1" dirty="0">
                <a:solidFill>
                  <a:schemeClr val="accent1"/>
                </a:solidFill>
                <a:cs typeface="+mn-ea"/>
                <a:sym typeface="+mn-lt"/>
              </a:rPr>
              <a:t>二要开展粮食安全的危机意识宣传，</a:t>
            </a:r>
            <a:r>
              <a:rPr lang="zh-CN" altLang="zh-CN" sz="1400" dirty="0">
                <a:cs typeface="+mn-ea"/>
                <a:sym typeface="+mn-lt"/>
              </a:rPr>
              <a:t>让广大群众明白尽管我国粮食生产连年丰收，但我国粮食安全的长期态势是“紧平衡”，特别是受疫情等因素影响，全球粮食市场不确定性增加，必须时刻绷紧粮食安全这根弦；</a:t>
            </a:r>
            <a:endParaRPr lang="en-US" altLang="zh-CN" sz="1400" dirty="0">
              <a:cs typeface="+mn-ea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zh-CN" sz="1400" b="1" dirty="0">
                <a:solidFill>
                  <a:schemeClr val="accent1"/>
                </a:solidFill>
                <a:cs typeface="+mn-ea"/>
                <a:sym typeface="+mn-lt"/>
              </a:rPr>
              <a:t>三要开展节约粮食和浪费粮食的正反典型宣传，</a:t>
            </a:r>
            <a:r>
              <a:rPr lang="zh-CN" altLang="zh-CN" sz="1400" dirty="0">
                <a:cs typeface="+mn-ea"/>
                <a:sym typeface="+mn-lt"/>
              </a:rPr>
              <a:t>让“浪费可耻、节约为荣”的意识深入人心。</a:t>
            </a:r>
            <a:endParaRPr lang="zh-CN" altLang="zh-CN" sz="1400" dirty="0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074219" y="1736012"/>
            <a:ext cx="2222056" cy="23790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build="p"/>
          <p:bldP spid="1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build="p"/>
          <p:bldP spid="15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997920" y="445325"/>
            <a:ext cx="38779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rgbClr val="C00000"/>
                </a:solidFill>
                <a:cs typeface="+mn-ea"/>
                <a:sym typeface="+mn-lt"/>
              </a:rPr>
              <a:t>行动起来</a:t>
            </a:r>
            <a:r>
              <a:rPr lang="en-US" altLang="zh-CN" sz="1800" b="1" dirty="0">
                <a:solidFill>
                  <a:srgbClr val="C00000"/>
                </a:solidFill>
                <a:cs typeface="+mn-ea"/>
                <a:sym typeface="+mn-lt"/>
              </a:rPr>
              <a:t>,</a:t>
            </a:r>
            <a:r>
              <a:rPr lang="zh-CN" altLang="en-US" sz="1800" b="1" dirty="0">
                <a:solidFill>
                  <a:srgbClr val="C00000"/>
                </a:solidFill>
                <a:cs typeface="+mn-ea"/>
                <a:sym typeface="+mn-lt"/>
              </a:rPr>
              <a:t>杜绝“舌尖上的浪费”</a:t>
            </a:r>
            <a:endParaRPr lang="zh-CN" altLang="en-US" sz="18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13342" y="1782253"/>
            <a:ext cx="4951079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>
                <a:cs typeface="+mn-ea"/>
                <a:sym typeface="+mn-lt"/>
              </a:rPr>
              <a:t>餐饮浪费涉及不同的人群、不同的场所，既有公共单位，也有个人家庭。要制止餐饮浪费，就要针对不同的人群不同的场所既要有共性的措施，也要有不同的管理办法。不管是酒店，还是企事业单位食堂，抑或是家庭就餐都要倡导“光盘行动”；但面对不同的就餐人群，就要推出差异化的制止浪费的办法，比如，作为酒店，要制定清晰的菜量、饭量标准，建立“吃多少、点多少”告知制度和打包服务等制度；单位食堂要推出半份、小份饭菜服务；婚丧嫁娶要严格限制桌数和饭菜标准，等等，让人们就餐时有标准可参考，从而有效避免浪费。同时，可将餐饮浪费行为纳入文明行为促进条例、社区公约、村规民约中，可与评优选先等挂钩，从而有效约束人们的餐饮行为。</a:t>
            </a:r>
            <a:endParaRPr lang="zh-CN" altLang="zh-CN" sz="1400" dirty="0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094876" y="1803580"/>
            <a:ext cx="2222056" cy="2379038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07843" y="755097"/>
            <a:ext cx="5787033" cy="1116706"/>
            <a:chOff x="1794866" y="2305050"/>
            <a:chExt cx="5787033" cy="111670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86" b="33190"/>
            <a:stretch>
              <a:fillRect/>
            </a:stretch>
          </p:blipFill>
          <p:spPr>
            <a:xfrm>
              <a:off x="1794866" y="2305050"/>
              <a:ext cx="5787033" cy="1116706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3255760" y="2523300"/>
              <a:ext cx="324029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管理到位，才能让人们知道如何制止餐饮浪费</a:t>
              </a:r>
              <a:endParaRPr lang="zh-CN" alt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build="p"/>
          <p:bldP spid="1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build="p"/>
          <p:bldP spid="15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997920" y="445325"/>
            <a:ext cx="38779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rgbClr val="C00000"/>
                </a:solidFill>
                <a:cs typeface="+mn-ea"/>
                <a:sym typeface="+mn-lt"/>
              </a:rPr>
              <a:t>行动起来</a:t>
            </a:r>
            <a:r>
              <a:rPr lang="en-US" altLang="zh-CN" sz="1800" b="1" dirty="0">
                <a:solidFill>
                  <a:srgbClr val="C00000"/>
                </a:solidFill>
                <a:cs typeface="+mn-ea"/>
                <a:sym typeface="+mn-lt"/>
              </a:rPr>
              <a:t>,</a:t>
            </a:r>
            <a:r>
              <a:rPr lang="zh-CN" altLang="en-US" sz="1800" b="1" dirty="0">
                <a:solidFill>
                  <a:srgbClr val="C00000"/>
                </a:solidFill>
                <a:cs typeface="+mn-ea"/>
                <a:sym typeface="+mn-lt"/>
              </a:rPr>
              <a:t>杜绝“舌尖上的浪费”</a:t>
            </a:r>
            <a:endParaRPr lang="zh-CN" altLang="en-US" sz="18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97920" y="1822023"/>
            <a:ext cx="4951079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cs typeface="+mn-ea"/>
                <a:sym typeface="+mn-lt"/>
              </a:rPr>
              <a:t>有关领导</a:t>
            </a:r>
            <a:r>
              <a:rPr lang="zh-CN" altLang="zh-CN" sz="1400" dirty="0">
                <a:cs typeface="+mn-ea"/>
                <a:sym typeface="+mn-lt"/>
              </a:rPr>
              <a:t>在指示中强调，要加强立法，强化监管，采取有效措施，建立长效机制，坚决制止餐饮浪费行为。相信，在这一指示精神指导下，我国惩治浪费的法律体系必将进一步完善。实际上，</a:t>
            </a:r>
            <a:r>
              <a:rPr lang="en-US" altLang="zh-CN" sz="1400" b="1" dirty="0">
                <a:solidFill>
                  <a:schemeClr val="accent1"/>
                </a:solidFill>
                <a:cs typeface="+mn-ea"/>
                <a:sym typeface="+mn-lt"/>
              </a:rPr>
              <a:t>2013</a:t>
            </a:r>
            <a:r>
              <a:rPr lang="zh-CN" altLang="zh-CN" sz="1400" b="1" dirty="0">
                <a:solidFill>
                  <a:schemeClr val="accent1"/>
                </a:solidFill>
                <a:cs typeface="+mn-ea"/>
                <a:sym typeface="+mn-lt"/>
              </a:rPr>
              <a:t>年</a:t>
            </a:r>
            <a:r>
              <a:rPr lang="en-US" altLang="zh-CN" sz="1400" b="1" dirty="0">
                <a:solidFill>
                  <a:schemeClr val="accent1"/>
                </a:solidFill>
                <a:cs typeface="+mn-ea"/>
                <a:sym typeface="+mn-lt"/>
              </a:rPr>
              <a:t>11</a:t>
            </a:r>
            <a:r>
              <a:rPr lang="zh-CN" altLang="zh-CN" sz="1400" b="1" dirty="0">
                <a:solidFill>
                  <a:schemeClr val="accent1"/>
                </a:solidFill>
                <a:cs typeface="+mn-ea"/>
                <a:sym typeface="+mn-lt"/>
              </a:rPr>
              <a:t>月</a:t>
            </a:r>
            <a:r>
              <a:rPr lang="en-US" altLang="zh-CN" sz="1400" b="1" dirty="0">
                <a:solidFill>
                  <a:schemeClr val="accent1"/>
                </a:solidFill>
                <a:cs typeface="+mn-ea"/>
                <a:sym typeface="+mn-lt"/>
              </a:rPr>
              <a:t>18</a:t>
            </a:r>
            <a:r>
              <a:rPr lang="zh-CN" altLang="zh-CN" sz="1400" b="1" dirty="0">
                <a:solidFill>
                  <a:schemeClr val="accent1"/>
                </a:solidFill>
                <a:cs typeface="+mn-ea"/>
                <a:sym typeface="+mn-lt"/>
              </a:rPr>
              <a:t>日中共中央、国务院印发的《党政机关厉行节约反对浪费条例》</a:t>
            </a:r>
            <a:r>
              <a:rPr lang="zh-CN" altLang="zh-CN" sz="1400" dirty="0">
                <a:cs typeface="+mn-ea"/>
                <a:sym typeface="+mn-lt"/>
              </a:rPr>
              <a:t>，就极大震慑了党政机关工作人员，有效遏制了奢侈浪费之风。</a:t>
            </a:r>
            <a:endParaRPr lang="en-US" altLang="zh-CN" sz="1400" dirty="0">
              <a:cs typeface="+mn-ea"/>
              <a:sym typeface="+mn-lt"/>
            </a:endParaRPr>
          </a:p>
          <a:p>
            <a:endParaRPr lang="en-US" altLang="zh-CN" sz="1400" dirty="0">
              <a:cs typeface="+mn-ea"/>
              <a:sym typeface="+mn-lt"/>
            </a:endParaRPr>
          </a:p>
          <a:p>
            <a:r>
              <a:rPr lang="zh-CN" altLang="zh-CN" sz="1400" dirty="0">
                <a:cs typeface="+mn-ea"/>
                <a:sym typeface="+mn-lt"/>
              </a:rPr>
              <a:t>因此，随着相关惩治浪费法律的制定出台，各地各有关部门一定要严格执法，对于违规者要依法严惩。只有这样，才能有力震慑餐饮浪费者。</a:t>
            </a:r>
            <a:endParaRPr lang="zh-CN" altLang="zh-CN" sz="1400" dirty="0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094876" y="1520796"/>
            <a:ext cx="2222056" cy="2379038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79942" y="705317"/>
            <a:ext cx="5787033" cy="1116706"/>
            <a:chOff x="1718667" y="3421756"/>
            <a:chExt cx="5787033" cy="1116706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86" b="33190"/>
            <a:stretch>
              <a:fillRect/>
            </a:stretch>
          </p:blipFill>
          <p:spPr>
            <a:xfrm>
              <a:off x="1718667" y="3421756"/>
              <a:ext cx="5787033" cy="1116706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3255760" y="3626166"/>
              <a:ext cx="303074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惩戒到位，才能在人们心中起到震慑作用。</a:t>
              </a:r>
              <a:endParaRPr lang="zh-CN" alt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build="p"/>
          <p:bldP spid="1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build="p"/>
          <p:bldP spid="15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65100" y="165100"/>
            <a:ext cx="8763000" cy="469292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35762" y="2872388"/>
            <a:ext cx="5570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cs typeface="+mn-ea"/>
                <a:sym typeface="+mn-lt"/>
              </a:rPr>
              <a:t>多管齐下，有力制止餐饮浪费行为</a:t>
            </a:r>
            <a:endParaRPr lang="zh-CN" altLang="en-US" sz="28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442607" y="504825"/>
            <a:ext cx="4207986" cy="2629173"/>
            <a:chOff x="2442607" y="504825"/>
            <a:chExt cx="4207986" cy="262917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2607" y="504825"/>
              <a:ext cx="4207986" cy="2629173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3602885" y="1505605"/>
              <a:ext cx="223651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000" b="1" dirty="0">
                  <a:solidFill>
                    <a:schemeClr val="bg1">
                      <a:lumMod val="95000"/>
                    </a:schemeClr>
                  </a:solidFill>
                  <a:cs typeface="+mn-ea"/>
                  <a:sym typeface="+mn-lt"/>
                </a:rPr>
                <a:t>第三部分</a:t>
              </a:r>
              <a:endParaRPr lang="zh-CN" altLang="en-US" sz="4000" b="1" i="0" dirty="0">
                <a:solidFill>
                  <a:schemeClr val="bg1">
                    <a:lumMod val="95000"/>
                  </a:schemeClr>
                </a:solidFill>
                <a:effectLst/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413" y="4028098"/>
            <a:ext cx="2663687" cy="13114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688688"/>
            <a:ext cx="7077075" cy="155256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99" y="1584038"/>
            <a:ext cx="7077075" cy="155256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98" y="2448933"/>
            <a:ext cx="7077075" cy="155256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98" y="3313828"/>
            <a:ext cx="7077075" cy="155256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945101" y="1325532"/>
            <a:ext cx="424480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加强餐饮节约宣传教育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945101" y="2223330"/>
            <a:ext cx="420817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加强不良消费习惯改变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945101" y="3090584"/>
            <a:ext cx="420817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加强餐饮法规制度约束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945101" y="3975565"/>
            <a:ext cx="420817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加强餐饮消费督促检查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45187" y="406945"/>
            <a:ext cx="401193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cs typeface="+mn-ea"/>
                <a:sym typeface="+mn-lt"/>
              </a:rPr>
              <a:t>多管齐下，有力制止餐饮浪费行为</a:t>
            </a:r>
            <a:endParaRPr lang="zh-CN" altLang="en-US" sz="20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145187" y="406945"/>
            <a:ext cx="401193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cs typeface="+mn-ea"/>
                <a:sym typeface="+mn-lt"/>
              </a:rPr>
              <a:t>多管齐下，有力制止餐饮浪费行为</a:t>
            </a:r>
            <a:endParaRPr lang="zh-CN" altLang="en-US" sz="20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95900" y="1747290"/>
            <a:ext cx="4572323" cy="1599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>
                <a:cs typeface="+mn-ea"/>
                <a:sym typeface="+mn-lt"/>
              </a:rPr>
              <a:t>加强相关宣传教育，增强公众对于我国人口多、耕地少、水资源短缺、粮食安全压力大的认识，增强粮食安全危机意识。大力弘扬中华民族勤俭节约、戒奢克俭的优良传统，引导人们践行绿色生活、抵制餐饮浪费。可以结合不同领域、不同行业、不同群体的实际情况，推动餐饮节约理念进家庭、进机关、进乡村、进社区、进学校、进企业，在全社会营造浪费可耻、节约为荣的氛围。</a:t>
            </a:r>
            <a:endParaRPr lang="zh-CN" altLang="zh-CN" sz="1400" dirty="0"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52064" y="698579"/>
            <a:ext cx="7555743" cy="938362"/>
            <a:chOff x="2987823" y="1328290"/>
            <a:chExt cx="7555743" cy="938362"/>
          </a:xfrm>
        </p:grpSpPr>
        <p:grpSp>
          <p:nvGrpSpPr>
            <p:cNvPr id="15" name="组合 14"/>
            <p:cNvGrpSpPr/>
            <p:nvPr/>
          </p:nvGrpSpPr>
          <p:grpSpPr>
            <a:xfrm>
              <a:off x="2987823" y="1328290"/>
              <a:ext cx="7555743" cy="938362"/>
              <a:chOff x="3707903" y="1549051"/>
              <a:chExt cx="7555743" cy="938362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3707903" y="1549051"/>
                <a:ext cx="7555743" cy="938362"/>
                <a:chOff x="2123727" y="1563638"/>
                <a:chExt cx="7555743" cy="938362"/>
              </a:xfrm>
            </p:grpSpPr>
            <p:sp>
              <p:nvSpPr>
                <p:cNvPr id="19" name="圆角矩形 18"/>
                <p:cNvSpPr/>
                <p:nvPr/>
              </p:nvSpPr>
              <p:spPr>
                <a:xfrm>
                  <a:off x="2123727" y="1741320"/>
                  <a:ext cx="7555743" cy="582997"/>
                </a:xfrm>
                <a:prstGeom prst="roundRect">
                  <a:avLst/>
                </a:prstGeom>
                <a:solidFill>
                  <a:schemeClr val="accent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 useBgFill="1">
              <p:nvSpPr>
                <p:cNvPr id="20" name="Freeform 7"/>
                <p:cNvSpPr/>
                <p:nvPr/>
              </p:nvSpPr>
              <p:spPr bwMode="auto">
                <a:xfrm>
                  <a:off x="2378914" y="1563638"/>
                  <a:ext cx="945174" cy="938362"/>
                </a:xfrm>
                <a:custGeom>
                  <a:avLst/>
                  <a:gdLst>
                    <a:gd name="T0" fmla="*/ 117 w 200"/>
                    <a:gd name="T1" fmla="*/ 7 h 199"/>
                    <a:gd name="T2" fmla="*/ 193 w 200"/>
                    <a:gd name="T3" fmla="*/ 83 h 199"/>
                    <a:gd name="T4" fmla="*/ 195 w 200"/>
                    <a:gd name="T5" fmla="*/ 85 h 199"/>
                    <a:gd name="T6" fmla="*/ 199 w 200"/>
                    <a:gd name="T7" fmla="*/ 94 h 199"/>
                    <a:gd name="T8" fmla="*/ 199 w 200"/>
                    <a:gd name="T9" fmla="*/ 96 h 199"/>
                    <a:gd name="T10" fmla="*/ 198 w 200"/>
                    <a:gd name="T11" fmla="*/ 108 h 199"/>
                    <a:gd name="T12" fmla="*/ 197 w 200"/>
                    <a:gd name="T13" fmla="*/ 110 h 199"/>
                    <a:gd name="T14" fmla="*/ 192 w 200"/>
                    <a:gd name="T15" fmla="*/ 117 h 199"/>
                    <a:gd name="T16" fmla="*/ 116 w 200"/>
                    <a:gd name="T17" fmla="*/ 193 h 199"/>
                    <a:gd name="T18" fmla="*/ 114 w 200"/>
                    <a:gd name="T19" fmla="*/ 194 h 199"/>
                    <a:gd name="T20" fmla="*/ 106 w 200"/>
                    <a:gd name="T21" fmla="*/ 198 h 199"/>
                    <a:gd name="T22" fmla="*/ 103 w 200"/>
                    <a:gd name="T23" fmla="*/ 199 h 199"/>
                    <a:gd name="T24" fmla="*/ 92 w 200"/>
                    <a:gd name="T25" fmla="*/ 198 h 199"/>
                    <a:gd name="T26" fmla="*/ 90 w 200"/>
                    <a:gd name="T27" fmla="*/ 197 h 199"/>
                    <a:gd name="T28" fmla="*/ 83 w 200"/>
                    <a:gd name="T29" fmla="*/ 192 h 199"/>
                    <a:gd name="T30" fmla="*/ 7 w 200"/>
                    <a:gd name="T31" fmla="*/ 116 h 199"/>
                    <a:gd name="T32" fmla="*/ 5 w 200"/>
                    <a:gd name="T33" fmla="*/ 114 h 199"/>
                    <a:gd name="T34" fmla="*/ 1 w 200"/>
                    <a:gd name="T35" fmla="*/ 105 h 199"/>
                    <a:gd name="T36" fmla="*/ 1 w 200"/>
                    <a:gd name="T37" fmla="*/ 103 h 199"/>
                    <a:gd name="T38" fmla="*/ 2 w 200"/>
                    <a:gd name="T39" fmla="*/ 91 h 199"/>
                    <a:gd name="T40" fmla="*/ 3 w 200"/>
                    <a:gd name="T41" fmla="*/ 89 h 199"/>
                    <a:gd name="T42" fmla="*/ 7 w 200"/>
                    <a:gd name="T43" fmla="*/ 82 h 199"/>
                    <a:gd name="T44" fmla="*/ 83 w 200"/>
                    <a:gd name="T45" fmla="*/ 6 h 199"/>
                    <a:gd name="T46" fmla="*/ 85 w 200"/>
                    <a:gd name="T47" fmla="*/ 5 h 199"/>
                    <a:gd name="T48" fmla="*/ 94 w 200"/>
                    <a:gd name="T49" fmla="*/ 1 h 199"/>
                    <a:gd name="T50" fmla="*/ 96 w 200"/>
                    <a:gd name="T51" fmla="*/ 0 h 199"/>
                    <a:gd name="T52" fmla="*/ 108 w 200"/>
                    <a:gd name="T53" fmla="*/ 1 h 199"/>
                    <a:gd name="T54" fmla="*/ 110 w 200"/>
                    <a:gd name="T55" fmla="*/ 2 h 199"/>
                    <a:gd name="T56" fmla="*/ 117 w 200"/>
                    <a:gd name="T57" fmla="*/ 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00" h="199">
                      <a:moveTo>
                        <a:pt x="117" y="7"/>
                      </a:moveTo>
                      <a:cubicBezTo>
                        <a:pt x="193" y="83"/>
                        <a:pt x="193" y="83"/>
                        <a:pt x="193" y="83"/>
                      </a:cubicBezTo>
                      <a:cubicBezTo>
                        <a:pt x="195" y="85"/>
                        <a:pt x="195" y="85"/>
                        <a:pt x="195" y="85"/>
                      </a:cubicBezTo>
                      <a:cubicBezTo>
                        <a:pt x="196" y="88"/>
                        <a:pt x="198" y="90"/>
                        <a:pt x="199" y="94"/>
                      </a:cubicBezTo>
                      <a:cubicBezTo>
                        <a:pt x="199" y="96"/>
                        <a:pt x="199" y="96"/>
                        <a:pt x="199" y="96"/>
                      </a:cubicBezTo>
                      <a:cubicBezTo>
                        <a:pt x="200" y="100"/>
                        <a:pt x="199" y="104"/>
                        <a:pt x="198" y="108"/>
                      </a:cubicBezTo>
                      <a:cubicBezTo>
                        <a:pt x="197" y="110"/>
                        <a:pt x="197" y="110"/>
                        <a:pt x="197" y="110"/>
                      </a:cubicBezTo>
                      <a:cubicBezTo>
                        <a:pt x="196" y="112"/>
                        <a:pt x="194" y="115"/>
                        <a:pt x="192" y="117"/>
                      </a:cubicBezTo>
                      <a:cubicBezTo>
                        <a:pt x="116" y="193"/>
                        <a:pt x="116" y="193"/>
                        <a:pt x="116" y="193"/>
                      </a:cubicBezTo>
                      <a:cubicBezTo>
                        <a:pt x="114" y="194"/>
                        <a:pt x="114" y="194"/>
                        <a:pt x="114" y="194"/>
                      </a:cubicBezTo>
                      <a:cubicBezTo>
                        <a:pt x="112" y="196"/>
                        <a:pt x="109" y="197"/>
                        <a:pt x="106" y="198"/>
                      </a:cubicBezTo>
                      <a:cubicBezTo>
                        <a:pt x="103" y="199"/>
                        <a:pt x="103" y="199"/>
                        <a:pt x="103" y="199"/>
                      </a:cubicBezTo>
                      <a:cubicBezTo>
                        <a:pt x="99" y="199"/>
                        <a:pt x="96" y="199"/>
                        <a:pt x="92" y="198"/>
                      </a:cubicBezTo>
                      <a:cubicBezTo>
                        <a:pt x="90" y="197"/>
                        <a:pt x="90" y="197"/>
                        <a:pt x="90" y="197"/>
                      </a:cubicBezTo>
                      <a:cubicBezTo>
                        <a:pt x="87" y="195"/>
                        <a:pt x="85" y="194"/>
                        <a:pt x="83" y="192"/>
                      </a:cubicBezTo>
                      <a:cubicBezTo>
                        <a:pt x="7" y="116"/>
                        <a:pt x="7" y="116"/>
                        <a:pt x="7" y="116"/>
                      </a:cubicBezTo>
                      <a:cubicBezTo>
                        <a:pt x="5" y="114"/>
                        <a:pt x="5" y="114"/>
                        <a:pt x="5" y="114"/>
                      </a:cubicBezTo>
                      <a:cubicBezTo>
                        <a:pt x="3" y="111"/>
                        <a:pt x="2" y="109"/>
                        <a:pt x="1" y="105"/>
                      </a:cubicBezTo>
                      <a:cubicBezTo>
                        <a:pt x="1" y="103"/>
                        <a:pt x="1" y="103"/>
                        <a:pt x="1" y="103"/>
                      </a:cubicBezTo>
                      <a:cubicBezTo>
                        <a:pt x="0" y="99"/>
                        <a:pt x="0" y="95"/>
                        <a:pt x="2" y="91"/>
                      </a:cubicBezTo>
                      <a:cubicBezTo>
                        <a:pt x="3" y="89"/>
                        <a:pt x="3" y="89"/>
                        <a:pt x="3" y="89"/>
                      </a:cubicBezTo>
                      <a:cubicBezTo>
                        <a:pt x="4" y="86"/>
                        <a:pt x="5" y="84"/>
                        <a:pt x="7" y="82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5" y="5"/>
                        <a:pt x="85" y="5"/>
                        <a:pt x="85" y="5"/>
                      </a:cubicBezTo>
                      <a:cubicBezTo>
                        <a:pt x="88" y="3"/>
                        <a:pt x="91" y="2"/>
                        <a:pt x="94" y="1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100" y="0"/>
                        <a:pt x="104" y="0"/>
                        <a:pt x="108" y="1"/>
                      </a:cubicBezTo>
                      <a:cubicBezTo>
                        <a:pt x="110" y="2"/>
                        <a:pt x="110" y="2"/>
                        <a:pt x="110" y="2"/>
                      </a:cubicBezTo>
                      <a:cubicBezTo>
                        <a:pt x="113" y="4"/>
                        <a:pt x="115" y="5"/>
                        <a:pt x="117" y="7"/>
                      </a:cubicBezTo>
                      <a:close/>
                    </a:path>
                  </a:pathLst>
                </a:custGeom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Freeform 8"/>
                <p:cNvSpPr/>
                <p:nvPr/>
              </p:nvSpPr>
              <p:spPr bwMode="auto">
                <a:xfrm>
                  <a:off x="2448901" y="1630972"/>
                  <a:ext cx="805199" cy="803695"/>
                </a:xfrm>
                <a:custGeom>
                  <a:avLst/>
                  <a:gdLst>
                    <a:gd name="T0" fmla="*/ 111 w 193"/>
                    <a:gd name="T1" fmla="*/ 8 h 193"/>
                    <a:gd name="T2" fmla="*/ 186 w 193"/>
                    <a:gd name="T3" fmla="*/ 83 h 193"/>
                    <a:gd name="T4" fmla="*/ 186 w 193"/>
                    <a:gd name="T5" fmla="*/ 110 h 193"/>
                    <a:gd name="T6" fmla="*/ 111 w 193"/>
                    <a:gd name="T7" fmla="*/ 185 h 193"/>
                    <a:gd name="T8" fmla="*/ 83 w 193"/>
                    <a:gd name="T9" fmla="*/ 185 h 193"/>
                    <a:gd name="T10" fmla="*/ 8 w 193"/>
                    <a:gd name="T11" fmla="*/ 110 h 193"/>
                    <a:gd name="T12" fmla="*/ 8 w 193"/>
                    <a:gd name="T13" fmla="*/ 83 h 193"/>
                    <a:gd name="T14" fmla="*/ 83 w 193"/>
                    <a:gd name="T15" fmla="*/ 8 h 193"/>
                    <a:gd name="T16" fmla="*/ 111 w 193"/>
                    <a:gd name="T17" fmla="*/ 8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11" y="8"/>
                      </a:moveTo>
                      <a:cubicBezTo>
                        <a:pt x="186" y="83"/>
                        <a:pt x="186" y="83"/>
                        <a:pt x="186" y="83"/>
                      </a:cubicBezTo>
                      <a:cubicBezTo>
                        <a:pt x="193" y="90"/>
                        <a:pt x="193" y="103"/>
                        <a:pt x="186" y="110"/>
                      </a:cubicBezTo>
                      <a:cubicBezTo>
                        <a:pt x="111" y="185"/>
                        <a:pt x="111" y="185"/>
                        <a:pt x="111" y="185"/>
                      </a:cubicBezTo>
                      <a:cubicBezTo>
                        <a:pt x="103" y="193"/>
                        <a:pt x="91" y="193"/>
                        <a:pt x="83" y="185"/>
                      </a:cubicBezTo>
                      <a:cubicBezTo>
                        <a:pt x="8" y="110"/>
                        <a:pt x="8" y="110"/>
                        <a:pt x="8" y="110"/>
                      </a:cubicBezTo>
                      <a:cubicBezTo>
                        <a:pt x="0" y="103"/>
                        <a:pt x="0" y="90"/>
                        <a:pt x="8" y="83"/>
                      </a:cubicBezTo>
                      <a:cubicBezTo>
                        <a:pt x="83" y="8"/>
                        <a:pt x="83" y="8"/>
                        <a:pt x="83" y="8"/>
                      </a:cubicBezTo>
                      <a:cubicBezTo>
                        <a:pt x="91" y="0"/>
                        <a:pt x="103" y="0"/>
                        <a:pt x="111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8" name="标题层"/>
              <p:cNvSpPr txBox="1"/>
              <p:nvPr/>
            </p:nvSpPr>
            <p:spPr bwMode="auto">
              <a:xfrm>
                <a:off x="4126818" y="1858569"/>
                <a:ext cx="617718" cy="338554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第一</a:t>
                </a:r>
                <a:endPara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4311891" y="1637808"/>
              <a:ext cx="301480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cs typeface="+mn-ea"/>
                  <a:sym typeface="+mn-lt"/>
                </a:rPr>
                <a:t>加强餐饮节约宣传教育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5651340" y="876261"/>
            <a:ext cx="2315422" cy="3227265"/>
          </a:xfrm>
          <a:prstGeom prst="rect">
            <a:avLst/>
          </a:prstGeom>
          <a:blipFill>
            <a:blip r:embed="rId1"/>
            <a:srcRect/>
            <a:stretch>
              <a:fillRect r="-7085"/>
            </a:stretch>
          </a:blip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190500" y="225287"/>
            <a:ext cx="8763000" cy="469292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50925" y="1152550"/>
            <a:ext cx="7061200" cy="2870200"/>
          </a:xfrm>
          <a:prstGeom prst="rect">
            <a:avLst/>
          </a:prstGeom>
          <a:solidFill>
            <a:srgbClr val="F3EDE1">
              <a:alpha val="80000"/>
            </a:srgbClr>
          </a:solidFill>
          <a:ln>
            <a:solidFill>
              <a:srgbClr val="C09D8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247940" y="1020109"/>
            <a:ext cx="598312" cy="2308102"/>
            <a:chOff x="945065" y="769259"/>
            <a:chExt cx="547185" cy="2308102"/>
          </a:xfrm>
        </p:grpSpPr>
        <p:sp>
          <p:nvSpPr>
            <p:cNvPr id="8" name="矩形 6"/>
            <p:cNvSpPr/>
            <p:nvPr/>
          </p:nvSpPr>
          <p:spPr>
            <a:xfrm>
              <a:off x="945065" y="769259"/>
              <a:ext cx="547185" cy="132441"/>
            </a:xfrm>
            <a:custGeom>
              <a:avLst/>
              <a:gdLst>
                <a:gd name="connsiteX0" fmla="*/ 0 w 547185"/>
                <a:gd name="connsiteY0" fmla="*/ 0 h 76199"/>
                <a:gd name="connsiteX1" fmla="*/ 547185 w 547185"/>
                <a:gd name="connsiteY1" fmla="*/ 0 h 76199"/>
                <a:gd name="connsiteX2" fmla="*/ 547185 w 547185"/>
                <a:gd name="connsiteY2" fmla="*/ 76199 h 76199"/>
                <a:gd name="connsiteX3" fmla="*/ 0 w 547185"/>
                <a:gd name="connsiteY3" fmla="*/ 76199 h 76199"/>
                <a:gd name="connsiteX4" fmla="*/ 0 w 547185"/>
                <a:gd name="connsiteY4" fmla="*/ 0 h 76199"/>
                <a:gd name="connsiteX0-1" fmla="*/ 0 w 547185"/>
                <a:gd name="connsiteY0-2" fmla="*/ 0 h 76199"/>
                <a:gd name="connsiteX1-3" fmla="*/ 459079 w 547185"/>
                <a:gd name="connsiteY1-4" fmla="*/ 4763 h 76199"/>
                <a:gd name="connsiteX2-5" fmla="*/ 547185 w 547185"/>
                <a:gd name="connsiteY2-6" fmla="*/ 76199 h 76199"/>
                <a:gd name="connsiteX3-7" fmla="*/ 0 w 547185"/>
                <a:gd name="connsiteY3-8" fmla="*/ 76199 h 76199"/>
                <a:gd name="connsiteX4-9" fmla="*/ 0 w 547185"/>
                <a:gd name="connsiteY4-10" fmla="*/ 0 h 76199"/>
                <a:gd name="connsiteX0-11" fmla="*/ 0 w 547185"/>
                <a:gd name="connsiteY0-12" fmla="*/ 0 h 76199"/>
                <a:gd name="connsiteX1-13" fmla="*/ 466223 w 547185"/>
                <a:gd name="connsiteY1-14" fmla="*/ 4763 h 76199"/>
                <a:gd name="connsiteX2-15" fmla="*/ 547185 w 547185"/>
                <a:gd name="connsiteY2-16" fmla="*/ 76199 h 76199"/>
                <a:gd name="connsiteX3-17" fmla="*/ 0 w 547185"/>
                <a:gd name="connsiteY3-18" fmla="*/ 76199 h 76199"/>
                <a:gd name="connsiteX4-19" fmla="*/ 0 w 547185"/>
                <a:gd name="connsiteY4-20" fmla="*/ 0 h 761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47185" h="76199">
                  <a:moveTo>
                    <a:pt x="0" y="0"/>
                  </a:moveTo>
                  <a:lnTo>
                    <a:pt x="466223" y="4763"/>
                  </a:lnTo>
                  <a:lnTo>
                    <a:pt x="547185" y="76199"/>
                  </a:lnTo>
                  <a:lnTo>
                    <a:pt x="0" y="761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2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945065" y="774702"/>
              <a:ext cx="466725" cy="2302659"/>
            </a:xfrm>
            <a:custGeom>
              <a:avLst/>
              <a:gdLst>
                <a:gd name="connsiteX0" fmla="*/ 0 w 466725"/>
                <a:gd name="connsiteY0" fmla="*/ 0 h 2302659"/>
                <a:gd name="connsiteX1" fmla="*/ 466725 w 466725"/>
                <a:gd name="connsiteY1" fmla="*/ 0 h 2302659"/>
                <a:gd name="connsiteX2" fmla="*/ 466725 w 466725"/>
                <a:gd name="connsiteY2" fmla="*/ 2302659 h 2302659"/>
                <a:gd name="connsiteX3" fmla="*/ 233362 w 466725"/>
                <a:gd name="connsiteY3" fmla="*/ 2122353 h 2302659"/>
                <a:gd name="connsiteX4" fmla="*/ 0 w 466725"/>
                <a:gd name="connsiteY4" fmla="*/ 2302659 h 2302659"/>
                <a:gd name="connsiteX5" fmla="*/ 0 w 466725"/>
                <a:gd name="connsiteY5" fmla="*/ 0 h 2302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725" h="2302659">
                  <a:moveTo>
                    <a:pt x="0" y="0"/>
                  </a:moveTo>
                  <a:lnTo>
                    <a:pt x="466725" y="0"/>
                  </a:lnTo>
                  <a:lnTo>
                    <a:pt x="466725" y="2302659"/>
                  </a:lnTo>
                  <a:lnTo>
                    <a:pt x="233362" y="2122353"/>
                  </a:lnTo>
                  <a:lnTo>
                    <a:pt x="0" y="23026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0" name="TextBox 8"/>
          <p:cNvSpPr txBox="1"/>
          <p:nvPr/>
        </p:nvSpPr>
        <p:spPr>
          <a:xfrm>
            <a:off x="7218536" y="1387498"/>
            <a:ext cx="543739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zh-CN" altLang="en-US" sz="2800" b="1" kern="0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前</a:t>
            </a:r>
            <a:endParaRPr lang="en-US" altLang="zh-CN" sz="2800" b="1" kern="0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  <a:p>
            <a:pPr algn="ctr">
              <a:defRPr/>
            </a:pPr>
            <a:r>
              <a:rPr lang="zh-CN" altLang="en-US" sz="2800" b="1" kern="0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言</a:t>
            </a:r>
            <a:endParaRPr lang="zh-CN" altLang="en-US" sz="2800" b="1" kern="0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876864" y="1989561"/>
            <a:ext cx="50172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800" dirty="0">
                <a:cs typeface="+mn-ea"/>
                <a:sym typeface="+mn-lt"/>
              </a:rPr>
              <a:t>有关领导近日对制止餐饮浪费行为作出重要指示。他指出，餐饮浪费现象，触目惊心、令人痛心！</a:t>
            </a:r>
            <a:r>
              <a:rPr lang="en-US" altLang="zh-CN" sz="1800" dirty="0">
                <a:cs typeface="+mn-ea"/>
                <a:sym typeface="+mn-lt"/>
              </a:rPr>
              <a:t>“</a:t>
            </a:r>
            <a:r>
              <a:rPr lang="zh-CN" altLang="zh-CN" sz="1800" dirty="0">
                <a:cs typeface="+mn-ea"/>
                <a:sym typeface="+mn-lt"/>
              </a:rPr>
              <a:t>谁知盘中餐，粒粒皆辛苦。</a:t>
            </a:r>
            <a:r>
              <a:rPr lang="en-US" altLang="zh-CN" sz="1800" dirty="0">
                <a:cs typeface="+mn-ea"/>
                <a:sym typeface="+mn-lt"/>
              </a:rPr>
              <a:t>”</a:t>
            </a:r>
            <a:r>
              <a:rPr lang="zh-CN" altLang="zh-CN" sz="1800" dirty="0">
                <a:cs typeface="+mn-ea"/>
                <a:sym typeface="+mn-lt"/>
              </a:rPr>
              <a:t>尽管我国粮食生产连年丰收，对粮食安全还是始终要有危机意识，今年全球新冠肺炎疫情所带来的影响更是给我们敲响了警钟。</a:t>
            </a:r>
            <a:endParaRPr lang="zh-CN" altLang="zh-CN" sz="1800" dirty="0"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76864" y="1444971"/>
            <a:ext cx="5211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“</a:t>
            </a:r>
            <a:r>
              <a:rPr lang="zh-CN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谁知盘中餐，粒粒皆辛苦。</a:t>
            </a:r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”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32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145187" y="406945"/>
            <a:ext cx="401193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cs typeface="+mn-ea"/>
                <a:sym typeface="+mn-lt"/>
              </a:rPr>
              <a:t>多管齐下，有力制止餐饮浪费行为</a:t>
            </a:r>
            <a:endParaRPr lang="zh-CN" altLang="en-US" sz="20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70003" y="1808590"/>
            <a:ext cx="4572323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>
                <a:cs typeface="+mn-ea"/>
                <a:sym typeface="+mn-lt"/>
              </a:rPr>
              <a:t>大力倡导合理、健康的饮食文化，推动餐饮消费习惯从“吃剩有余”“顿顿有余”向“杜绝浪费，够吃就好”转变。大力开展“光盘行动”，鼓励顾客点半份菜</a:t>
            </a:r>
            <a:r>
              <a:rPr lang="en-US" altLang="zh-CN" sz="1400" dirty="0">
                <a:cs typeface="+mn-ea"/>
                <a:sym typeface="+mn-lt"/>
              </a:rPr>
              <a:t>, </a:t>
            </a:r>
            <a:r>
              <a:rPr lang="zh-CN" altLang="zh-CN" sz="1400" dirty="0">
                <a:cs typeface="+mn-ea"/>
                <a:sym typeface="+mn-lt"/>
              </a:rPr>
              <a:t>及时提醒顾客就餐完毕时将剩余饭菜打包带走</a:t>
            </a:r>
            <a:r>
              <a:rPr lang="en-US" altLang="zh-CN" sz="1400" dirty="0">
                <a:cs typeface="+mn-ea"/>
                <a:sym typeface="+mn-lt"/>
              </a:rPr>
              <a:t>, </a:t>
            </a:r>
            <a:r>
              <a:rPr lang="zh-CN" altLang="zh-CN" sz="1400" dirty="0">
                <a:cs typeface="+mn-ea"/>
                <a:sym typeface="+mn-lt"/>
              </a:rPr>
              <a:t>破除讲排场、比阔气等不良风气。针对宴席浪费较为严重的现象，餐饮企业在提供宴席服务时，既要尊重顾客消费需求、又要体现绿色生活方式要求，科学设计菜单或套餐，合理安排宴席流程和餐台数量，切实提升餐品和服务质量，引导顾客理性定餐、合理消费。严禁餐饮企业借提供套餐服务的方式推销过量的宴席，切实减少食品浪费。</a:t>
            </a:r>
            <a:endParaRPr lang="zh-CN" altLang="zh-CN" sz="1400" dirty="0"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74961" y="805725"/>
            <a:ext cx="7555743" cy="938362"/>
            <a:chOff x="2987823" y="1328290"/>
            <a:chExt cx="7555743" cy="938362"/>
          </a:xfrm>
        </p:grpSpPr>
        <p:grpSp>
          <p:nvGrpSpPr>
            <p:cNvPr id="15" name="组合 14"/>
            <p:cNvGrpSpPr/>
            <p:nvPr/>
          </p:nvGrpSpPr>
          <p:grpSpPr>
            <a:xfrm>
              <a:off x="2987823" y="1328290"/>
              <a:ext cx="7555743" cy="938362"/>
              <a:chOff x="3707903" y="1549051"/>
              <a:chExt cx="7555743" cy="938362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3707903" y="1549051"/>
                <a:ext cx="7555743" cy="938362"/>
                <a:chOff x="2123727" y="1563638"/>
                <a:chExt cx="7555743" cy="938362"/>
              </a:xfrm>
            </p:grpSpPr>
            <p:sp>
              <p:nvSpPr>
                <p:cNvPr id="19" name="圆角矩形 18"/>
                <p:cNvSpPr/>
                <p:nvPr/>
              </p:nvSpPr>
              <p:spPr>
                <a:xfrm>
                  <a:off x="2123727" y="1741320"/>
                  <a:ext cx="7555743" cy="582997"/>
                </a:xfrm>
                <a:prstGeom prst="roundRect">
                  <a:avLst/>
                </a:prstGeom>
                <a:solidFill>
                  <a:schemeClr val="accent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 useBgFill="1">
              <p:nvSpPr>
                <p:cNvPr id="20" name="Freeform 7"/>
                <p:cNvSpPr/>
                <p:nvPr/>
              </p:nvSpPr>
              <p:spPr bwMode="auto">
                <a:xfrm>
                  <a:off x="2378914" y="1563638"/>
                  <a:ext cx="945174" cy="938362"/>
                </a:xfrm>
                <a:custGeom>
                  <a:avLst/>
                  <a:gdLst>
                    <a:gd name="T0" fmla="*/ 117 w 200"/>
                    <a:gd name="T1" fmla="*/ 7 h 199"/>
                    <a:gd name="T2" fmla="*/ 193 w 200"/>
                    <a:gd name="T3" fmla="*/ 83 h 199"/>
                    <a:gd name="T4" fmla="*/ 195 w 200"/>
                    <a:gd name="T5" fmla="*/ 85 h 199"/>
                    <a:gd name="T6" fmla="*/ 199 w 200"/>
                    <a:gd name="T7" fmla="*/ 94 h 199"/>
                    <a:gd name="T8" fmla="*/ 199 w 200"/>
                    <a:gd name="T9" fmla="*/ 96 h 199"/>
                    <a:gd name="T10" fmla="*/ 198 w 200"/>
                    <a:gd name="T11" fmla="*/ 108 h 199"/>
                    <a:gd name="T12" fmla="*/ 197 w 200"/>
                    <a:gd name="T13" fmla="*/ 110 h 199"/>
                    <a:gd name="T14" fmla="*/ 192 w 200"/>
                    <a:gd name="T15" fmla="*/ 117 h 199"/>
                    <a:gd name="T16" fmla="*/ 116 w 200"/>
                    <a:gd name="T17" fmla="*/ 193 h 199"/>
                    <a:gd name="T18" fmla="*/ 114 w 200"/>
                    <a:gd name="T19" fmla="*/ 194 h 199"/>
                    <a:gd name="T20" fmla="*/ 106 w 200"/>
                    <a:gd name="T21" fmla="*/ 198 h 199"/>
                    <a:gd name="T22" fmla="*/ 103 w 200"/>
                    <a:gd name="T23" fmla="*/ 199 h 199"/>
                    <a:gd name="T24" fmla="*/ 92 w 200"/>
                    <a:gd name="T25" fmla="*/ 198 h 199"/>
                    <a:gd name="T26" fmla="*/ 90 w 200"/>
                    <a:gd name="T27" fmla="*/ 197 h 199"/>
                    <a:gd name="T28" fmla="*/ 83 w 200"/>
                    <a:gd name="T29" fmla="*/ 192 h 199"/>
                    <a:gd name="T30" fmla="*/ 7 w 200"/>
                    <a:gd name="T31" fmla="*/ 116 h 199"/>
                    <a:gd name="T32" fmla="*/ 5 w 200"/>
                    <a:gd name="T33" fmla="*/ 114 h 199"/>
                    <a:gd name="T34" fmla="*/ 1 w 200"/>
                    <a:gd name="T35" fmla="*/ 105 h 199"/>
                    <a:gd name="T36" fmla="*/ 1 w 200"/>
                    <a:gd name="T37" fmla="*/ 103 h 199"/>
                    <a:gd name="T38" fmla="*/ 2 w 200"/>
                    <a:gd name="T39" fmla="*/ 91 h 199"/>
                    <a:gd name="T40" fmla="*/ 3 w 200"/>
                    <a:gd name="T41" fmla="*/ 89 h 199"/>
                    <a:gd name="T42" fmla="*/ 7 w 200"/>
                    <a:gd name="T43" fmla="*/ 82 h 199"/>
                    <a:gd name="T44" fmla="*/ 83 w 200"/>
                    <a:gd name="T45" fmla="*/ 6 h 199"/>
                    <a:gd name="T46" fmla="*/ 85 w 200"/>
                    <a:gd name="T47" fmla="*/ 5 h 199"/>
                    <a:gd name="T48" fmla="*/ 94 w 200"/>
                    <a:gd name="T49" fmla="*/ 1 h 199"/>
                    <a:gd name="T50" fmla="*/ 96 w 200"/>
                    <a:gd name="T51" fmla="*/ 0 h 199"/>
                    <a:gd name="T52" fmla="*/ 108 w 200"/>
                    <a:gd name="T53" fmla="*/ 1 h 199"/>
                    <a:gd name="T54" fmla="*/ 110 w 200"/>
                    <a:gd name="T55" fmla="*/ 2 h 199"/>
                    <a:gd name="T56" fmla="*/ 117 w 200"/>
                    <a:gd name="T57" fmla="*/ 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00" h="199">
                      <a:moveTo>
                        <a:pt x="117" y="7"/>
                      </a:moveTo>
                      <a:cubicBezTo>
                        <a:pt x="193" y="83"/>
                        <a:pt x="193" y="83"/>
                        <a:pt x="193" y="83"/>
                      </a:cubicBezTo>
                      <a:cubicBezTo>
                        <a:pt x="195" y="85"/>
                        <a:pt x="195" y="85"/>
                        <a:pt x="195" y="85"/>
                      </a:cubicBezTo>
                      <a:cubicBezTo>
                        <a:pt x="196" y="88"/>
                        <a:pt x="198" y="90"/>
                        <a:pt x="199" y="94"/>
                      </a:cubicBezTo>
                      <a:cubicBezTo>
                        <a:pt x="199" y="96"/>
                        <a:pt x="199" y="96"/>
                        <a:pt x="199" y="96"/>
                      </a:cubicBezTo>
                      <a:cubicBezTo>
                        <a:pt x="200" y="100"/>
                        <a:pt x="199" y="104"/>
                        <a:pt x="198" y="108"/>
                      </a:cubicBezTo>
                      <a:cubicBezTo>
                        <a:pt x="197" y="110"/>
                        <a:pt x="197" y="110"/>
                        <a:pt x="197" y="110"/>
                      </a:cubicBezTo>
                      <a:cubicBezTo>
                        <a:pt x="196" y="112"/>
                        <a:pt x="194" y="115"/>
                        <a:pt x="192" y="117"/>
                      </a:cubicBezTo>
                      <a:cubicBezTo>
                        <a:pt x="116" y="193"/>
                        <a:pt x="116" y="193"/>
                        <a:pt x="116" y="193"/>
                      </a:cubicBezTo>
                      <a:cubicBezTo>
                        <a:pt x="114" y="194"/>
                        <a:pt x="114" y="194"/>
                        <a:pt x="114" y="194"/>
                      </a:cubicBezTo>
                      <a:cubicBezTo>
                        <a:pt x="112" y="196"/>
                        <a:pt x="109" y="197"/>
                        <a:pt x="106" y="198"/>
                      </a:cubicBezTo>
                      <a:cubicBezTo>
                        <a:pt x="103" y="199"/>
                        <a:pt x="103" y="199"/>
                        <a:pt x="103" y="199"/>
                      </a:cubicBezTo>
                      <a:cubicBezTo>
                        <a:pt x="99" y="199"/>
                        <a:pt x="96" y="199"/>
                        <a:pt x="92" y="198"/>
                      </a:cubicBezTo>
                      <a:cubicBezTo>
                        <a:pt x="90" y="197"/>
                        <a:pt x="90" y="197"/>
                        <a:pt x="90" y="197"/>
                      </a:cubicBezTo>
                      <a:cubicBezTo>
                        <a:pt x="87" y="195"/>
                        <a:pt x="85" y="194"/>
                        <a:pt x="83" y="192"/>
                      </a:cubicBezTo>
                      <a:cubicBezTo>
                        <a:pt x="7" y="116"/>
                        <a:pt x="7" y="116"/>
                        <a:pt x="7" y="116"/>
                      </a:cubicBezTo>
                      <a:cubicBezTo>
                        <a:pt x="5" y="114"/>
                        <a:pt x="5" y="114"/>
                        <a:pt x="5" y="114"/>
                      </a:cubicBezTo>
                      <a:cubicBezTo>
                        <a:pt x="3" y="111"/>
                        <a:pt x="2" y="109"/>
                        <a:pt x="1" y="105"/>
                      </a:cubicBezTo>
                      <a:cubicBezTo>
                        <a:pt x="1" y="103"/>
                        <a:pt x="1" y="103"/>
                        <a:pt x="1" y="103"/>
                      </a:cubicBezTo>
                      <a:cubicBezTo>
                        <a:pt x="0" y="99"/>
                        <a:pt x="0" y="95"/>
                        <a:pt x="2" y="91"/>
                      </a:cubicBezTo>
                      <a:cubicBezTo>
                        <a:pt x="3" y="89"/>
                        <a:pt x="3" y="89"/>
                        <a:pt x="3" y="89"/>
                      </a:cubicBezTo>
                      <a:cubicBezTo>
                        <a:pt x="4" y="86"/>
                        <a:pt x="5" y="84"/>
                        <a:pt x="7" y="82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5" y="5"/>
                        <a:pt x="85" y="5"/>
                        <a:pt x="85" y="5"/>
                      </a:cubicBezTo>
                      <a:cubicBezTo>
                        <a:pt x="88" y="3"/>
                        <a:pt x="91" y="2"/>
                        <a:pt x="94" y="1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100" y="0"/>
                        <a:pt x="104" y="0"/>
                        <a:pt x="108" y="1"/>
                      </a:cubicBezTo>
                      <a:cubicBezTo>
                        <a:pt x="110" y="2"/>
                        <a:pt x="110" y="2"/>
                        <a:pt x="110" y="2"/>
                      </a:cubicBezTo>
                      <a:cubicBezTo>
                        <a:pt x="113" y="4"/>
                        <a:pt x="115" y="5"/>
                        <a:pt x="117" y="7"/>
                      </a:cubicBezTo>
                      <a:close/>
                    </a:path>
                  </a:pathLst>
                </a:custGeom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Freeform 8"/>
                <p:cNvSpPr/>
                <p:nvPr/>
              </p:nvSpPr>
              <p:spPr bwMode="auto">
                <a:xfrm>
                  <a:off x="2448901" y="1630972"/>
                  <a:ext cx="805199" cy="803695"/>
                </a:xfrm>
                <a:custGeom>
                  <a:avLst/>
                  <a:gdLst>
                    <a:gd name="T0" fmla="*/ 111 w 193"/>
                    <a:gd name="T1" fmla="*/ 8 h 193"/>
                    <a:gd name="T2" fmla="*/ 186 w 193"/>
                    <a:gd name="T3" fmla="*/ 83 h 193"/>
                    <a:gd name="T4" fmla="*/ 186 w 193"/>
                    <a:gd name="T5" fmla="*/ 110 h 193"/>
                    <a:gd name="T6" fmla="*/ 111 w 193"/>
                    <a:gd name="T7" fmla="*/ 185 h 193"/>
                    <a:gd name="T8" fmla="*/ 83 w 193"/>
                    <a:gd name="T9" fmla="*/ 185 h 193"/>
                    <a:gd name="T10" fmla="*/ 8 w 193"/>
                    <a:gd name="T11" fmla="*/ 110 h 193"/>
                    <a:gd name="T12" fmla="*/ 8 w 193"/>
                    <a:gd name="T13" fmla="*/ 83 h 193"/>
                    <a:gd name="T14" fmla="*/ 83 w 193"/>
                    <a:gd name="T15" fmla="*/ 8 h 193"/>
                    <a:gd name="T16" fmla="*/ 111 w 193"/>
                    <a:gd name="T17" fmla="*/ 8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11" y="8"/>
                      </a:moveTo>
                      <a:cubicBezTo>
                        <a:pt x="186" y="83"/>
                        <a:pt x="186" y="83"/>
                        <a:pt x="186" y="83"/>
                      </a:cubicBezTo>
                      <a:cubicBezTo>
                        <a:pt x="193" y="90"/>
                        <a:pt x="193" y="103"/>
                        <a:pt x="186" y="110"/>
                      </a:cubicBezTo>
                      <a:cubicBezTo>
                        <a:pt x="111" y="185"/>
                        <a:pt x="111" y="185"/>
                        <a:pt x="111" y="185"/>
                      </a:cubicBezTo>
                      <a:cubicBezTo>
                        <a:pt x="103" y="193"/>
                        <a:pt x="91" y="193"/>
                        <a:pt x="83" y="185"/>
                      </a:cubicBezTo>
                      <a:cubicBezTo>
                        <a:pt x="8" y="110"/>
                        <a:pt x="8" y="110"/>
                        <a:pt x="8" y="110"/>
                      </a:cubicBezTo>
                      <a:cubicBezTo>
                        <a:pt x="0" y="103"/>
                        <a:pt x="0" y="90"/>
                        <a:pt x="8" y="83"/>
                      </a:cubicBezTo>
                      <a:cubicBezTo>
                        <a:pt x="83" y="8"/>
                        <a:pt x="83" y="8"/>
                        <a:pt x="83" y="8"/>
                      </a:cubicBezTo>
                      <a:cubicBezTo>
                        <a:pt x="91" y="0"/>
                        <a:pt x="103" y="0"/>
                        <a:pt x="111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8" name="标题层"/>
              <p:cNvSpPr txBox="1"/>
              <p:nvPr/>
            </p:nvSpPr>
            <p:spPr bwMode="auto">
              <a:xfrm>
                <a:off x="4126818" y="1858569"/>
                <a:ext cx="617718" cy="338554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第二</a:t>
                </a:r>
                <a:endPara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4311891" y="1637808"/>
              <a:ext cx="301480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cs typeface="+mn-ea"/>
                  <a:sym typeface="+mn-lt"/>
                </a:rPr>
                <a:t>加强不良消费习惯改变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5870817" y="932828"/>
            <a:ext cx="2143035" cy="3227265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145187" y="406945"/>
            <a:ext cx="401193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cs typeface="+mn-ea"/>
                <a:sym typeface="+mn-lt"/>
              </a:rPr>
              <a:t>多管齐下，有力制止餐饮浪费行为</a:t>
            </a:r>
            <a:endParaRPr lang="zh-CN" altLang="en-US" sz="20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94128" y="1765297"/>
            <a:ext cx="4572323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>
                <a:cs typeface="+mn-ea"/>
                <a:sym typeface="+mn-lt"/>
              </a:rPr>
              <a:t>法规制度带有根本性、全局性、稳定性、长期性，严明的法规制度是制止餐饮浪费的根本之策。餐饮业协会要健全“厉行勤俭节约 反对餐饮浪费”的标准，提升餐饮企业绿色发展的水平，引导餐饮企业主动学习、适应、引领绿色发展理念和服务方式。加强立法约束，以法规形式规范餐饮消费行为，禁止餐饮经营者设置最低消费，在醒目位置张贴节约标识，贯彻节约用餐、文明用餐标准，遏制“舌尖上的浪费”</a:t>
            </a:r>
            <a:r>
              <a:rPr lang="en-US" altLang="zh-CN" sz="1400" dirty="0">
                <a:cs typeface="+mn-ea"/>
                <a:sym typeface="+mn-lt"/>
              </a:rPr>
              <a:t>,</a:t>
            </a:r>
            <a:r>
              <a:rPr lang="zh-CN" altLang="zh-CN" sz="1400" dirty="0">
                <a:cs typeface="+mn-ea"/>
                <a:sym typeface="+mn-lt"/>
              </a:rPr>
              <a:t>消除中国式“剩宴”</a:t>
            </a:r>
            <a:r>
              <a:rPr lang="en-US" altLang="zh-CN" sz="1400" dirty="0">
                <a:cs typeface="+mn-ea"/>
                <a:sym typeface="+mn-lt"/>
              </a:rPr>
              <a:t>,</a:t>
            </a:r>
            <a:r>
              <a:rPr lang="zh-CN" altLang="zh-CN" sz="1400" dirty="0">
                <a:cs typeface="+mn-ea"/>
                <a:sym typeface="+mn-lt"/>
              </a:rPr>
              <a:t>最大限度减少餐饮浪费。</a:t>
            </a:r>
            <a:endParaRPr lang="zh-CN" altLang="zh-CN" sz="1400" dirty="0"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94128" y="737230"/>
            <a:ext cx="7555743" cy="938362"/>
            <a:chOff x="2987823" y="1328290"/>
            <a:chExt cx="7555743" cy="938362"/>
          </a:xfrm>
        </p:grpSpPr>
        <p:grpSp>
          <p:nvGrpSpPr>
            <p:cNvPr id="15" name="组合 14"/>
            <p:cNvGrpSpPr/>
            <p:nvPr/>
          </p:nvGrpSpPr>
          <p:grpSpPr>
            <a:xfrm>
              <a:off x="2987823" y="1328290"/>
              <a:ext cx="7555743" cy="938362"/>
              <a:chOff x="3707903" y="1549051"/>
              <a:chExt cx="7555743" cy="938362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3707903" y="1549051"/>
                <a:ext cx="7555743" cy="938362"/>
                <a:chOff x="2123727" y="1563638"/>
                <a:chExt cx="7555743" cy="938362"/>
              </a:xfrm>
            </p:grpSpPr>
            <p:sp>
              <p:nvSpPr>
                <p:cNvPr id="19" name="圆角矩形 18"/>
                <p:cNvSpPr/>
                <p:nvPr/>
              </p:nvSpPr>
              <p:spPr>
                <a:xfrm>
                  <a:off x="2123727" y="1741320"/>
                  <a:ext cx="7555743" cy="582997"/>
                </a:xfrm>
                <a:prstGeom prst="roundRect">
                  <a:avLst/>
                </a:prstGeom>
                <a:solidFill>
                  <a:schemeClr val="accent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 useBgFill="1">
              <p:nvSpPr>
                <p:cNvPr id="20" name="Freeform 7"/>
                <p:cNvSpPr/>
                <p:nvPr/>
              </p:nvSpPr>
              <p:spPr bwMode="auto">
                <a:xfrm>
                  <a:off x="2378914" y="1563638"/>
                  <a:ext cx="945174" cy="938362"/>
                </a:xfrm>
                <a:custGeom>
                  <a:avLst/>
                  <a:gdLst>
                    <a:gd name="T0" fmla="*/ 117 w 200"/>
                    <a:gd name="T1" fmla="*/ 7 h 199"/>
                    <a:gd name="T2" fmla="*/ 193 w 200"/>
                    <a:gd name="T3" fmla="*/ 83 h 199"/>
                    <a:gd name="T4" fmla="*/ 195 w 200"/>
                    <a:gd name="T5" fmla="*/ 85 h 199"/>
                    <a:gd name="T6" fmla="*/ 199 w 200"/>
                    <a:gd name="T7" fmla="*/ 94 h 199"/>
                    <a:gd name="T8" fmla="*/ 199 w 200"/>
                    <a:gd name="T9" fmla="*/ 96 h 199"/>
                    <a:gd name="T10" fmla="*/ 198 w 200"/>
                    <a:gd name="T11" fmla="*/ 108 h 199"/>
                    <a:gd name="T12" fmla="*/ 197 w 200"/>
                    <a:gd name="T13" fmla="*/ 110 h 199"/>
                    <a:gd name="T14" fmla="*/ 192 w 200"/>
                    <a:gd name="T15" fmla="*/ 117 h 199"/>
                    <a:gd name="T16" fmla="*/ 116 w 200"/>
                    <a:gd name="T17" fmla="*/ 193 h 199"/>
                    <a:gd name="T18" fmla="*/ 114 w 200"/>
                    <a:gd name="T19" fmla="*/ 194 h 199"/>
                    <a:gd name="T20" fmla="*/ 106 w 200"/>
                    <a:gd name="T21" fmla="*/ 198 h 199"/>
                    <a:gd name="T22" fmla="*/ 103 w 200"/>
                    <a:gd name="T23" fmla="*/ 199 h 199"/>
                    <a:gd name="T24" fmla="*/ 92 w 200"/>
                    <a:gd name="T25" fmla="*/ 198 h 199"/>
                    <a:gd name="T26" fmla="*/ 90 w 200"/>
                    <a:gd name="T27" fmla="*/ 197 h 199"/>
                    <a:gd name="T28" fmla="*/ 83 w 200"/>
                    <a:gd name="T29" fmla="*/ 192 h 199"/>
                    <a:gd name="T30" fmla="*/ 7 w 200"/>
                    <a:gd name="T31" fmla="*/ 116 h 199"/>
                    <a:gd name="T32" fmla="*/ 5 w 200"/>
                    <a:gd name="T33" fmla="*/ 114 h 199"/>
                    <a:gd name="T34" fmla="*/ 1 w 200"/>
                    <a:gd name="T35" fmla="*/ 105 h 199"/>
                    <a:gd name="T36" fmla="*/ 1 w 200"/>
                    <a:gd name="T37" fmla="*/ 103 h 199"/>
                    <a:gd name="T38" fmla="*/ 2 w 200"/>
                    <a:gd name="T39" fmla="*/ 91 h 199"/>
                    <a:gd name="T40" fmla="*/ 3 w 200"/>
                    <a:gd name="T41" fmla="*/ 89 h 199"/>
                    <a:gd name="T42" fmla="*/ 7 w 200"/>
                    <a:gd name="T43" fmla="*/ 82 h 199"/>
                    <a:gd name="T44" fmla="*/ 83 w 200"/>
                    <a:gd name="T45" fmla="*/ 6 h 199"/>
                    <a:gd name="T46" fmla="*/ 85 w 200"/>
                    <a:gd name="T47" fmla="*/ 5 h 199"/>
                    <a:gd name="T48" fmla="*/ 94 w 200"/>
                    <a:gd name="T49" fmla="*/ 1 h 199"/>
                    <a:gd name="T50" fmla="*/ 96 w 200"/>
                    <a:gd name="T51" fmla="*/ 0 h 199"/>
                    <a:gd name="T52" fmla="*/ 108 w 200"/>
                    <a:gd name="T53" fmla="*/ 1 h 199"/>
                    <a:gd name="T54" fmla="*/ 110 w 200"/>
                    <a:gd name="T55" fmla="*/ 2 h 199"/>
                    <a:gd name="T56" fmla="*/ 117 w 200"/>
                    <a:gd name="T57" fmla="*/ 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00" h="199">
                      <a:moveTo>
                        <a:pt x="117" y="7"/>
                      </a:moveTo>
                      <a:cubicBezTo>
                        <a:pt x="193" y="83"/>
                        <a:pt x="193" y="83"/>
                        <a:pt x="193" y="83"/>
                      </a:cubicBezTo>
                      <a:cubicBezTo>
                        <a:pt x="195" y="85"/>
                        <a:pt x="195" y="85"/>
                        <a:pt x="195" y="85"/>
                      </a:cubicBezTo>
                      <a:cubicBezTo>
                        <a:pt x="196" y="88"/>
                        <a:pt x="198" y="90"/>
                        <a:pt x="199" y="94"/>
                      </a:cubicBezTo>
                      <a:cubicBezTo>
                        <a:pt x="199" y="96"/>
                        <a:pt x="199" y="96"/>
                        <a:pt x="199" y="96"/>
                      </a:cubicBezTo>
                      <a:cubicBezTo>
                        <a:pt x="200" y="100"/>
                        <a:pt x="199" y="104"/>
                        <a:pt x="198" y="108"/>
                      </a:cubicBezTo>
                      <a:cubicBezTo>
                        <a:pt x="197" y="110"/>
                        <a:pt x="197" y="110"/>
                        <a:pt x="197" y="110"/>
                      </a:cubicBezTo>
                      <a:cubicBezTo>
                        <a:pt x="196" y="112"/>
                        <a:pt x="194" y="115"/>
                        <a:pt x="192" y="117"/>
                      </a:cubicBezTo>
                      <a:cubicBezTo>
                        <a:pt x="116" y="193"/>
                        <a:pt x="116" y="193"/>
                        <a:pt x="116" y="193"/>
                      </a:cubicBezTo>
                      <a:cubicBezTo>
                        <a:pt x="114" y="194"/>
                        <a:pt x="114" y="194"/>
                        <a:pt x="114" y="194"/>
                      </a:cubicBezTo>
                      <a:cubicBezTo>
                        <a:pt x="112" y="196"/>
                        <a:pt x="109" y="197"/>
                        <a:pt x="106" y="198"/>
                      </a:cubicBezTo>
                      <a:cubicBezTo>
                        <a:pt x="103" y="199"/>
                        <a:pt x="103" y="199"/>
                        <a:pt x="103" y="199"/>
                      </a:cubicBezTo>
                      <a:cubicBezTo>
                        <a:pt x="99" y="199"/>
                        <a:pt x="96" y="199"/>
                        <a:pt x="92" y="198"/>
                      </a:cubicBezTo>
                      <a:cubicBezTo>
                        <a:pt x="90" y="197"/>
                        <a:pt x="90" y="197"/>
                        <a:pt x="90" y="197"/>
                      </a:cubicBezTo>
                      <a:cubicBezTo>
                        <a:pt x="87" y="195"/>
                        <a:pt x="85" y="194"/>
                        <a:pt x="83" y="192"/>
                      </a:cubicBezTo>
                      <a:cubicBezTo>
                        <a:pt x="7" y="116"/>
                        <a:pt x="7" y="116"/>
                        <a:pt x="7" y="116"/>
                      </a:cubicBezTo>
                      <a:cubicBezTo>
                        <a:pt x="5" y="114"/>
                        <a:pt x="5" y="114"/>
                        <a:pt x="5" y="114"/>
                      </a:cubicBezTo>
                      <a:cubicBezTo>
                        <a:pt x="3" y="111"/>
                        <a:pt x="2" y="109"/>
                        <a:pt x="1" y="105"/>
                      </a:cubicBezTo>
                      <a:cubicBezTo>
                        <a:pt x="1" y="103"/>
                        <a:pt x="1" y="103"/>
                        <a:pt x="1" y="103"/>
                      </a:cubicBezTo>
                      <a:cubicBezTo>
                        <a:pt x="0" y="99"/>
                        <a:pt x="0" y="95"/>
                        <a:pt x="2" y="91"/>
                      </a:cubicBezTo>
                      <a:cubicBezTo>
                        <a:pt x="3" y="89"/>
                        <a:pt x="3" y="89"/>
                        <a:pt x="3" y="89"/>
                      </a:cubicBezTo>
                      <a:cubicBezTo>
                        <a:pt x="4" y="86"/>
                        <a:pt x="5" y="84"/>
                        <a:pt x="7" y="82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5" y="5"/>
                        <a:pt x="85" y="5"/>
                        <a:pt x="85" y="5"/>
                      </a:cubicBezTo>
                      <a:cubicBezTo>
                        <a:pt x="88" y="3"/>
                        <a:pt x="91" y="2"/>
                        <a:pt x="94" y="1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100" y="0"/>
                        <a:pt x="104" y="0"/>
                        <a:pt x="108" y="1"/>
                      </a:cubicBezTo>
                      <a:cubicBezTo>
                        <a:pt x="110" y="2"/>
                        <a:pt x="110" y="2"/>
                        <a:pt x="110" y="2"/>
                      </a:cubicBezTo>
                      <a:cubicBezTo>
                        <a:pt x="113" y="4"/>
                        <a:pt x="115" y="5"/>
                        <a:pt x="117" y="7"/>
                      </a:cubicBezTo>
                      <a:close/>
                    </a:path>
                  </a:pathLst>
                </a:custGeom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Freeform 8"/>
                <p:cNvSpPr/>
                <p:nvPr/>
              </p:nvSpPr>
              <p:spPr bwMode="auto">
                <a:xfrm>
                  <a:off x="2448901" y="1630972"/>
                  <a:ext cx="805199" cy="803695"/>
                </a:xfrm>
                <a:custGeom>
                  <a:avLst/>
                  <a:gdLst>
                    <a:gd name="T0" fmla="*/ 111 w 193"/>
                    <a:gd name="T1" fmla="*/ 8 h 193"/>
                    <a:gd name="T2" fmla="*/ 186 w 193"/>
                    <a:gd name="T3" fmla="*/ 83 h 193"/>
                    <a:gd name="T4" fmla="*/ 186 w 193"/>
                    <a:gd name="T5" fmla="*/ 110 h 193"/>
                    <a:gd name="T6" fmla="*/ 111 w 193"/>
                    <a:gd name="T7" fmla="*/ 185 h 193"/>
                    <a:gd name="T8" fmla="*/ 83 w 193"/>
                    <a:gd name="T9" fmla="*/ 185 h 193"/>
                    <a:gd name="T10" fmla="*/ 8 w 193"/>
                    <a:gd name="T11" fmla="*/ 110 h 193"/>
                    <a:gd name="T12" fmla="*/ 8 w 193"/>
                    <a:gd name="T13" fmla="*/ 83 h 193"/>
                    <a:gd name="T14" fmla="*/ 83 w 193"/>
                    <a:gd name="T15" fmla="*/ 8 h 193"/>
                    <a:gd name="T16" fmla="*/ 111 w 193"/>
                    <a:gd name="T17" fmla="*/ 8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11" y="8"/>
                      </a:moveTo>
                      <a:cubicBezTo>
                        <a:pt x="186" y="83"/>
                        <a:pt x="186" y="83"/>
                        <a:pt x="186" y="83"/>
                      </a:cubicBezTo>
                      <a:cubicBezTo>
                        <a:pt x="193" y="90"/>
                        <a:pt x="193" y="103"/>
                        <a:pt x="186" y="110"/>
                      </a:cubicBezTo>
                      <a:cubicBezTo>
                        <a:pt x="111" y="185"/>
                        <a:pt x="111" y="185"/>
                        <a:pt x="111" y="185"/>
                      </a:cubicBezTo>
                      <a:cubicBezTo>
                        <a:pt x="103" y="193"/>
                        <a:pt x="91" y="193"/>
                        <a:pt x="83" y="185"/>
                      </a:cubicBezTo>
                      <a:cubicBezTo>
                        <a:pt x="8" y="110"/>
                        <a:pt x="8" y="110"/>
                        <a:pt x="8" y="110"/>
                      </a:cubicBezTo>
                      <a:cubicBezTo>
                        <a:pt x="0" y="103"/>
                        <a:pt x="0" y="90"/>
                        <a:pt x="8" y="83"/>
                      </a:cubicBezTo>
                      <a:cubicBezTo>
                        <a:pt x="83" y="8"/>
                        <a:pt x="83" y="8"/>
                        <a:pt x="83" y="8"/>
                      </a:cubicBezTo>
                      <a:cubicBezTo>
                        <a:pt x="91" y="0"/>
                        <a:pt x="103" y="0"/>
                        <a:pt x="111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8" name="标题层"/>
              <p:cNvSpPr txBox="1"/>
              <p:nvPr/>
            </p:nvSpPr>
            <p:spPr bwMode="auto">
              <a:xfrm>
                <a:off x="4126818" y="1858569"/>
                <a:ext cx="617718" cy="338554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第三</a:t>
                </a:r>
                <a:endPara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4311891" y="1637808"/>
              <a:ext cx="301480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cs typeface="+mn-ea"/>
                  <a:sym typeface="+mn-lt"/>
                </a:rPr>
                <a:t>加强餐饮法规制度约束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5434044" y="914912"/>
            <a:ext cx="2345999" cy="3227265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145187" y="406945"/>
            <a:ext cx="401193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cs typeface="+mn-ea"/>
                <a:sym typeface="+mn-lt"/>
              </a:rPr>
              <a:t>多管齐下，有力制止餐饮浪费行为</a:t>
            </a:r>
            <a:endParaRPr lang="zh-CN" altLang="en-US" sz="20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48812" y="1806283"/>
            <a:ext cx="4572323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>
                <a:cs typeface="+mn-ea"/>
                <a:sym typeface="+mn-lt"/>
              </a:rPr>
              <a:t>针对在宴席、自助餐、机关食堂等场合浪费的问题，注重运用各种社会力量进行监督，对那些陋习不改，依旧讲排场、比阔气，造成餐饮浪费严重的单位和个人，采取多种手段进行批评曝光，形成强大舆论压力。各地要做好对行业协会和餐饮企业的指导工作，建立督导、检查和考核机制，加大督查和考核工作力度，深入餐饮企业进行专项检查和督导，确保制止餐饮浪费工作取得良好效果。</a:t>
            </a:r>
            <a:endParaRPr lang="zh-CN" altLang="zh-CN" sz="1400" dirty="0"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907907" y="805725"/>
            <a:ext cx="7555743" cy="938362"/>
            <a:chOff x="2987823" y="1328290"/>
            <a:chExt cx="7555743" cy="938362"/>
          </a:xfrm>
        </p:grpSpPr>
        <p:grpSp>
          <p:nvGrpSpPr>
            <p:cNvPr id="15" name="组合 14"/>
            <p:cNvGrpSpPr/>
            <p:nvPr/>
          </p:nvGrpSpPr>
          <p:grpSpPr>
            <a:xfrm>
              <a:off x="2987823" y="1328290"/>
              <a:ext cx="7555743" cy="938362"/>
              <a:chOff x="3707903" y="1549051"/>
              <a:chExt cx="7555743" cy="938362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3707903" y="1549051"/>
                <a:ext cx="7555743" cy="938362"/>
                <a:chOff x="2123727" y="1563638"/>
                <a:chExt cx="7555743" cy="938362"/>
              </a:xfrm>
            </p:grpSpPr>
            <p:sp>
              <p:nvSpPr>
                <p:cNvPr id="19" name="圆角矩形 18"/>
                <p:cNvSpPr/>
                <p:nvPr/>
              </p:nvSpPr>
              <p:spPr>
                <a:xfrm>
                  <a:off x="2123727" y="1741320"/>
                  <a:ext cx="7555743" cy="582997"/>
                </a:xfrm>
                <a:prstGeom prst="roundRect">
                  <a:avLst/>
                </a:prstGeom>
                <a:solidFill>
                  <a:schemeClr val="accent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 useBgFill="1">
              <p:nvSpPr>
                <p:cNvPr id="20" name="Freeform 7"/>
                <p:cNvSpPr/>
                <p:nvPr/>
              </p:nvSpPr>
              <p:spPr bwMode="auto">
                <a:xfrm>
                  <a:off x="2378914" y="1563638"/>
                  <a:ext cx="945174" cy="938362"/>
                </a:xfrm>
                <a:custGeom>
                  <a:avLst/>
                  <a:gdLst>
                    <a:gd name="T0" fmla="*/ 117 w 200"/>
                    <a:gd name="T1" fmla="*/ 7 h 199"/>
                    <a:gd name="T2" fmla="*/ 193 w 200"/>
                    <a:gd name="T3" fmla="*/ 83 h 199"/>
                    <a:gd name="T4" fmla="*/ 195 w 200"/>
                    <a:gd name="T5" fmla="*/ 85 h 199"/>
                    <a:gd name="T6" fmla="*/ 199 w 200"/>
                    <a:gd name="T7" fmla="*/ 94 h 199"/>
                    <a:gd name="T8" fmla="*/ 199 w 200"/>
                    <a:gd name="T9" fmla="*/ 96 h 199"/>
                    <a:gd name="T10" fmla="*/ 198 w 200"/>
                    <a:gd name="T11" fmla="*/ 108 h 199"/>
                    <a:gd name="T12" fmla="*/ 197 w 200"/>
                    <a:gd name="T13" fmla="*/ 110 h 199"/>
                    <a:gd name="T14" fmla="*/ 192 w 200"/>
                    <a:gd name="T15" fmla="*/ 117 h 199"/>
                    <a:gd name="T16" fmla="*/ 116 w 200"/>
                    <a:gd name="T17" fmla="*/ 193 h 199"/>
                    <a:gd name="T18" fmla="*/ 114 w 200"/>
                    <a:gd name="T19" fmla="*/ 194 h 199"/>
                    <a:gd name="T20" fmla="*/ 106 w 200"/>
                    <a:gd name="T21" fmla="*/ 198 h 199"/>
                    <a:gd name="T22" fmla="*/ 103 w 200"/>
                    <a:gd name="T23" fmla="*/ 199 h 199"/>
                    <a:gd name="T24" fmla="*/ 92 w 200"/>
                    <a:gd name="T25" fmla="*/ 198 h 199"/>
                    <a:gd name="T26" fmla="*/ 90 w 200"/>
                    <a:gd name="T27" fmla="*/ 197 h 199"/>
                    <a:gd name="T28" fmla="*/ 83 w 200"/>
                    <a:gd name="T29" fmla="*/ 192 h 199"/>
                    <a:gd name="T30" fmla="*/ 7 w 200"/>
                    <a:gd name="T31" fmla="*/ 116 h 199"/>
                    <a:gd name="T32" fmla="*/ 5 w 200"/>
                    <a:gd name="T33" fmla="*/ 114 h 199"/>
                    <a:gd name="T34" fmla="*/ 1 w 200"/>
                    <a:gd name="T35" fmla="*/ 105 h 199"/>
                    <a:gd name="T36" fmla="*/ 1 w 200"/>
                    <a:gd name="T37" fmla="*/ 103 h 199"/>
                    <a:gd name="T38" fmla="*/ 2 w 200"/>
                    <a:gd name="T39" fmla="*/ 91 h 199"/>
                    <a:gd name="T40" fmla="*/ 3 w 200"/>
                    <a:gd name="T41" fmla="*/ 89 h 199"/>
                    <a:gd name="T42" fmla="*/ 7 w 200"/>
                    <a:gd name="T43" fmla="*/ 82 h 199"/>
                    <a:gd name="T44" fmla="*/ 83 w 200"/>
                    <a:gd name="T45" fmla="*/ 6 h 199"/>
                    <a:gd name="T46" fmla="*/ 85 w 200"/>
                    <a:gd name="T47" fmla="*/ 5 h 199"/>
                    <a:gd name="T48" fmla="*/ 94 w 200"/>
                    <a:gd name="T49" fmla="*/ 1 h 199"/>
                    <a:gd name="T50" fmla="*/ 96 w 200"/>
                    <a:gd name="T51" fmla="*/ 0 h 199"/>
                    <a:gd name="T52" fmla="*/ 108 w 200"/>
                    <a:gd name="T53" fmla="*/ 1 h 199"/>
                    <a:gd name="T54" fmla="*/ 110 w 200"/>
                    <a:gd name="T55" fmla="*/ 2 h 199"/>
                    <a:gd name="T56" fmla="*/ 117 w 200"/>
                    <a:gd name="T57" fmla="*/ 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00" h="199">
                      <a:moveTo>
                        <a:pt x="117" y="7"/>
                      </a:moveTo>
                      <a:cubicBezTo>
                        <a:pt x="193" y="83"/>
                        <a:pt x="193" y="83"/>
                        <a:pt x="193" y="83"/>
                      </a:cubicBezTo>
                      <a:cubicBezTo>
                        <a:pt x="195" y="85"/>
                        <a:pt x="195" y="85"/>
                        <a:pt x="195" y="85"/>
                      </a:cubicBezTo>
                      <a:cubicBezTo>
                        <a:pt x="196" y="88"/>
                        <a:pt x="198" y="90"/>
                        <a:pt x="199" y="94"/>
                      </a:cubicBezTo>
                      <a:cubicBezTo>
                        <a:pt x="199" y="96"/>
                        <a:pt x="199" y="96"/>
                        <a:pt x="199" y="96"/>
                      </a:cubicBezTo>
                      <a:cubicBezTo>
                        <a:pt x="200" y="100"/>
                        <a:pt x="199" y="104"/>
                        <a:pt x="198" y="108"/>
                      </a:cubicBezTo>
                      <a:cubicBezTo>
                        <a:pt x="197" y="110"/>
                        <a:pt x="197" y="110"/>
                        <a:pt x="197" y="110"/>
                      </a:cubicBezTo>
                      <a:cubicBezTo>
                        <a:pt x="196" y="112"/>
                        <a:pt x="194" y="115"/>
                        <a:pt x="192" y="117"/>
                      </a:cubicBezTo>
                      <a:cubicBezTo>
                        <a:pt x="116" y="193"/>
                        <a:pt x="116" y="193"/>
                        <a:pt x="116" y="193"/>
                      </a:cubicBezTo>
                      <a:cubicBezTo>
                        <a:pt x="114" y="194"/>
                        <a:pt x="114" y="194"/>
                        <a:pt x="114" y="194"/>
                      </a:cubicBezTo>
                      <a:cubicBezTo>
                        <a:pt x="112" y="196"/>
                        <a:pt x="109" y="197"/>
                        <a:pt x="106" y="198"/>
                      </a:cubicBezTo>
                      <a:cubicBezTo>
                        <a:pt x="103" y="199"/>
                        <a:pt x="103" y="199"/>
                        <a:pt x="103" y="199"/>
                      </a:cubicBezTo>
                      <a:cubicBezTo>
                        <a:pt x="99" y="199"/>
                        <a:pt x="96" y="199"/>
                        <a:pt x="92" y="198"/>
                      </a:cubicBezTo>
                      <a:cubicBezTo>
                        <a:pt x="90" y="197"/>
                        <a:pt x="90" y="197"/>
                        <a:pt x="90" y="197"/>
                      </a:cubicBezTo>
                      <a:cubicBezTo>
                        <a:pt x="87" y="195"/>
                        <a:pt x="85" y="194"/>
                        <a:pt x="83" y="192"/>
                      </a:cubicBezTo>
                      <a:cubicBezTo>
                        <a:pt x="7" y="116"/>
                        <a:pt x="7" y="116"/>
                        <a:pt x="7" y="116"/>
                      </a:cubicBezTo>
                      <a:cubicBezTo>
                        <a:pt x="5" y="114"/>
                        <a:pt x="5" y="114"/>
                        <a:pt x="5" y="114"/>
                      </a:cubicBezTo>
                      <a:cubicBezTo>
                        <a:pt x="3" y="111"/>
                        <a:pt x="2" y="109"/>
                        <a:pt x="1" y="105"/>
                      </a:cubicBezTo>
                      <a:cubicBezTo>
                        <a:pt x="1" y="103"/>
                        <a:pt x="1" y="103"/>
                        <a:pt x="1" y="103"/>
                      </a:cubicBezTo>
                      <a:cubicBezTo>
                        <a:pt x="0" y="99"/>
                        <a:pt x="0" y="95"/>
                        <a:pt x="2" y="91"/>
                      </a:cubicBezTo>
                      <a:cubicBezTo>
                        <a:pt x="3" y="89"/>
                        <a:pt x="3" y="89"/>
                        <a:pt x="3" y="89"/>
                      </a:cubicBezTo>
                      <a:cubicBezTo>
                        <a:pt x="4" y="86"/>
                        <a:pt x="5" y="84"/>
                        <a:pt x="7" y="82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5" y="5"/>
                        <a:pt x="85" y="5"/>
                        <a:pt x="85" y="5"/>
                      </a:cubicBezTo>
                      <a:cubicBezTo>
                        <a:pt x="88" y="3"/>
                        <a:pt x="91" y="2"/>
                        <a:pt x="94" y="1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100" y="0"/>
                        <a:pt x="104" y="0"/>
                        <a:pt x="108" y="1"/>
                      </a:cubicBezTo>
                      <a:cubicBezTo>
                        <a:pt x="110" y="2"/>
                        <a:pt x="110" y="2"/>
                        <a:pt x="110" y="2"/>
                      </a:cubicBezTo>
                      <a:cubicBezTo>
                        <a:pt x="113" y="4"/>
                        <a:pt x="115" y="5"/>
                        <a:pt x="117" y="7"/>
                      </a:cubicBezTo>
                      <a:close/>
                    </a:path>
                  </a:pathLst>
                </a:custGeom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Freeform 8"/>
                <p:cNvSpPr/>
                <p:nvPr/>
              </p:nvSpPr>
              <p:spPr bwMode="auto">
                <a:xfrm>
                  <a:off x="2448901" y="1630972"/>
                  <a:ext cx="805199" cy="803695"/>
                </a:xfrm>
                <a:custGeom>
                  <a:avLst/>
                  <a:gdLst>
                    <a:gd name="T0" fmla="*/ 111 w 193"/>
                    <a:gd name="T1" fmla="*/ 8 h 193"/>
                    <a:gd name="T2" fmla="*/ 186 w 193"/>
                    <a:gd name="T3" fmla="*/ 83 h 193"/>
                    <a:gd name="T4" fmla="*/ 186 w 193"/>
                    <a:gd name="T5" fmla="*/ 110 h 193"/>
                    <a:gd name="T6" fmla="*/ 111 w 193"/>
                    <a:gd name="T7" fmla="*/ 185 h 193"/>
                    <a:gd name="T8" fmla="*/ 83 w 193"/>
                    <a:gd name="T9" fmla="*/ 185 h 193"/>
                    <a:gd name="T10" fmla="*/ 8 w 193"/>
                    <a:gd name="T11" fmla="*/ 110 h 193"/>
                    <a:gd name="T12" fmla="*/ 8 w 193"/>
                    <a:gd name="T13" fmla="*/ 83 h 193"/>
                    <a:gd name="T14" fmla="*/ 83 w 193"/>
                    <a:gd name="T15" fmla="*/ 8 h 193"/>
                    <a:gd name="T16" fmla="*/ 111 w 193"/>
                    <a:gd name="T17" fmla="*/ 8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11" y="8"/>
                      </a:moveTo>
                      <a:cubicBezTo>
                        <a:pt x="186" y="83"/>
                        <a:pt x="186" y="83"/>
                        <a:pt x="186" y="83"/>
                      </a:cubicBezTo>
                      <a:cubicBezTo>
                        <a:pt x="193" y="90"/>
                        <a:pt x="193" y="103"/>
                        <a:pt x="186" y="110"/>
                      </a:cubicBezTo>
                      <a:cubicBezTo>
                        <a:pt x="111" y="185"/>
                        <a:pt x="111" y="185"/>
                        <a:pt x="111" y="185"/>
                      </a:cubicBezTo>
                      <a:cubicBezTo>
                        <a:pt x="103" y="193"/>
                        <a:pt x="91" y="193"/>
                        <a:pt x="83" y="185"/>
                      </a:cubicBezTo>
                      <a:cubicBezTo>
                        <a:pt x="8" y="110"/>
                        <a:pt x="8" y="110"/>
                        <a:pt x="8" y="110"/>
                      </a:cubicBezTo>
                      <a:cubicBezTo>
                        <a:pt x="0" y="103"/>
                        <a:pt x="0" y="90"/>
                        <a:pt x="8" y="83"/>
                      </a:cubicBezTo>
                      <a:cubicBezTo>
                        <a:pt x="83" y="8"/>
                        <a:pt x="83" y="8"/>
                        <a:pt x="83" y="8"/>
                      </a:cubicBezTo>
                      <a:cubicBezTo>
                        <a:pt x="91" y="0"/>
                        <a:pt x="103" y="0"/>
                        <a:pt x="111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8" name="标题层"/>
              <p:cNvSpPr txBox="1"/>
              <p:nvPr/>
            </p:nvSpPr>
            <p:spPr bwMode="auto">
              <a:xfrm>
                <a:off x="4126818" y="1858569"/>
                <a:ext cx="617718" cy="338554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第四</a:t>
                </a:r>
                <a:endPara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4311891" y="1637808"/>
              <a:ext cx="301480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cs typeface="+mn-ea"/>
                  <a:sym typeface="+mn-lt"/>
                </a:rPr>
                <a:t>加强餐饮消费督促检查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5595490" y="983407"/>
            <a:ext cx="2136331" cy="3227265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727220" y="2467239"/>
            <a:ext cx="61430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坚决制止餐饮浪费行为切实培养节约习惯 在全社会营造浪费可耻节约为荣的氛围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828598" y="2855391"/>
            <a:ext cx="5819774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cs typeface="+mn-ea"/>
                <a:sym typeface="+mn-lt"/>
              </a:rPr>
              <a:t>报告人：陈玉军</a:t>
            </a:r>
            <a:endParaRPr lang="zh-CN" altLang="en-US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413" y="4028098"/>
            <a:ext cx="2663687" cy="1311411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507503" y="1494778"/>
            <a:ext cx="262128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感谢聆听</a:t>
            </a:r>
            <a:endParaRPr lang="zh-CN" altLang="en-US" sz="4800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9" name="图片 8" descr="07bd0aef804e26b1bd17169646bd9a5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06595" cy="1762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649"/>
                                </p:stCondLst>
                                <p:childTnLst>
                                  <p:par>
                                    <p:cTn id="1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1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649"/>
                                </p:stCondLst>
                                <p:childTnLst>
                                  <p:par>
                                    <p:cTn id="1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1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190500" y="225287"/>
            <a:ext cx="8763000" cy="469292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50925" y="1298656"/>
            <a:ext cx="7061200" cy="2870200"/>
          </a:xfrm>
          <a:prstGeom prst="rect">
            <a:avLst/>
          </a:prstGeom>
          <a:solidFill>
            <a:srgbClr val="F3EDE1">
              <a:alpha val="80000"/>
            </a:srgbClr>
          </a:solidFill>
          <a:ln>
            <a:solidFill>
              <a:srgbClr val="C09D8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247940" y="1166215"/>
            <a:ext cx="598312" cy="2308102"/>
            <a:chOff x="945065" y="769259"/>
            <a:chExt cx="547185" cy="2308102"/>
          </a:xfrm>
        </p:grpSpPr>
        <p:sp>
          <p:nvSpPr>
            <p:cNvPr id="8" name="矩形 6"/>
            <p:cNvSpPr/>
            <p:nvPr/>
          </p:nvSpPr>
          <p:spPr>
            <a:xfrm>
              <a:off x="945065" y="769259"/>
              <a:ext cx="547185" cy="132441"/>
            </a:xfrm>
            <a:custGeom>
              <a:avLst/>
              <a:gdLst>
                <a:gd name="connsiteX0" fmla="*/ 0 w 547185"/>
                <a:gd name="connsiteY0" fmla="*/ 0 h 76199"/>
                <a:gd name="connsiteX1" fmla="*/ 547185 w 547185"/>
                <a:gd name="connsiteY1" fmla="*/ 0 h 76199"/>
                <a:gd name="connsiteX2" fmla="*/ 547185 w 547185"/>
                <a:gd name="connsiteY2" fmla="*/ 76199 h 76199"/>
                <a:gd name="connsiteX3" fmla="*/ 0 w 547185"/>
                <a:gd name="connsiteY3" fmla="*/ 76199 h 76199"/>
                <a:gd name="connsiteX4" fmla="*/ 0 w 547185"/>
                <a:gd name="connsiteY4" fmla="*/ 0 h 76199"/>
                <a:gd name="connsiteX0-1" fmla="*/ 0 w 547185"/>
                <a:gd name="connsiteY0-2" fmla="*/ 0 h 76199"/>
                <a:gd name="connsiteX1-3" fmla="*/ 459079 w 547185"/>
                <a:gd name="connsiteY1-4" fmla="*/ 4763 h 76199"/>
                <a:gd name="connsiteX2-5" fmla="*/ 547185 w 547185"/>
                <a:gd name="connsiteY2-6" fmla="*/ 76199 h 76199"/>
                <a:gd name="connsiteX3-7" fmla="*/ 0 w 547185"/>
                <a:gd name="connsiteY3-8" fmla="*/ 76199 h 76199"/>
                <a:gd name="connsiteX4-9" fmla="*/ 0 w 547185"/>
                <a:gd name="connsiteY4-10" fmla="*/ 0 h 76199"/>
                <a:gd name="connsiteX0-11" fmla="*/ 0 w 547185"/>
                <a:gd name="connsiteY0-12" fmla="*/ 0 h 76199"/>
                <a:gd name="connsiteX1-13" fmla="*/ 466223 w 547185"/>
                <a:gd name="connsiteY1-14" fmla="*/ 4763 h 76199"/>
                <a:gd name="connsiteX2-15" fmla="*/ 547185 w 547185"/>
                <a:gd name="connsiteY2-16" fmla="*/ 76199 h 76199"/>
                <a:gd name="connsiteX3-17" fmla="*/ 0 w 547185"/>
                <a:gd name="connsiteY3-18" fmla="*/ 76199 h 76199"/>
                <a:gd name="connsiteX4-19" fmla="*/ 0 w 547185"/>
                <a:gd name="connsiteY4-20" fmla="*/ 0 h 761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47185" h="76199">
                  <a:moveTo>
                    <a:pt x="0" y="0"/>
                  </a:moveTo>
                  <a:lnTo>
                    <a:pt x="466223" y="4763"/>
                  </a:lnTo>
                  <a:lnTo>
                    <a:pt x="547185" y="76199"/>
                  </a:lnTo>
                  <a:lnTo>
                    <a:pt x="0" y="761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2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945065" y="774702"/>
              <a:ext cx="466725" cy="2302659"/>
            </a:xfrm>
            <a:custGeom>
              <a:avLst/>
              <a:gdLst>
                <a:gd name="connsiteX0" fmla="*/ 0 w 466725"/>
                <a:gd name="connsiteY0" fmla="*/ 0 h 2302659"/>
                <a:gd name="connsiteX1" fmla="*/ 466725 w 466725"/>
                <a:gd name="connsiteY1" fmla="*/ 0 h 2302659"/>
                <a:gd name="connsiteX2" fmla="*/ 466725 w 466725"/>
                <a:gd name="connsiteY2" fmla="*/ 2302659 h 2302659"/>
                <a:gd name="connsiteX3" fmla="*/ 233362 w 466725"/>
                <a:gd name="connsiteY3" fmla="*/ 2122353 h 2302659"/>
                <a:gd name="connsiteX4" fmla="*/ 0 w 466725"/>
                <a:gd name="connsiteY4" fmla="*/ 2302659 h 2302659"/>
                <a:gd name="connsiteX5" fmla="*/ 0 w 466725"/>
                <a:gd name="connsiteY5" fmla="*/ 0 h 2302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725" h="2302659">
                  <a:moveTo>
                    <a:pt x="0" y="0"/>
                  </a:moveTo>
                  <a:lnTo>
                    <a:pt x="466725" y="0"/>
                  </a:lnTo>
                  <a:lnTo>
                    <a:pt x="466725" y="2302659"/>
                  </a:lnTo>
                  <a:lnTo>
                    <a:pt x="233362" y="2122353"/>
                  </a:lnTo>
                  <a:lnTo>
                    <a:pt x="0" y="23026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0" name="TextBox 8"/>
          <p:cNvSpPr txBox="1"/>
          <p:nvPr/>
        </p:nvSpPr>
        <p:spPr>
          <a:xfrm>
            <a:off x="7218537" y="1533604"/>
            <a:ext cx="543739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zh-CN" altLang="en-US" sz="2800" b="1" kern="0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目</a:t>
            </a:r>
            <a:endParaRPr lang="en-US" altLang="zh-CN" sz="2800" b="1" kern="0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  <a:p>
            <a:pPr algn="ctr">
              <a:defRPr/>
            </a:pPr>
            <a:r>
              <a:rPr lang="zh-CN" altLang="en-US" sz="2800" b="1" kern="0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录</a:t>
            </a:r>
            <a:endParaRPr lang="zh-CN" altLang="en-US" sz="2800" b="1" kern="0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248303" y="2097987"/>
            <a:ext cx="4087218" cy="338439"/>
            <a:chOff x="3260035" y="2152800"/>
            <a:chExt cx="5449624" cy="451252"/>
          </a:xfrm>
        </p:grpSpPr>
        <p:sp>
          <p:nvSpPr>
            <p:cNvPr id="12" name="圆角矩形 11"/>
            <p:cNvSpPr/>
            <p:nvPr/>
          </p:nvSpPr>
          <p:spPr>
            <a:xfrm>
              <a:off x="3260035" y="2152800"/>
              <a:ext cx="451252" cy="451252"/>
            </a:xfrm>
            <a:prstGeom prst="roundRect">
              <a:avLst/>
            </a:prstGeom>
            <a:solidFill>
              <a:srgbClr val="C00002"/>
            </a:solidFill>
            <a:ln>
              <a:solidFill>
                <a:srgbClr val="C000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3770574" y="2152800"/>
              <a:ext cx="4939085" cy="451252"/>
            </a:xfrm>
            <a:prstGeom prst="roundRect">
              <a:avLst/>
            </a:prstGeom>
            <a:noFill/>
            <a:ln>
              <a:solidFill>
                <a:srgbClr val="C000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248303" y="2612337"/>
            <a:ext cx="4087218" cy="338439"/>
            <a:chOff x="3260035" y="2152800"/>
            <a:chExt cx="5449624" cy="451252"/>
          </a:xfrm>
        </p:grpSpPr>
        <p:sp>
          <p:nvSpPr>
            <p:cNvPr id="15" name="圆角矩形 14"/>
            <p:cNvSpPr/>
            <p:nvPr/>
          </p:nvSpPr>
          <p:spPr>
            <a:xfrm>
              <a:off x="3260035" y="2152800"/>
              <a:ext cx="451252" cy="451252"/>
            </a:xfrm>
            <a:prstGeom prst="roundRect">
              <a:avLst/>
            </a:prstGeom>
            <a:solidFill>
              <a:srgbClr val="C00002"/>
            </a:solidFill>
            <a:ln>
              <a:solidFill>
                <a:srgbClr val="C000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3770574" y="2152800"/>
              <a:ext cx="4939085" cy="451252"/>
            </a:xfrm>
            <a:prstGeom prst="roundRect">
              <a:avLst/>
            </a:prstGeom>
            <a:noFill/>
            <a:ln>
              <a:solidFill>
                <a:srgbClr val="C000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248303" y="3145737"/>
            <a:ext cx="4087218" cy="338439"/>
            <a:chOff x="3260035" y="2152800"/>
            <a:chExt cx="5449624" cy="451252"/>
          </a:xfrm>
        </p:grpSpPr>
        <p:sp>
          <p:nvSpPr>
            <p:cNvPr id="18" name="圆角矩形 17"/>
            <p:cNvSpPr/>
            <p:nvPr/>
          </p:nvSpPr>
          <p:spPr>
            <a:xfrm>
              <a:off x="3260035" y="2152800"/>
              <a:ext cx="451252" cy="451252"/>
            </a:xfrm>
            <a:prstGeom prst="roundRect">
              <a:avLst/>
            </a:prstGeom>
            <a:solidFill>
              <a:srgbClr val="C00002"/>
            </a:solidFill>
            <a:ln>
              <a:solidFill>
                <a:srgbClr val="C000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3770574" y="2152800"/>
              <a:ext cx="4939085" cy="451252"/>
            </a:xfrm>
            <a:prstGeom prst="roundRect">
              <a:avLst/>
            </a:prstGeom>
            <a:noFill/>
            <a:ln>
              <a:solidFill>
                <a:srgbClr val="C000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2823012" y="2657334"/>
            <a:ext cx="3113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accent1"/>
                </a:solidFill>
                <a:cs typeface="+mn-ea"/>
                <a:sym typeface="+mn-lt"/>
              </a:rPr>
              <a:t>行动起来</a:t>
            </a:r>
            <a:r>
              <a:rPr lang="en-US" altLang="zh-CN" sz="1600" b="1" dirty="0">
                <a:solidFill>
                  <a:schemeClr val="accent1"/>
                </a:solidFill>
                <a:cs typeface="+mn-ea"/>
                <a:sym typeface="+mn-lt"/>
              </a:rPr>
              <a:t>,</a:t>
            </a:r>
            <a:r>
              <a:rPr lang="zh-CN" altLang="en-US" sz="1600" b="1" dirty="0">
                <a:solidFill>
                  <a:schemeClr val="accent1"/>
                </a:solidFill>
                <a:cs typeface="+mn-ea"/>
                <a:sym typeface="+mn-lt"/>
              </a:rPr>
              <a:t>杜绝“舌尖上的浪费”</a:t>
            </a:r>
            <a:endParaRPr lang="zh-CN" altLang="en-US" sz="16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823012" y="3199667"/>
            <a:ext cx="32624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chemeClr val="accent1"/>
                </a:solidFill>
                <a:cs typeface="+mn-ea"/>
                <a:sym typeface="+mn-lt"/>
              </a:rPr>
              <a:t>多管齐下，有力制止餐饮浪费行为</a:t>
            </a:r>
            <a:endParaRPr lang="zh-CN" altLang="en-US" sz="16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823013" y="2144204"/>
            <a:ext cx="2786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accent1"/>
                </a:solidFill>
                <a:cs typeface="+mn-ea"/>
                <a:sym typeface="+mn-lt"/>
              </a:rPr>
              <a:t>“餐饮浪费”现象触目惊心</a:t>
            </a:r>
            <a:endParaRPr lang="zh-CN" altLang="en-US" sz="16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219306" y="2108072"/>
            <a:ext cx="39144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50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01</a:t>
            </a:r>
            <a:endParaRPr lang="zh-CN" altLang="en-US" sz="1650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219307" y="2622422"/>
            <a:ext cx="3914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50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02</a:t>
            </a:r>
            <a:endParaRPr lang="zh-CN" altLang="en-US" sz="1650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219307" y="3160584"/>
            <a:ext cx="3914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50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03</a:t>
            </a:r>
            <a:endParaRPr lang="zh-CN" altLang="en-US" sz="1650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783" y="142902"/>
            <a:ext cx="2652133" cy="1343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5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0" grpId="0"/>
          <p:bldP spid="23" grpId="0"/>
          <p:bldP spid="24" grpId="0"/>
          <p:bldP spid="26" grpId="0"/>
          <p:bldP spid="27" grpId="0"/>
          <p:bldP spid="28" grpId="0"/>
          <p:bldP spid="2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0" grpId="0"/>
          <p:bldP spid="23" grpId="0"/>
          <p:bldP spid="24" grpId="0"/>
          <p:bldP spid="26" grpId="0"/>
          <p:bldP spid="27" grpId="0"/>
          <p:bldP spid="28" grpId="0"/>
          <p:bldP spid="29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65100" y="165100"/>
            <a:ext cx="8763000" cy="469292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99399" y="3019356"/>
            <a:ext cx="5109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“舌尖上的浪费”触目惊心</a:t>
            </a:r>
            <a:endParaRPr lang="zh-CN" altLang="en-US" sz="32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442607" y="504825"/>
            <a:ext cx="4207986" cy="2629173"/>
            <a:chOff x="2442607" y="504825"/>
            <a:chExt cx="4207986" cy="262917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2607" y="504825"/>
              <a:ext cx="4207986" cy="2629173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3602885" y="1505605"/>
              <a:ext cx="223651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000" b="1" dirty="0">
                  <a:solidFill>
                    <a:schemeClr val="bg1">
                      <a:lumMod val="95000"/>
                    </a:schemeClr>
                  </a:solidFill>
                  <a:cs typeface="+mn-ea"/>
                  <a:sym typeface="+mn-lt"/>
                </a:rPr>
                <a:t>第一部分</a:t>
              </a:r>
              <a:endParaRPr lang="zh-CN" altLang="en-US" sz="4000" b="1" i="0" dirty="0">
                <a:solidFill>
                  <a:schemeClr val="bg1">
                    <a:lumMod val="95000"/>
                  </a:schemeClr>
                </a:solidFill>
                <a:effectLst/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413" y="4028098"/>
            <a:ext cx="2663687" cy="13114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1867"/>
            <a:ext cx="8229600" cy="425948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31806" y="1652839"/>
            <a:ext cx="6558280" cy="475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500" b="1" dirty="0">
                <a:solidFill>
                  <a:srgbClr val="C00002"/>
                </a:solidFill>
                <a:cs typeface="+mn-ea"/>
                <a:sym typeface="+mn-lt"/>
              </a:rPr>
              <a:t>　“餐饮浪费现象，触目惊心、令人痛心！”</a:t>
            </a:r>
            <a:endParaRPr lang="zh-CN" altLang="en-US" sz="2500" b="1" dirty="0">
              <a:solidFill>
                <a:srgbClr val="C00002"/>
              </a:solidFill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88550" y="2222226"/>
            <a:ext cx="6083190" cy="129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有关领导近日对制止餐饮浪费行为作出重要指示，指出要加强立法，强化监管，采取有效措施，建立长效机制，坚决制止餐饮浪费行为，强调要进一步加强宣传教育，切实培养节约习惯，在全社会营造浪费可耻、节约为荣的氛围。有关领导的重要指示，表明了我们党厉行勤俭节约、反对铺张浪费的鲜明态度和坚定决心，体现了以有关领导同志为核心的党中央高度重视粮食安全、深切关心群众生活的人民情怀。</a:t>
            </a:r>
            <a:endParaRPr lang="zh-CN" altLang="en-US" sz="13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3420" y="467717"/>
            <a:ext cx="3656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chemeClr val="accent1"/>
                </a:solidFill>
                <a:cs typeface="+mn-ea"/>
                <a:sym typeface="+mn-lt"/>
              </a:rPr>
              <a:t>“餐饮浪费”现象触目惊心</a:t>
            </a:r>
            <a:endParaRPr lang="zh-CN" altLang="en-US" sz="1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677404" y="1663089"/>
            <a:ext cx="3926690" cy="321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Bef>
                <a:spcPts val="1650"/>
              </a:spcBef>
              <a:spcAft>
                <a:spcPts val="0"/>
              </a:spcAft>
            </a:pPr>
            <a:r>
              <a:rPr lang="zh-CN" altLang="zh-CN" sz="2000" kern="0" dirty="0">
                <a:solidFill>
                  <a:srgbClr val="333333"/>
                </a:solidFill>
                <a:cs typeface="+mn-ea"/>
                <a:sym typeface="+mn-lt"/>
              </a:rPr>
              <a:t>俭，德之共也；侈，恶之大也。</a:t>
            </a:r>
            <a:endParaRPr lang="en-US" altLang="zh-CN" sz="2000" kern="0" dirty="0">
              <a:solidFill>
                <a:srgbClr val="333333"/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29575" y="491166"/>
            <a:ext cx="3656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rgbClr val="C00000"/>
                </a:solidFill>
                <a:cs typeface="+mn-ea"/>
                <a:sym typeface="+mn-lt"/>
              </a:rPr>
              <a:t>一直提倡节约杜绝浪费</a:t>
            </a:r>
            <a:endParaRPr lang="zh-CN" altLang="en-US" sz="18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95238" y="2923358"/>
            <a:ext cx="3611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kern="0" dirty="0">
                <a:solidFill>
                  <a:schemeClr val="accent1"/>
                </a:solidFill>
                <a:cs typeface="+mn-ea"/>
                <a:sym typeface="+mn-lt"/>
              </a:rPr>
              <a:t>强调   </a:t>
            </a:r>
            <a:r>
              <a:rPr lang="en-US" altLang="zh-CN" sz="2000" kern="0" dirty="0">
                <a:solidFill>
                  <a:srgbClr val="333333"/>
                </a:solidFill>
                <a:cs typeface="+mn-ea"/>
                <a:sym typeface="+mn-lt"/>
              </a:rPr>
              <a:t>“</a:t>
            </a:r>
            <a:r>
              <a:rPr lang="zh-CN" altLang="zh-CN" sz="2000" kern="0" dirty="0">
                <a:solidFill>
                  <a:srgbClr val="333333"/>
                </a:solidFill>
                <a:cs typeface="+mn-ea"/>
                <a:sym typeface="+mn-lt"/>
              </a:rPr>
              <a:t>浪费之风务必狠刹</a:t>
            </a:r>
            <a:r>
              <a:rPr lang="en-US" altLang="zh-CN" sz="2000" kern="0" dirty="0">
                <a:solidFill>
                  <a:srgbClr val="333333"/>
                </a:solidFill>
                <a:cs typeface="+mn-ea"/>
                <a:sym typeface="+mn-lt"/>
              </a:rPr>
              <a:t>”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82538" y="3452579"/>
            <a:ext cx="666242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kern="0" dirty="0">
                <a:solidFill>
                  <a:schemeClr val="accent1"/>
                </a:solidFill>
                <a:cs typeface="+mn-ea"/>
                <a:sym typeface="+mn-lt"/>
              </a:rPr>
              <a:t>号召</a:t>
            </a:r>
            <a:r>
              <a:rPr lang="en-US" altLang="zh-CN" sz="2000" kern="0" dirty="0">
                <a:solidFill>
                  <a:schemeClr val="accent1"/>
                </a:solidFill>
                <a:cs typeface="+mn-ea"/>
                <a:sym typeface="+mn-lt"/>
              </a:rPr>
              <a:t>   </a:t>
            </a:r>
            <a:r>
              <a:rPr lang="en-US" altLang="zh-CN" sz="2000" kern="0" dirty="0">
                <a:solidFill>
                  <a:srgbClr val="333333"/>
                </a:solidFill>
                <a:cs typeface="+mn-ea"/>
                <a:sym typeface="+mn-lt"/>
              </a:rPr>
              <a:t>“</a:t>
            </a:r>
            <a:r>
              <a:rPr lang="zh-CN" altLang="zh-CN" sz="2000" kern="0" dirty="0">
                <a:solidFill>
                  <a:srgbClr val="333333"/>
                </a:solidFill>
                <a:cs typeface="+mn-ea"/>
                <a:sym typeface="+mn-lt"/>
              </a:rPr>
              <a:t>努力使厉行节约、反对浪费在全社会蔚然成风</a:t>
            </a:r>
            <a:r>
              <a:rPr lang="en-US" altLang="zh-CN" sz="2000" kern="0" dirty="0">
                <a:solidFill>
                  <a:srgbClr val="333333"/>
                </a:solidFill>
                <a:cs typeface="+mn-ea"/>
                <a:sym typeface="+mn-lt"/>
              </a:rPr>
              <a:t>”</a:t>
            </a:r>
            <a:endParaRPr lang="zh-CN" altLang="en-US" sz="2000" dirty="0"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416049" y="1477235"/>
            <a:ext cx="5506239" cy="1516384"/>
            <a:chOff x="1455681" y="1403445"/>
            <a:chExt cx="5506239" cy="151638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5681" y="2041575"/>
              <a:ext cx="5506239" cy="618666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2440024" y="2175930"/>
              <a:ext cx="44807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1800" b="1" kern="0" dirty="0">
                  <a:solidFill>
                    <a:schemeClr val="bg1"/>
                  </a:solidFill>
                  <a:cs typeface="+mn-ea"/>
                  <a:sym typeface="+mn-lt"/>
                </a:rPr>
                <a:t>早在</a:t>
              </a:r>
              <a:r>
                <a:rPr lang="en-US" altLang="zh-CN" sz="1800" b="1" kern="0" dirty="0">
                  <a:solidFill>
                    <a:schemeClr val="bg1"/>
                  </a:solidFill>
                  <a:cs typeface="+mn-ea"/>
                  <a:sym typeface="+mn-lt"/>
                </a:rPr>
                <a:t>2013</a:t>
              </a:r>
              <a:r>
                <a:rPr lang="zh-CN" altLang="zh-CN" sz="1800" b="1" kern="0" dirty="0">
                  <a:solidFill>
                    <a:schemeClr val="bg1"/>
                  </a:solidFill>
                  <a:cs typeface="+mn-ea"/>
                  <a:sym typeface="+mn-lt"/>
                </a:rPr>
                <a:t>年年初</a:t>
              </a:r>
              <a:r>
                <a:rPr lang="en-US" altLang="zh-CN" sz="1800" b="1" kern="0" dirty="0">
                  <a:solidFill>
                    <a:schemeClr val="bg1"/>
                  </a:solidFill>
                  <a:cs typeface="+mn-ea"/>
                  <a:sym typeface="+mn-lt"/>
                </a:rPr>
                <a:t>,</a:t>
              </a:r>
              <a:r>
                <a:rPr lang="zh-CN" altLang="en-US" sz="1800" b="1" kern="0" dirty="0">
                  <a:solidFill>
                    <a:schemeClr val="bg1"/>
                  </a:solidFill>
                  <a:cs typeface="+mn-ea"/>
                  <a:sym typeface="+mn-lt"/>
                </a:rPr>
                <a:t>有关领导就作出重要指示</a:t>
              </a:r>
              <a:endParaRPr lang="zh-CN" altLang="en-US" sz="1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5682" y="1403445"/>
              <a:ext cx="1107889" cy="15163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29575" y="491166"/>
            <a:ext cx="3656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rgbClr val="C00000"/>
                </a:solidFill>
                <a:cs typeface="+mn-ea"/>
                <a:sym typeface="+mn-lt"/>
              </a:rPr>
              <a:t>餐饮浪费现象有所改观</a:t>
            </a:r>
            <a:endParaRPr lang="zh-CN" altLang="en-US" sz="18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077521" y="1093429"/>
            <a:ext cx="2325370" cy="4603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zh-CN" altLang="zh-CN" sz="2400" b="1" kern="0" dirty="0">
                <a:solidFill>
                  <a:schemeClr val="accent1"/>
                </a:solidFill>
                <a:cs typeface="+mn-ea"/>
                <a:sym typeface="+mn-lt"/>
              </a:rPr>
              <a:t>党的十八大以来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981340" y="1601859"/>
            <a:ext cx="2271343" cy="1274999"/>
            <a:chOff x="2024431" y="2216225"/>
            <a:chExt cx="2271343" cy="1274999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4431" y="2216225"/>
              <a:ext cx="2271343" cy="1274999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2264764" y="2494279"/>
              <a:ext cx="189766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sz="1200" kern="0" dirty="0">
                  <a:solidFill>
                    <a:srgbClr val="333333"/>
                  </a:solidFill>
                  <a:cs typeface="+mn-ea"/>
                  <a:sym typeface="+mn-lt"/>
                </a:rPr>
                <a:t>坚决清理整顿</a:t>
              </a:r>
              <a:r>
                <a:rPr lang="en-US" altLang="zh-CN" sz="1200" kern="0" dirty="0">
                  <a:solidFill>
                    <a:srgbClr val="333333"/>
                  </a:solidFill>
                  <a:cs typeface="+mn-ea"/>
                  <a:sym typeface="+mn-lt"/>
                </a:rPr>
                <a:t>“</a:t>
              </a:r>
              <a:r>
                <a:rPr lang="zh-CN" altLang="zh-CN" sz="1200" kern="0" dirty="0">
                  <a:solidFill>
                    <a:srgbClr val="333333"/>
                  </a:solidFill>
                  <a:cs typeface="+mn-ea"/>
                  <a:sym typeface="+mn-lt"/>
                </a:rPr>
                <a:t>舌尖上的浪费</a:t>
              </a:r>
              <a:r>
                <a:rPr lang="en-US" altLang="zh-CN" sz="1200" kern="0" dirty="0">
                  <a:solidFill>
                    <a:srgbClr val="333333"/>
                  </a:solidFill>
                  <a:cs typeface="+mn-ea"/>
                  <a:sym typeface="+mn-lt"/>
                </a:rPr>
                <a:t>”“</a:t>
              </a:r>
              <a:r>
                <a:rPr lang="zh-CN" altLang="zh-CN" sz="1200" kern="0" dirty="0">
                  <a:solidFill>
                    <a:srgbClr val="333333"/>
                  </a:solidFill>
                  <a:cs typeface="+mn-ea"/>
                  <a:sym typeface="+mn-lt"/>
                </a:rPr>
                <a:t>酒桌上的应酬</a:t>
              </a:r>
              <a:r>
                <a:rPr lang="en-US" altLang="zh-CN" sz="1200" kern="0" dirty="0">
                  <a:solidFill>
                    <a:srgbClr val="333333"/>
                  </a:solidFill>
                  <a:cs typeface="+mn-ea"/>
                  <a:sym typeface="+mn-lt"/>
                </a:rPr>
                <a:t>”</a:t>
              </a:r>
              <a:r>
                <a:rPr lang="zh-CN" altLang="zh-CN" sz="1200" kern="0" dirty="0">
                  <a:solidFill>
                    <a:srgbClr val="333333"/>
                  </a:solidFill>
                  <a:cs typeface="+mn-ea"/>
                  <a:sym typeface="+mn-lt"/>
                </a:rPr>
                <a:t>等干部群众深恶痛绝突出问题</a:t>
              </a:r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191633" y="1598688"/>
            <a:ext cx="2271343" cy="1274999"/>
            <a:chOff x="2024431" y="2216225"/>
            <a:chExt cx="2271343" cy="1274999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4431" y="2216225"/>
              <a:ext cx="2271343" cy="1274999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2211271" y="2486848"/>
              <a:ext cx="189766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sz="1200" kern="0" dirty="0">
                  <a:solidFill>
                    <a:srgbClr val="333333"/>
                  </a:solidFill>
                  <a:cs typeface="+mn-ea"/>
                  <a:sym typeface="+mn-lt"/>
                </a:rPr>
                <a:t>制定《党政机关厉行节约反对浪费条例》、切实遏制公务支出和公款消费中的各种违纪违规违法现象</a:t>
              </a:r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1" name="椭圆 20"/>
          <p:cNvSpPr/>
          <p:nvPr/>
        </p:nvSpPr>
        <p:spPr>
          <a:xfrm>
            <a:off x="1029575" y="1776838"/>
            <a:ext cx="866775" cy="9243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rgbClr val="FFFF00"/>
                </a:solidFill>
                <a:cs typeface="+mn-ea"/>
                <a:sym typeface="+mn-lt"/>
              </a:rPr>
              <a:t>从</a:t>
            </a:r>
            <a:endParaRPr lang="zh-CN" altLang="en-US" sz="3200" dirty="0">
              <a:solidFill>
                <a:srgbClr val="FFFF00"/>
              </a:solidFill>
              <a:cs typeface="+mn-ea"/>
              <a:sym typeface="+mn-lt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291563" y="1776838"/>
            <a:ext cx="866775" cy="9243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rgbClr val="FFFF00"/>
                </a:solidFill>
                <a:cs typeface="+mn-ea"/>
                <a:sym typeface="+mn-lt"/>
              </a:rPr>
              <a:t>到</a:t>
            </a:r>
            <a:endParaRPr lang="zh-CN" altLang="en-US" sz="3200" dirty="0">
              <a:solidFill>
                <a:srgbClr val="FFFF00"/>
              </a:solidFill>
              <a:cs typeface="+mn-ea"/>
              <a:sym typeface="+mn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981340" y="2880029"/>
            <a:ext cx="2271343" cy="1274999"/>
            <a:chOff x="2024431" y="2216225"/>
            <a:chExt cx="2271343" cy="1274999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4431" y="2216225"/>
              <a:ext cx="2271343" cy="1274999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264764" y="2580823"/>
              <a:ext cx="18976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sz="1200" kern="0" dirty="0">
                  <a:solidFill>
                    <a:srgbClr val="333333"/>
                  </a:solidFill>
                  <a:cs typeface="+mn-ea"/>
                  <a:sym typeface="+mn-lt"/>
                </a:rPr>
                <a:t>启动节俭养德全民节约行动、养成健康文明生活方式</a:t>
              </a:r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258308" y="2873687"/>
            <a:ext cx="2271343" cy="1274999"/>
            <a:chOff x="2024431" y="2216225"/>
            <a:chExt cx="2271343" cy="1274999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4431" y="2216225"/>
              <a:ext cx="2271343" cy="1274999"/>
            </a:xfrm>
            <a:prstGeom prst="rect">
              <a:avLst/>
            </a:prstGeom>
          </p:spPr>
        </p:pic>
        <p:sp>
          <p:nvSpPr>
            <p:cNvPr id="28" name="矩形 27"/>
            <p:cNvSpPr/>
            <p:nvPr/>
          </p:nvSpPr>
          <p:spPr>
            <a:xfrm>
              <a:off x="2255721" y="2530558"/>
              <a:ext cx="18976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kern="0" dirty="0">
                  <a:solidFill>
                    <a:srgbClr val="333333"/>
                  </a:solidFill>
                  <a:cs typeface="+mn-ea"/>
                  <a:sym typeface="+mn-lt"/>
                </a:rPr>
                <a:t>发起吃尽盘中餐的“光盘行动”、掀起浪费可耻节约为荣的餐桌新风</a:t>
              </a:r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9" name="椭圆 28"/>
          <p:cNvSpPr/>
          <p:nvPr/>
        </p:nvSpPr>
        <p:spPr>
          <a:xfrm>
            <a:off x="1029575" y="3055008"/>
            <a:ext cx="866775" cy="9243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rgbClr val="FFFF00"/>
                </a:solidFill>
                <a:cs typeface="+mn-ea"/>
                <a:sym typeface="+mn-lt"/>
              </a:rPr>
              <a:t>从</a:t>
            </a:r>
            <a:endParaRPr lang="zh-CN" altLang="en-US" sz="3200" dirty="0">
              <a:solidFill>
                <a:srgbClr val="FFFF00"/>
              </a:solidFill>
              <a:cs typeface="+mn-ea"/>
              <a:sym typeface="+mn-lt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291563" y="3055008"/>
            <a:ext cx="866775" cy="9243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rgbClr val="FFFF00"/>
                </a:solidFill>
                <a:cs typeface="+mn-ea"/>
                <a:sym typeface="+mn-lt"/>
              </a:rPr>
              <a:t>到</a:t>
            </a:r>
            <a:endParaRPr lang="zh-CN" altLang="en-US" sz="3200" dirty="0">
              <a:solidFill>
                <a:srgbClr val="FFFF00"/>
              </a:solidFill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191109" y="4219982"/>
            <a:ext cx="6196151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200" kern="0" dirty="0">
                <a:solidFill>
                  <a:srgbClr val="333333"/>
                </a:solidFill>
                <a:cs typeface="+mn-ea"/>
                <a:sym typeface="+mn-lt"/>
              </a:rPr>
              <a:t>一系列有力整治举措推动餐饮浪费现象有所改观，特别是群众反映强烈的公款餐饮浪费行为得到有效遏制，全党全社会厉行节约的良好风尚正在形成。</a:t>
            </a:r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1" grpId="0" animBg="1"/>
      <p:bldP spid="22" grpId="0" animBg="1"/>
      <p:bldP spid="29" grpId="0" animBg="1"/>
      <p:bldP spid="30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29575" y="491166"/>
            <a:ext cx="3656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rgbClr val="C00000"/>
                </a:solidFill>
                <a:cs typeface="+mn-ea"/>
                <a:sym typeface="+mn-lt"/>
              </a:rPr>
              <a:t>餐饮浪费现象仍然存在</a:t>
            </a:r>
            <a:endParaRPr lang="zh-CN" altLang="en-US" sz="18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06877" y="2005279"/>
            <a:ext cx="4652963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650"/>
              </a:spcBef>
              <a:spcAft>
                <a:spcPts val="0"/>
              </a:spcAft>
            </a:pPr>
            <a:r>
              <a:rPr lang="zh-CN" altLang="zh-CN" sz="2000" kern="0" dirty="0">
                <a:solidFill>
                  <a:srgbClr val="333333"/>
                </a:solidFill>
                <a:cs typeface="+mn-ea"/>
                <a:sym typeface="+mn-lt"/>
              </a:rPr>
              <a:t>一些地方餐饮浪费现象仍然存在，有的甚至触目惊心、令人痛心，必须坚决贯彻落实</a:t>
            </a:r>
            <a:r>
              <a:rPr lang="zh-CN" altLang="en-US" sz="2000" kern="0" dirty="0">
                <a:solidFill>
                  <a:srgbClr val="333333"/>
                </a:solidFill>
                <a:cs typeface="+mn-ea"/>
                <a:sym typeface="+mn-lt"/>
              </a:rPr>
              <a:t>有关领导</a:t>
            </a:r>
            <a:r>
              <a:rPr lang="zh-CN" altLang="zh-CN" sz="2000" kern="0" dirty="0">
                <a:solidFill>
                  <a:srgbClr val="333333"/>
                </a:solidFill>
                <a:cs typeface="+mn-ea"/>
                <a:sym typeface="+mn-lt"/>
              </a:rPr>
              <a:t>重要指示精神，制定实施更有力的举措，推动全社会深入推进制止餐饮浪费工作。</a:t>
            </a:r>
            <a:endParaRPr lang="zh-CN" altLang="zh-CN" sz="1600" kern="100" dirty="0"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029575" y="500136"/>
            <a:ext cx="4609973" cy="1476306"/>
            <a:chOff x="1029575" y="771594"/>
            <a:chExt cx="4609973" cy="147630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575" y="771594"/>
              <a:ext cx="4609973" cy="1476306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1682775" y="1472998"/>
              <a:ext cx="23503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400" b="1" kern="0" dirty="0">
                  <a:solidFill>
                    <a:srgbClr val="FFFF00"/>
                  </a:solidFill>
                  <a:cs typeface="+mn-ea"/>
                  <a:sym typeface="+mn-lt"/>
                </a:rPr>
                <a:t>同时也应当看到</a:t>
              </a:r>
              <a:endParaRPr lang="zh-CN" altLang="en-US" sz="2000" b="1" dirty="0">
                <a:solidFill>
                  <a:srgbClr val="FFFF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1119187" y="1818368"/>
            <a:ext cx="7134225" cy="23145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267" y="2005279"/>
            <a:ext cx="1978718" cy="1883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1386840" y="1866376"/>
            <a:ext cx="3562350" cy="20383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1050" dirty="0">
                <a:cs typeface="+mn-ea"/>
                <a:sym typeface="+mn-lt"/>
              </a:rPr>
              <a:t>有关领导</a:t>
            </a:r>
            <a:r>
              <a:rPr lang="zh-CN" altLang="zh-CN" sz="1050" dirty="0">
                <a:cs typeface="+mn-ea"/>
                <a:sym typeface="+mn-lt"/>
              </a:rPr>
              <a:t>强调：</a:t>
            </a:r>
            <a:r>
              <a:rPr lang="en-US" altLang="zh-CN" sz="1050" dirty="0">
                <a:cs typeface="+mn-ea"/>
                <a:sym typeface="+mn-lt"/>
              </a:rPr>
              <a:t>“</a:t>
            </a:r>
            <a:r>
              <a:rPr lang="zh-CN" altLang="zh-CN" sz="1050" dirty="0">
                <a:cs typeface="+mn-ea"/>
                <a:sym typeface="+mn-lt"/>
              </a:rPr>
              <a:t>过去我们党靠艰苦奋斗、勤俭节约不断成就伟业，现在我们仍然要用这样的思想来指导工作。</a:t>
            </a:r>
            <a:r>
              <a:rPr lang="en-US" altLang="zh-CN" sz="1050" dirty="0">
                <a:cs typeface="+mn-ea"/>
                <a:sym typeface="+mn-lt"/>
              </a:rPr>
              <a:t>”</a:t>
            </a:r>
            <a:r>
              <a:rPr lang="zh-CN" altLang="zh-CN" sz="1050" dirty="0">
                <a:cs typeface="+mn-ea"/>
                <a:sym typeface="+mn-lt"/>
              </a:rPr>
              <a:t>党和政府一边加快发展经济，一边注重节约、反对浪费，带头过</a:t>
            </a:r>
            <a:r>
              <a:rPr lang="en-US" altLang="zh-CN" sz="1050" dirty="0">
                <a:cs typeface="+mn-ea"/>
                <a:sym typeface="+mn-lt"/>
              </a:rPr>
              <a:t>“</a:t>
            </a:r>
            <a:r>
              <a:rPr lang="zh-CN" altLang="zh-CN" sz="1050" dirty="0">
                <a:cs typeface="+mn-ea"/>
                <a:sym typeface="+mn-lt"/>
              </a:rPr>
              <a:t>紧日子</a:t>
            </a:r>
            <a:r>
              <a:rPr lang="en-US" altLang="zh-CN" sz="1050" dirty="0">
                <a:cs typeface="+mn-ea"/>
                <a:sym typeface="+mn-lt"/>
              </a:rPr>
              <a:t>”</a:t>
            </a:r>
            <a:r>
              <a:rPr lang="zh-CN" altLang="zh-CN" sz="1050" dirty="0">
                <a:cs typeface="+mn-ea"/>
                <a:sym typeface="+mn-lt"/>
              </a:rPr>
              <a:t>，目的就是为了让人民过上好日子。不论我们国家发展到什么水平，不论人民生活改善到什么地步，艰苦奋斗、勤俭节约的思想和精神永远不能丢。全党同志务必牢记</a:t>
            </a:r>
            <a:r>
              <a:rPr lang="en-US" altLang="zh-CN" sz="1050" dirty="0">
                <a:cs typeface="+mn-ea"/>
                <a:sym typeface="+mn-lt"/>
              </a:rPr>
              <a:t>“</a:t>
            </a:r>
            <a:r>
              <a:rPr lang="zh-CN" altLang="zh-CN" sz="1050" dirty="0">
                <a:cs typeface="+mn-ea"/>
                <a:sym typeface="+mn-lt"/>
              </a:rPr>
              <a:t>艰苦奋斗、勤俭节约，不仅是我们一路走来、发展壮大的重要保证，也是我们继往开来、再创辉煌的重要保证</a:t>
            </a:r>
            <a:r>
              <a:rPr lang="en-US" altLang="zh-CN" sz="1050" dirty="0">
                <a:cs typeface="+mn-ea"/>
                <a:sym typeface="+mn-lt"/>
              </a:rPr>
              <a:t>”</a:t>
            </a:r>
            <a:r>
              <a:rPr lang="zh-CN" altLang="zh-CN" sz="1050" dirty="0">
                <a:cs typeface="+mn-ea"/>
                <a:sym typeface="+mn-lt"/>
              </a:rPr>
              <a:t>。当此实现</a:t>
            </a:r>
            <a:r>
              <a:rPr lang="en-US" altLang="zh-CN" sz="1050" dirty="0">
                <a:cs typeface="+mn-ea"/>
                <a:sym typeface="+mn-lt"/>
              </a:rPr>
              <a:t>“</a:t>
            </a:r>
            <a:r>
              <a:rPr lang="zh-CN" altLang="zh-CN" sz="1050" dirty="0">
                <a:cs typeface="+mn-ea"/>
                <a:sym typeface="+mn-lt"/>
              </a:rPr>
              <a:t>两个一百年</a:t>
            </a:r>
            <a:r>
              <a:rPr lang="en-US" altLang="zh-CN" sz="1050" dirty="0">
                <a:cs typeface="+mn-ea"/>
                <a:sym typeface="+mn-lt"/>
              </a:rPr>
              <a:t>”</a:t>
            </a:r>
            <a:r>
              <a:rPr lang="zh-CN" altLang="zh-CN" sz="1050" dirty="0">
                <a:cs typeface="+mn-ea"/>
                <a:sym typeface="+mn-lt"/>
              </a:rPr>
              <a:t>奋斗目标的历史交汇期，光荣的历史使命、宏伟的奋斗目标、复杂的内外环境，都呼唤我们大兴艰苦奋斗之风，厉行勤俭节约、反对铺张浪费，集中力量办好自己的事情。</a:t>
            </a:r>
            <a:endParaRPr lang="zh-CN" altLang="zh-CN" sz="1050" dirty="0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71205" y="415744"/>
            <a:ext cx="38779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rgbClr val="C00000"/>
                </a:solidFill>
                <a:cs typeface="+mn-ea"/>
                <a:sym typeface="+mn-lt"/>
              </a:rPr>
              <a:t>厉行勤俭节约、反对铺张浪费</a:t>
            </a:r>
            <a:endParaRPr lang="zh-CN" altLang="en-US" sz="18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167126" y="1144277"/>
            <a:ext cx="6614160" cy="2813469"/>
          </a:xfrm>
          <a:prstGeom prst="roundRect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4" y="1977056"/>
            <a:ext cx="2510790" cy="1433661"/>
          </a:xfrm>
          <a:prstGeom prst="round2DiagRect">
            <a:avLst>
              <a:gd name="adj1" fmla="val 16667"/>
              <a:gd name="adj2" fmla="val 0"/>
            </a:avLst>
          </a:prstGeom>
          <a:ln w="22225" cap="sq">
            <a:solidFill>
              <a:srgbClr val="C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2407281" y="858528"/>
            <a:ext cx="4133850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cs typeface="+mn-ea"/>
                <a:sym typeface="+mn-lt"/>
              </a:rPr>
              <a:t>艰苦奋斗、勤俭节约是中华民族的传统美德</a:t>
            </a:r>
            <a:endParaRPr lang="zh-CN" altLang="en-US" sz="1600" b="1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474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  <p:bldP spid="6" grpId="0" animBg="1"/>
    </p:bldLst>
  </p:timing>
</p:sld>
</file>

<file path=ppt/tags/tag1.xml><?xml version="1.0" encoding="utf-8"?>
<p:tagLst xmlns:p="http://schemas.openxmlformats.org/presentationml/2006/main">
  <p:tag name="ISPRING_PRESENTATION_TITLE" val="迎接十九大 做合格党员VB_MAN"/>
</p:tagLst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00000"/>
      </a:accent1>
      <a:accent2>
        <a:srgbClr val="C00000"/>
      </a:accent2>
      <a:accent3>
        <a:srgbClr val="C00000"/>
      </a:accent3>
      <a:accent4>
        <a:srgbClr val="C00000"/>
      </a:accent4>
      <a:accent5>
        <a:srgbClr val="C00000"/>
      </a:accent5>
      <a:accent6>
        <a:srgbClr val="C00000"/>
      </a:accent6>
      <a:hlink>
        <a:srgbClr val="C00000"/>
      </a:hlink>
      <a:folHlink>
        <a:srgbClr val="C00000"/>
      </a:folHlink>
    </a:clrScheme>
    <a:fontScheme name="vfymgvtk">
      <a:majorFont>
        <a:latin typeface="字魂36号-正文宋楷"/>
        <a:ea typeface="字魂36号-正文宋楷"/>
        <a:cs typeface=""/>
      </a:majorFont>
      <a:minorFont>
        <a:latin typeface="字魂36号-正文宋楷"/>
        <a:ea typeface="字魂36号-正文宋楷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00000"/>
      </a:accent1>
      <a:accent2>
        <a:srgbClr val="C00000"/>
      </a:accent2>
      <a:accent3>
        <a:srgbClr val="C00000"/>
      </a:accent3>
      <a:accent4>
        <a:srgbClr val="C00000"/>
      </a:accent4>
      <a:accent5>
        <a:srgbClr val="C00000"/>
      </a:accent5>
      <a:accent6>
        <a:srgbClr val="C00000"/>
      </a:accent6>
      <a:hlink>
        <a:srgbClr val="C00000"/>
      </a:hlink>
      <a:folHlink>
        <a:srgbClr val="C00000"/>
      </a:folHlink>
    </a:clrScheme>
    <a:fontScheme name="vfymgvtk">
      <a:majorFont>
        <a:latin typeface="字魂36号-正文宋楷"/>
        <a:ea typeface="字魂36号-正文宋楷"/>
        <a:cs typeface=""/>
      </a:majorFont>
      <a:minorFont>
        <a:latin typeface="字魂36号-正文宋楷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C00000"/>
    </a:accent1>
    <a:accent2>
      <a:srgbClr val="C00000"/>
    </a:accent2>
    <a:accent3>
      <a:srgbClr val="C00000"/>
    </a:accent3>
    <a:accent4>
      <a:srgbClr val="C00000"/>
    </a:accent4>
    <a:accent5>
      <a:srgbClr val="C00000"/>
    </a:accent5>
    <a:accent6>
      <a:srgbClr val="C00000"/>
    </a:accent6>
    <a:hlink>
      <a:srgbClr val="C00000"/>
    </a:hlink>
    <a:folHlink>
      <a:srgbClr val="C00000"/>
    </a:folHlink>
  </a:clrScheme>
</a:themeOverride>
</file>

<file path=ppt/theme/themeOverride2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44546A"/>
    </a:dk2>
    <a:lt2>
      <a:srgbClr val="E7E6E6"/>
    </a:lt2>
    <a:accent1>
      <a:srgbClr val="C00000"/>
    </a:accent1>
    <a:accent2>
      <a:srgbClr val="C00000"/>
    </a:accent2>
    <a:accent3>
      <a:srgbClr val="C00000"/>
    </a:accent3>
    <a:accent4>
      <a:srgbClr val="C00000"/>
    </a:accent4>
    <a:accent5>
      <a:srgbClr val="C00000"/>
    </a:accent5>
    <a:accent6>
      <a:srgbClr val="C00000"/>
    </a:accent6>
    <a:hlink>
      <a:srgbClr val="C00000"/>
    </a:hlink>
    <a:folHlink>
      <a:srgbClr val="C00000"/>
    </a:folHlink>
  </a:clrScheme>
</a:themeOverride>
</file>

<file path=ppt/theme/themeOverride3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44546A"/>
    </a:dk2>
    <a:lt2>
      <a:srgbClr val="E7E6E6"/>
    </a:lt2>
    <a:accent1>
      <a:srgbClr val="C00000"/>
    </a:accent1>
    <a:accent2>
      <a:srgbClr val="C00000"/>
    </a:accent2>
    <a:accent3>
      <a:srgbClr val="C00000"/>
    </a:accent3>
    <a:accent4>
      <a:srgbClr val="C00000"/>
    </a:accent4>
    <a:accent5>
      <a:srgbClr val="C00000"/>
    </a:accent5>
    <a:accent6>
      <a:srgbClr val="C00000"/>
    </a:accent6>
    <a:hlink>
      <a:srgbClr val="C00000"/>
    </a:hlink>
    <a:folHlink>
      <a:srgbClr val="C00000"/>
    </a:folHlink>
  </a:clrScheme>
</a:themeOverride>
</file>

<file path=ppt/theme/themeOverride4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44546A"/>
    </a:dk2>
    <a:lt2>
      <a:srgbClr val="E7E6E6"/>
    </a:lt2>
    <a:accent1>
      <a:srgbClr val="C00000"/>
    </a:accent1>
    <a:accent2>
      <a:srgbClr val="C00000"/>
    </a:accent2>
    <a:accent3>
      <a:srgbClr val="C00000"/>
    </a:accent3>
    <a:accent4>
      <a:srgbClr val="C00000"/>
    </a:accent4>
    <a:accent5>
      <a:srgbClr val="C00000"/>
    </a:accent5>
    <a:accent6>
      <a:srgbClr val="C00000"/>
    </a:accent6>
    <a:hlink>
      <a:srgbClr val="C00000"/>
    </a:hlink>
    <a:folHlink>
      <a:srgbClr val="C00000"/>
    </a:folHlink>
  </a:clrScheme>
</a:themeOverride>
</file>

<file path=ppt/theme/themeOverride5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44546A"/>
    </a:dk2>
    <a:lt2>
      <a:srgbClr val="E7E6E6"/>
    </a:lt2>
    <a:accent1>
      <a:srgbClr val="C00000"/>
    </a:accent1>
    <a:accent2>
      <a:srgbClr val="C00000"/>
    </a:accent2>
    <a:accent3>
      <a:srgbClr val="C00000"/>
    </a:accent3>
    <a:accent4>
      <a:srgbClr val="C00000"/>
    </a:accent4>
    <a:accent5>
      <a:srgbClr val="C00000"/>
    </a:accent5>
    <a:accent6>
      <a:srgbClr val="C00000"/>
    </a:accent6>
    <a:hlink>
      <a:srgbClr val="C00000"/>
    </a:hlink>
    <a:folHlink>
      <a:srgbClr val="C00000"/>
    </a:folHlink>
  </a:clrScheme>
</a:themeOverride>
</file>

<file path=ppt/theme/themeOverride6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44546A"/>
    </a:dk2>
    <a:lt2>
      <a:srgbClr val="E7E6E6"/>
    </a:lt2>
    <a:accent1>
      <a:srgbClr val="C00000"/>
    </a:accent1>
    <a:accent2>
      <a:srgbClr val="C00000"/>
    </a:accent2>
    <a:accent3>
      <a:srgbClr val="C00000"/>
    </a:accent3>
    <a:accent4>
      <a:srgbClr val="C00000"/>
    </a:accent4>
    <a:accent5>
      <a:srgbClr val="C00000"/>
    </a:accent5>
    <a:accent6>
      <a:srgbClr val="C00000"/>
    </a:accent6>
    <a:hlink>
      <a:srgbClr val="C00000"/>
    </a:hlink>
    <a:folHlink>
      <a:srgbClr val="C00000"/>
    </a:folHlink>
  </a:clrScheme>
</a:themeOverride>
</file>

<file path=ppt/theme/themeOverride7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44546A"/>
    </a:dk2>
    <a:lt2>
      <a:srgbClr val="E7E6E6"/>
    </a:lt2>
    <a:accent1>
      <a:srgbClr val="C00000"/>
    </a:accent1>
    <a:accent2>
      <a:srgbClr val="C00000"/>
    </a:accent2>
    <a:accent3>
      <a:srgbClr val="C00000"/>
    </a:accent3>
    <a:accent4>
      <a:srgbClr val="C00000"/>
    </a:accent4>
    <a:accent5>
      <a:srgbClr val="C00000"/>
    </a:accent5>
    <a:accent6>
      <a:srgbClr val="C00000"/>
    </a:accent6>
    <a:hlink>
      <a:srgbClr val="C00000"/>
    </a:hlink>
    <a:folHlink>
      <a:srgbClr val="C0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3656</Words>
  <Application>WPS 演示</Application>
  <PresentationFormat>全屏显示(16:9)</PresentationFormat>
  <Paragraphs>189</Paragraphs>
  <Slides>23</Slides>
  <Notes>9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Arial</vt:lpstr>
      <vt:lpstr>宋体</vt:lpstr>
      <vt:lpstr>Wingdings</vt:lpstr>
      <vt:lpstr>汉仪尚巍手书W</vt:lpstr>
      <vt:lpstr>字魂36号-正文宋楷</vt:lpstr>
      <vt:lpstr>微软雅黑</vt:lpstr>
      <vt:lpstr>Arial Unicode MS</vt:lpstr>
      <vt:lpstr>Calibri</vt:lpstr>
      <vt:lpstr>Office 主题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迎接十九大 做合格党员VB_MAN</dc:title>
  <dc:creator>pc</dc:creator>
  <cp:lastModifiedBy>Administrator</cp:lastModifiedBy>
  <cp:revision>95</cp:revision>
  <dcterms:created xsi:type="dcterms:W3CDTF">2017-08-10T06:16:00Z</dcterms:created>
  <dcterms:modified xsi:type="dcterms:W3CDTF">2021-03-10T03:24:20Z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