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77" r:id="rId5"/>
    <p:sldId id="269" r:id="rId6"/>
    <p:sldId id="297" r:id="rId7"/>
    <p:sldId id="270" r:id="rId8"/>
    <p:sldId id="298" r:id="rId9"/>
    <p:sldId id="271" r:id="rId10"/>
    <p:sldId id="299" r:id="rId11"/>
    <p:sldId id="272" r:id="rId12"/>
    <p:sldId id="300" r:id="rId13"/>
    <p:sldId id="301" r:id="rId14"/>
    <p:sldId id="287" r:id="rId15"/>
    <p:sldId id="267" r:id="rId16"/>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227"/>
    <a:srgbClr val="FF9D38"/>
    <a:srgbClr val="F5C638"/>
    <a:srgbClr val="FB405D"/>
    <a:srgbClr val="DA4818"/>
    <a:srgbClr val="F67A3A"/>
    <a:srgbClr val="231F20"/>
    <a:srgbClr val="F23C00"/>
    <a:srgbClr val="383637"/>
    <a:srgbClr val="E73A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10"/>
  </p:normalViewPr>
  <p:slideViewPr>
    <p:cSldViewPr snapToGrid="0" snapToObjects="1">
      <p:cViewPr>
        <p:scale>
          <a:sx n="66" d="100"/>
          <a:sy n="66" d="100"/>
        </p:scale>
        <p:origin x="-2238" y="-996"/>
      </p:cViewPr>
      <p:guideLst>
        <p:guide orient="horz" pos="2197"/>
        <p:guide pos="3839"/>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atin typeface="Segoe UI Light" panose="020B0502040204020203" charset="0"/>
                <a:ea typeface="Segoe UI Light" panose="020B0502040204020203" charset="0"/>
                <a:cs typeface="Segoe UI Light" panose="020B0502040204020203"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11386592" y="171547"/>
            <a:ext cx="805408" cy="616255"/>
          </a:xfrm>
          <a:prstGeom prst="rect">
            <a:avLst/>
          </a:prstGeom>
          <a:solidFill>
            <a:schemeClr val="tx1"/>
          </a:solidFill>
        </p:spPr>
        <p:txBody>
          <a:bodyPr vert="horz" anchor="ctr"/>
          <a:lstStyle>
            <a:lvl1pPr marL="0" indent="0" algn="ctr">
              <a:buNone/>
              <a:defRPr sz="2400" b="1">
                <a:solidFill>
                  <a:srgbClr val="FFFFFF"/>
                </a:solidFill>
                <a:latin typeface="Segoe UI Light" panose="020B0502040204020203" charset="0"/>
                <a:ea typeface="Segoe UI Light" panose="020B0502040204020203" charset="0"/>
                <a:cs typeface="Segoe UI Light" panose="020B0502040204020203" charset="0"/>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atin typeface="Segoe UI Light" panose="020B0502040204020203" charset="0"/>
                <a:ea typeface="Segoe UI Light" panose="020B0502040204020203" charset="0"/>
                <a:cs typeface="Segoe UI Light" panose="020B0502040204020203" charset="0"/>
              </a:defRPr>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23563">
            <a:off x="137340" y="-2331917"/>
            <a:ext cx="13986178" cy="7994520"/>
          </a:xfrm>
          <a:custGeom>
            <a:avLst/>
            <a:gdLst>
              <a:gd name="connsiteX0" fmla="*/ 0 w 13986178"/>
              <a:gd name="connsiteY0" fmla="*/ 6168227 h 7994520"/>
              <a:gd name="connsiteX1" fmla="*/ 10516551 w 13986178"/>
              <a:gd name="connsiteY1" fmla="*/ 0 h 7994520"/>
              <a:gd name="connsiteX2" fmla="*/ 13986178 w 13986178"/>
              <a:gd name="connsiteY2" fmla="*/ 5915560 h 7994520"/>
              <a:gd name="connsiteX3" fmla="*/ 11693289 w 13986178"/>
              <a:gd name="connsiteY3" fmla="*/ 5956982 h 7994520"/>
              <a:gd name="connsiteX4" fmla="*/ 10511517 w 13986178"/>
              <a:gd name="connsiteY4" fmla="*/ 7994520 h 7994520"/>
              <a:gd name="connsiteX5" fmla="*/ 9354254 w 13986178"/>
              <a:gd name="connsiteY5" fmla="*/ 5999238 h 7994520"/>
              <a:gd name="connsiteX6" fmla="*/ 4561146 w 13986178"/>
              <a:gd name="connsiteY6" fmla="*/ 6085828 h 7994520"/>
              <a:gd name="connsiteX7" fmla="*/ 5272735 w 13986178"/>
              <a:gd name="connsiteY7" fmla="*/ 7312706 h 7994520"/>
              <a:gd name="connsiteX8" fmla="*/ 1610514 w 13986178"/>
              <a:gd name="connsiteY8" fmla="*/ 7312706 h 7994520"/>
              <a:gd name="connsiteX9" fmla="*/ 2298395 w 13986178"/>
              <a:gd name="connsiteY9" fmla="*/ 6126705 h 799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86178" h="7994520">
                <a:moveTo>
                  <a:pt x="0" y="6168227"/>
                </a:moveTo>
                <a:lnTo>
                  <a:pt x="10516551" y="0"/>
                </a:lnTo>
                <a:lnTo>
                  <a:pt x="13986178" y="5915560"/>
                </a:lnTo>
                <a:lnTo>
                  <a:pt x="11693289" y="5956982"/>
                </a:lnTo>
                <a:lnTo>
                  <a:pt x="10511517" y="7994520"/>
                </a:lnTo>
                <a:lnTo>
                  <a:pt x="9354254" y="5999238"/>
                </a:lnTo>
                <a:lnTo>
                  <a:pt x="4561146" y="6085828"/>
                </a:lnTo>
                <a:lnTo>
                  <a:pt x="5272735" y="7312706"/>
                </a:lnTo>
                <a:lnTo>
                  <a:pt x="1610514" y="7312706"/>
                </a:lnTo>
                <a:lnTo>
                  <a:pt x="2298395" y="6126705"/>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flipH="1">
            <a:off x="2011679" y="-1"/>
            <a:ext cx="2030931" cy="1116532"/>
          </a:xfrm>
          <a:prstGeom prst="triangle">
            <a:avLst>
              <a:gd name="adj" fmla="val 0"/>
            </a:avLst>
          </a:prstGeom>
          <a:solidFill>
            <a:srgbClr val="FF9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8975106">
            <a:off x="10257473" y="3185703"/>
            <a:ext cx="2706420" cy="2333120"/>
          </a:xfrm>
          <a:prstGeom prst="triangle">
            <a:avLst/>
          </a:prstGeom>
          <a:solidFill>
            <a:srgbClr val="F67A3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175106">
            <a:off x="7332010" y="4211179"/>
            <a:ext cx="2706420" cy="2333120"/>
          </a:xfrm>
          <a:prstGeom prst="triangle">
            <a:avLst/>
          </a:prstGeom>
          <a:solidFill>
            <a:srgbClr val="F5C6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775106">
            <a:off x="7906653" y="1164917"/>
            <a:ext cx="2706420" cy="2333120"/>
          </a:xfrm>
          <a:prstGeom prst="triangle">
            <a:avLst/>
          </a:prstGeom>
          <a:solidFill>
            <a:srgbClr val="ED322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30578">
            <a:off x="3368151" y="-149940"/>
            <a:ext cx="2313359" cy="1994275"/>
          </a:xfrm>
          <a:prstGeom prst="triangle">
            <a:avLst/>
          </a:prstGeom>
          <a:solidFill>
            <a:srgbClr val="FB40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97180" y="4104640"/>
            <a:ext cx="11090910" cy="1938020"/>
          </a:xfrm>
          <a:prstGeom prst="rect">
            <a:avLst/>
          </a:prstGeom>
        </p:spPr>
        <p:txBody>
          <a:bodyPr wrap="square">
            <a:spAutoFit/>
          </a:bodyPr>
          <a:lstStyle/>
          <a:p>
            <a:pPr algn="l"/>
            <a:r>
              <a:rPr lang="zh-CN" altLang="en-US" sz="6000" b="1" dirty="0"/>
              <a:t>全力帮助孩子</a:t>
            </a:r>
          </a:p>
          <a:p>
            <a:pPr algn="l"/>
            <a:r>
              <a:rPr lang="zh-CN" altLang="en-US" sz="6000" b="1" dirty="0"/>
              <a:t>扣好人生第一粒扣子</a:t>
            </a:r>
          </a:p>
        </p:txBody>
      </p:sp>
      <p:sp>
        <p:nvSpPr>
          <p:cNvPr id="18" name="矩形 17"/>
          <p:cNvSpPr/>
          <p:nvPr/>
        </p:nvSpPr>
        <p:spPr>
          <a:xfrm>
            <a:off x="340566" y="6054929"/>
            <a:ext cx="3097530" cy="398780"/>
          </a:xfrm>
          <a:prstGeom prst="rect">
            <a:avLst/>
          </a:prstGeom>
        </p:spPr>
        <p:txBody>
          <a:bodyPr wrap="none">
            <a:spAutoFit/>
          </a:bodyPr>
          <a:lstStyle/>
          <a:p>
            <a:r>
              <a:rPr lang="zh-CN" altLang="en-US" sz="2000" dirty="0" smtClean="0">
                <a:latin typeface="+mj-ea"/>
                <a:ea typeface="+mj-ea"/>
              </a:rPr>
              <a:t>隆德县第二中学     陈玉军</a:t>
            </a:r>
          </a:p>
        </p:txBody>
      </p:sp>
      <p:sp>
        <p:nvSpPr>
          <p:cNvPr id="20" name="文本框 19"/>
          <p:cNvSpPr txBox="1"/>
          <p:nvPr/>
        </p:nvSpPr>
        <p:spPr>
          <a:xfrm>
            <a:off x="297024" y="2136272"/>
            <a:ext cx="3623945" cy="2214880"/>
          </a:xfrm>
          <a:prstGeom prst="rect">
            <a:avLst/>
          </a:prstGeom>
          <a:noFill/>
        </p:spPr>
        <p:txBody>
          <a:bodyPr wrap="none" rtlCol="0">
            <a:spAutoFit/>
          </a:bodyPr>
          <a:lstStyle/>
          <a:p>
            <a:r>
              <a:rPr lang="en-US" altLang="zh-CN" sz="13800" b="1" dirty="0" smtClean="0">
                <a:solidFill>
                  <a:srgbClr val="F67A3A"/>
                </a:solidFill>
                <a:latin typeface="+mj-lt"/>
                <a:ea typeface="+mj-ea"/>
              </a:rPr>
              <a:t>2019</a:t>
            </a:r>
            <a:endParaRPr lang="zh-CN" altLang="en-US" sz="13800" b="1" dirty="0">
              <a:solidFill>
                <a:srgbClr val="F67A3A"/>
              </a:solidFill>
              <a:latin typeface="+mj-lt"/>
              <a:ea typeface="+mj-ea"/>
            </a:endParaRPr>
          </a:p>
        </p:txBody>
      </p:sp>
      <p:cxnSp>
        <p:nvCxnSpPr>
          <p:cNvPr id="21" name="直接连接符 20"/>
          <p:cNvCxnSpPr/>
          <p:nvPr/>
        </p:nvCxnSpPr>
        <p:spPr>
          <a:xfrm>
            <a:off x="412804" y="4094547"/>
            <a:ext cx="3629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320989" y="859523"/>
            <a:ext cx="2531444" cy="3734602"/>
          </a:xfrm>
          <a:prstGeom prst="rect">
            <a:avLst/>
          </a:prstGeom>
          <a:noFill/>
          <a:ln w="28575">
            <a:solidFill>
              <a:srgbClr val="F5C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830526" y="859522"/>
            <a:ext cx="2531444" cy="4918509"/>
          </a:xfrm>
          <a:prstGeom prst="rect">
            <a:avLst/>
          </a:prstGeom>
          <a:noFill/>
          <a:ln w="28575">
            <a:solidFill>
              <a:srgbClr val="FF9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323553" y="859522"/>
            <a:ext cx="2531444" cy="4918509"/>
          </a:xfrm>
          <a:prstGeom prst="rect">
            <a:avLst/>
          </a:prstGeom>
          <a:noFill/>
          <a:ln w="28575">
            <a:solidFill>
              <a:srgbClr val="FB4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0" y="39303"/>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602917"/>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0" y="89926"/>
            <a:ext cx="6282268" cy="470836"/>
            <a:chOff x="0" y="182880"/>
            <a:chExt cx="6207760" cy="327259"/>
          </a:xfrm>
        </p:grpSpPr>
        <p:sp>
          <p:nvSpPr>
            <p:cNvPr id="5" name="矩形 4"/>
            <p:cNvSpPr/>
            <p:nvPr/>
          </p:nvSpPr>
          <p:spPr>
            <a:xfrm>
              <a:off x="0" y="182880"/>
              <a:ext cx="6015789" cy="3272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6015789" y="182880"/>
              <a:ext cx="191971" cy="327259"/>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2718" y="136444"/>
            <a:ext cx="2173993" cy="369332"/>
          </a:xfrm>
          <a:prstGeom prst="rect">
            <a:avLst/>
          </a:prstGeom>
        </p:spPr>
        <p:txBody>
          <a:bodyPr wrap="none">
            <a:spAutoFit/>
          </a:bodyPr>
          <a:lstStyle/>
          <a:p>
            <a:r>
              <a:rPr lang="zh-CN" altLang="en-US" dirty="0" smtClean="0">
                <a:solidFill>
                  <a:schemeClr val="bg1"/>
                </a:solidFill>
              </a:rPr>
              <a:t>第三部分 </a:t>
            </a:r>
            <a:r>
              <a:rPr lang="en-US" altLang="zh-CN" dirty="0">
                <a:solidFill>
                  <a:schemeClr val="bg1"/>
                </a:solidFill>
              </a:rPr>
              <a:t>| </a:t>
            </a:r>
            <a:r>
              <a:rPr lang="zh-CN" altLang="en-US" dirty="0" smtClean="0">
                <a:solidFill>
                  <a:schemeClr val="bg1"/>
                </a:solidFill>
              </a:rPr>
              <a:t>研究方法</a:t>
            </a:r>
            <a:endParaRPr lang="zh-CN" altLang="en-US" dirty="0">
              <a:solidFill>
                <a:schemeClr val="bg1"/>
              </a:solidFill>
            </a:endParaRPr>
          </a:p>
        </p:txBody>
      </p:sp>
      <p:sp>
        <p:nvSpPr>
          <p:cNvPr id="11" name="等腰三角形 10"/>
          <p:cNvSpPr/>
          <p:nvPr/>
        </p:nvSpPr>
        <p:spPr>
          <a:xfrm rot="5400000">
            <a:off x="90952" y="206040"/>
            <a:ext cx="305471" cy="263337"/>
          </a:xfrm>
          <a:prstGeom prst="triangle">
            <a:avLst/>
          </a:prstGeom>
          <a:solidFill>
            <a:srgbClr val="F6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等腰三角形 1"/>
          <p:cNvSpPr/>
          <p:nvPr/>
        </p:nvSpPr>
        <p:spPr>
          <a:xfrm>
            <a:off x="0" y="3619500"/>
            <a:ext cx="12192000" cy="3238500"/>
          </a:xfrm>
          <a:prstGeom prst="triangle">
            <a:avLst>
              <a:gd name="adj" fmla="val 0"/>
            </a:avLst>
          </a:prstGeom>
          <a:blipFill>
            <a:blip r:embed="rId2"/>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0800000">
            <a:off x="1906023" y="1025142"/>
            <a:ext cx="1145406" cy="987419"/>
          </a:xfrm>
          <a:prstGeom prst="triangle">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等腰三角形 15"/>
          <p:cNvSpPr/>
          <p:nvPr/>
        </p:nvSpPr>
        <p:spPr>
          <a:xfrm rot="10800000">
            <a:off x="5507670" y="1025142"/>
            <a:ext cx="1145406" cy="987419"/>
          </a:xfrm>
          <a:prstGeom prst="triangle">
            <a:avLst/>
          </a:prstGeom>
          <a:solidFill>
            <a:srgbClr val="FF9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a:off x="9015937" y="1025142"/>
            <a:ext cx="1145406" cy="987419"/>
          </a:xfrm>
          <a:prstGeom prst="triangle">
            <a:avLst/>
          </a:prstGeom>
          <a:solidFill>
            <a:srgbClr val="FB4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385396" y="2012347"/>
            <a:ext cx="2402347" cy="2030095"/>
          </a:xfrm>
          <a:prstGeom prst="rect">
            <a:avLst/>
          </a:prstGeom>
        </p:spPr>
        <p:txBody>
          <a:bodyPr wrap="square">
            <a:spAutoFit/>
          </a:bodyPr>
          <a:lstStyle/>
          <a:p>
            <a:pPr algn="l"/>
            <a:r>
              <a:rPr lang="zh-CN" altLang="en-US" b="1" dirty="0">
                <a:solidFill>
                  <a:schemeClr val="tx1">
                    <a:lumMod val="85000"/>
                    <a:lumOff val="15000"/>
                  </a:schemeClr>
                </a:solidFill>
              </a:rPr>
              <a:t>为深入贯彻各级扫黑除恶专项斗争工作会议精神，净化校园环境，切实维护校园安全稳定和谐，扎实、有效开展扫黑除恶专项斗争系列活动</a:t>
            </a:r>
          </a:p>
        </p:txBody>
      </p:sp>
      <p:sp>
        <p:nvSpPr>
          <p:cNvPr id="21" name="矩形 20"/>
          <p:cNvSpPr/>
          <p:nvPr/>
        </p:nvSpPr>
        <p:spPr>
          <a:xfrm>
            <a:off x="2146935" y="1024890"/>
            <a:ext cx="813435" cy="768350"/>
          </a:xfrm>
          <a:prstGeom prst="rect">
            <a:avLst/>
          </a:prstGeom>
        </p:spPr>
        <p:txBody>
          <a:bodyPr wrap="square">
            <a:spAutoFit/>
          </a:bodyPr>
          <a:lstStyle/>
          <a:p>
            <a:r>
              <a:rPr lang="en-US" altLang="zh-CN" sz="4400" b="1" dirty="0" smtClean="0">
                <a:solidFill>
                  <a:schemeClr val="tx1">
                    <a:lumMod val="75000"/>
                    <a:lumOff val="25000"/>
                  </a:schemeClr>
                </a:solidFill>
              </a:rPr>
              <a:t>10</a:t>
            </a:r>
            <a:endParaRPr lang="zh-CN" altLang="en-US" sz="4400" b="1" dirty="0">
              <a:solidFill>
                <a:schemeClr val="tx1">
                  <a:lumMod val="75000"/>
                  <a:lumOff val="25000"/>
                </a:schemeClr>
              </a:solidFill>
            </a:endParaRPr>
          </a:p>
        </p:txBody>
      </p:sp>
      <p:sp>
        <p:nvSpPr>
          <p:cNvPr id="22" name="矩形 21"/>
          <p:cNvSpPr/>
          <p:nvPr/>
        </p:nvSpPr>
        <p:spPr>
          <a:xfrm>
            <a:off x="5681345" y="1024890"/>
            <a:ext cx="798830" cy="768350"/>
          </a:xfrm>
          <a:prstGeom prst="rect">
            <a:avLst/>
          </a:prstGeom>
        </p:spPr>
        <p:txBody>
          <a:bodyPr wrap="square">
            <a:spAutoFit/>
          </a:bodyPr>
          <a:lstStyle/>
          <a:p>
            <a:r>
              <a:rPr lang="en-US" altLang="zh-CN" sz="4400" b="1" dirty="0">
                <a:solidFill>
                  <a:schemeClr val="tx1">
                    <a:lumMod val="75000"/>
                    <a:lumOff val="25000"/>
                  </a:schemeClr>
                </a:solidFill>
              </a:rPr>
              <a:t>11</a:t>
            </a:r>
          </a:p>
        </p:txBody>
      </p:sp>
      <p:sp>
        <p:nvSpPr>
          <p:cNvPr id="23" name="矩形 22"/>
          <p:cNvSpPr/>
          <p:nvPr/>
        </p:nvSpPr>
        <p:spPr>
          <a:xfrm>
            <a:off x="9190355" y="1024890"/>
            <a:ext cx="796925" cy="768350"/>
          </a:xfrm>
          <a:prstGeom prst="rect">
            <a:avLst/>
          </a:prstGeom>
        </p:spPr>
        <p:txBody>
          <a:bodyPr wrap="square">
            <a:spAutoFit/>
          </a:bodyPr>
          <a:lstStyle/>
          <a:p>
            <a:r>
              <a:rPr lang="en-US" altLang="zh-CN" sz="4400" b="1" dirty="0">
                <a:solidFill>
                  <a:schemeClr val="tx1">
                    <a:lumMod val="75000"/>
                    <a:lumOff val="25000"/>
                  </a:schemeClr>
                </a:solidFill>
              </a:rPr>
              <a:t>12</a:t>
            </a:r>
            <a:endParaRPr lang="zh-CN" altLang="en-US" sz="4400" b="1" dirty="0">
              <a:solidFill>
                <a:schemeClr val="tx1">
                  <a:lumMod val="75000"/>
                  <a:lumOff val="25000"/>
                </a:schemeClr>
              </a:solidFill>
            </a:endParaRPr>
          </a:p>
        </p:txBody>
      </p:sp>
      <p:sp>
        <p:nvSpPr>
          <p:cNvPr id="24" name="矩形 23"/>
          <p:cNvSpPr/>
          <p:nvPr/>
        </p:nvSpPr>
        <p:spPr>
          <a:xfrm>
            <a:off x="8388575" y="2026952"/>
            <a:ext cx="2402347" cy="3415030"/>
          </a:xfrm>
          <a:prstGeom prst="rect">
            <a:avLst/>
          </a:prstGeom>
        </p:spPr>
        <p:txBody>
          <a:bodyPr wrap="square">
            <a:spAutoFit/>
          </a:bodyPr>
          <a:lstStyle/>
          <a:p>
            <a:pPr algn="ctr"/>
            <a:r>
              <a:rPr lang="zh-CN" altLang="en-US" b="1" dirty="0">
                <a:solidFill>
                  <a:schemeClr val="tx1">
                    <a:lumMod val="85000"/>
                    <a:lumOff val="15000"/>
                  </a:schemeClr>
                </a:solidFill>
              </a:rPr>
              <a:t>进一步提升师生安全意识，减少安全事故的发生，保障学生健康成长，维护校园和谐稳定，2019年5月13日，隆德二中开展了以“提高灾害防治能力 构筑生命安全防线”为主题的安全教育日系列活动，成功实施了全校师生“防震减灾与消防应急演练”</a:t>
            </a:r>
          </a:p>
        </p:txBody>
      </p:sp>
      <p:sp>
        <p:nvSpPr>
          <p:cNvPr id="10" name="矩形 9"/>
          <p:cNvSpPr/>
          <p:nvPr/>
        </p:nvSpPr>
        <p:spPr>
          <a:xfrm>
            <a:off x="4878531" y="2026952"/>
            <a:ext cx="2402347" cy="2584450"/>
          </a:xfrm>
          <a:prstGeom prst="rect">
            <a:avLst/>
          </a:prstGeom>
        </p:spPr>
        <p:txBody>
          <a:bodyPr wrap="square">
            <a:spAutoFit/>
          </a:bodyPr>
          <a:lstStyle/>
          <a:p>
            <a:pPr algn="l"/>
            <a:r>
              <a:rPr lang="zh-CN" altLang="en-US" b="1" dirty="0">
                <a:solidFill>
                  <a:schemeClr val="tx1">
                    <a:lumMod val="85000"/>
                    <a:lumOff val="15000"/>
                  </a:schemeClr>
                </a:solidFill>
              </a:rPr>
              <a:t>为弘扬“五四精神”，缅怀五四先驱崇高的爱国情怀和革命精神，加强学生的理想信念教育，2019年5月5日，开展了“青春心向党，建功新时代”纪念“五四”运动100周年主题团日活动</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xmlns="">
                  <a14:imgLayer r:embed="rId3">
                    <a14:imgEffect>
                      <a14:artisticBlur radius="49"/>
                    </a14:imgEffect>
                    <a14:imgEffect>
                      <a14:saturation sat="0"/>
                    </a14:imgEffect>
                  </a14:imgLayer>
                </a14:imgProps>
              </a:ext>
            </a:extLst>
          </a:blip>
          <a:stretch>
            <a:fillRect/>
          </a:stretch>
        </p:blipFill>
        <p:spPr>
          <a:xfrm>
            <a:off x="0" y="0"/>
            <a:ext cx="12192000" cy="6858000"/>
          </a:xfrm>
          <a:prstGeom prst="rect">
            <a:avLst/>
          </a:prstGeom>
        </p:spPr>
      </p:pic>
      <p:sp>
        <p:nvSpPr>
          <p:cNvPr id="10" name="平行四边形 9"/>
          <p:cNvSpPr/>
          <p:nvPr/>
        </p:nvSpPr>
        <p:spPr>
          <a:xfrm>
            <a:off x="1068405" y="0"/>
            <a:ext cx="10015122" cy="6858000"/>
          </a:xfrm>
          <a:prstGeom prst="parallelogram">
            <a:avLst>
              <a:gd name="adj" fmla="val 38333"/>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rot="1800000">
            <a:off x="4464519" y="682775"/>
            <a:ext cx="3705726" cy="3637353"/>
            <a:chOff x="4243137" y="1556583"/>
            <a:chExt cx="3705726" cy="3637353"/>
          </a:xfrm>
        </p:grpSpPr>
        <p:sp>
          <p:nvSpPr>
            <p:cNvPr id="5" name="等腰三角形 4"/>
            <p:cNvSpPr/>
            <p:nvPr/>
          </p:nvSpPr>
          <p:spPr>
            <a:xfrm>
              <a:off x="4243137" y="1556583"/>
              <a:ext cx="3705726" cy="3194591"/>
            </a:xfrm>
            <a:prstGeom prst="triangle">
              <a:avLst/>
            </a:prstGeom>
            <a:solidFill>
              <a:srgbClr val="ED3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4597667" y="2197270"/>
              <a:ext cx="2996666" cy="2996666"/>
            </a:xfrm>
            <a:prstGeom prst="ellipse">
              <a:avLst/>
            </a:prstGeom>
            <a:noFill/>
            <a:ln>
              <a:solidFill>
                <a:srgbClr val="ED3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p:cNvSpPr txBox="1"/>
          <p:nvPr/>
        </p:nvSpPr>
        <p:spPr>
          <a:xfrm>
            <a:off x="4515226" y="1848488"/>
            <a:ext cx="3283585" cy="1861185"/>
          </a:xfrm>
          <a:prstGeom prst="rect">
            <a:avLst/>
          </a:prstGeom>
          <a:noFill/>
        </p:spPr>
        <p:txBody>
          <a:bodyPr wrap="none" rtlCol="0">
            <a:spAutoFit/>
          </a:bodyPr>
          <a:lstStyle/>
          <a:p>
            <a:r>
              <a:rPr lang="en-US" altLang="zh-CN" sz="11500" dirty="0">
                <a:solidFill>
                  <a:schemeClr val="bg1"/>
                </a:solidFill>
              </a:rPr>
              <a:t>13-15</a:t>
            </a:r>
            <a:endParaRPr lang="zh-CN" altLang="en-US" sz="11500" dirty="0">
              <a:solidFill>
                <a:schemeClr val="bg1"/>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菱形 11"/>
          <p:cNvSpPr/>
          <p:nvPr/>
        </p:nvSpPr>
        <p:spPr>
          <a:xfrm>
            <a:off x="3530064" y="2796139"/>
            <a:ext cx="1419726" cy="1419726"/>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0" y="39303"/>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602917"/>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0" y="89926"/>
            <a:ext cx="6282268" cy="470836"/>
            <a:chOff x="0" y="182880"/>
            <a:chExt cx="6207760" cy="327259"/>
          </a:xfrm>
        </p:grpSpPr>
        <p:sp>
          <p:nvSpPr>
            <p:cNvPr id="5" name="矩形 4"/>
            <p:cNvSpPr/>
            <p:nvPr/>
          </p:nvSpPr>
          <p:spPr>
            <a:xfrm>
              <a:off x="0" y="182880"/>
              <a:ext cx="6015789" cy="3272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6015789" y="182880"/>
              <a:ext cx="191971" cy="327259"/>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等腰三角形 10"/>
          <p:cNvSpPr/>
          <p:nvPr/>
        </p:nvSpPr>
        <p:spPr>
          <a:xfrm rot="5400000">
            <a:off x="90952" y="206040"/>
            <a:ext cx="305471" cy="263337"/>
          </a:xfrm>
          <a:prstGeom prst="triangle">
            <a:avLst/>
          </a:prstGeom>
          <a:solidFill>
            <a:srgbClr val="F6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菱形 1"/>
          <p:cNvSpPr/>
          <p:nvPr/>
        </p:nvSpPr>
        <p:spPr>
          <a:xfrm>
            <a:off x="624570" y="1725327"/>
            <a:ext cx="3561350" cy="3561350"/>
          </a:xfrm>
          <a:prstGeom prst="diamond">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p:nvPr/>
        </p:nvSpPr>
        <p:spPr>
          <a:xfrm>
            <a:off x="7158788" y="2796139"/>
            <a:ext cx="1419726" cy="1419726"/>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p:nvSpPr>
        <p:spPr>
          <a:xfrm>
            <a:off x="4273614" y="1725327"/>
            <a:ext cx="3561350" cy="3561350"/>
          </a:xfrm>
          <a:prstGeom prst="diamond">
            <a:avLst/>
          </a:prstGeom>
          <a:solidFill>
            <a:srgbClr val="FF9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7902338" y="1725327"/>
            <a:ext cx="3561350" cy="3561350"/>
          </a:xfrm>
          <a:prstGeom prst="diamond">
            <a:avLst/>
          </a:prstGeom>
          <a:solidFill>
            <a:srgbClr val="F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H="1">
            <a:off x="-373582" y="773804"/>
            <a:ext cx="2627696" cy="2560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092930" y="2535228"/>
            <a:ext cx="2627696" cy="2560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1039045" y="2743200"/>
            <a:ext cx="2627696" cy="2560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319697" y="4504624"/>
            <a:ext cx="2627696" cy="2560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任意多边形 21"/>
          <p:cNvSpPr/>
          <p:nvPr/>
        </p:nvSpPr>
        <p:spPr>
          <a:xfrm>
            <a:off x="940266" y="3163313"/>
            <a:ext cx="346509" cy="683393"/>
          </a:xfrm>
          <a:custGeom>
            <a:avLst/>
            <a:gdLst>
              <a:gd name="connsiteX0" fmla="*/ 346509 w 346509"/>
              <a:gd name="connsiteY0" fmla="*/ 0 h 683393"/>
              <a:gd name="connsiteX1" fmla="*/ 0 w 346509"/>
              <a:gd name="connsiteY1" fmla="*/ 346509 h 683393"/>
              <a:gd name="connsiteX2" fmla="*/ 336884 w 346509"/>
              <a:gd name="connsiteY2" fmla="*/ 683393 h 683393"/>
            </a:gdLst>
            <a:ahLst/>
            <a:cxnLst>
              <a:cxn ang="0">
                <a:pos x="connsiteX0" y="connsiteY0"/>
              </a:cxn>
              <a:cxn ang="0">
                <a:pos x="connsiteX1" y="connsiteY1"/>
              </a:cxn>
              <a:cxn ang="0">
                <a:pos x="connsiteX2" y="connsiteY2"/>
              </a:cxn>
            </a:cxnLst>
            <a:rect l="l" t="t" r="r" b="b"/>
            <a:pathLst>
              <a:path w="346509" h="683393">
                <a:moveTo>
                  <a:pt x="346509" y="0"/>
                </a:moveTo>
                <a:lnTo>
                  <a:pt x="0" y="346509"/>
                </a:lnTo>
                <a:lnTo>
                  <a:pt x="336884" y="68339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603281" y="3163313"/>
            <a:ext cx="346509" cy="683393"/>
          </a:xfrm>
          <a:custGeom>
            <a:avLst/>
            <a:gdLst>
              <a:gd name="connsiteX0" fmla="*/ 346509 w 346509"/>
              <a:gd name="connsiteY0" fmla="*/ 0 h 683393"/>
              <a:gd name="connsiteX1" fmla="*/ 0 w 346509"/>
              <a:gd name="connsiteY1" fmla="*/ 346509 h 683393"/>
              <a:gd name="connsiteX2" fmla="*/ 336884 w 346509"/>
              <a:gd name="connsiteY2" fmla="*/ 683393 h 683393"/>
            </a:gdLst>
            <a:ahLst/>
            <a:cxnLst>
              <a:cxn ang="0">
                <a:pos x="connsiteX0" y="connsiteY0"/>
              </a:cxn>
              <a:cxn ang="0">
                <a:pos x="connsiteX1" y="connsiteY1"/>
              </a:cxn>
              <a:cxn ang="0">
                <a:pos x="connsiteX2" y="connsiteY2"/>
              </a:cxn>
            </a:cxnLst>
            <a:rect l="l" t="t" r="r" b="b"/>
            <a:pathLst>
              <a:path w="346509" h="683393">
                <a:moveTo>
                  <a:pt x="346509" y="0"/>
                </a:moveTo>
                <a:lnTo>
                  <a:pt x="0" y="346509"/>
                </a:lnTo>
                <a:lnTo>
                  <a:pt x="336884" y="68339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205534" y="3163313"/>
            <a:ext cx="346509" cy="683393"/>
          </a:xfrm>
          <a:custGeom>
            <a:avLst/>
            <a:gdLst>
              <a:gd name="connsiteX0" fmla="*/ 346509 w 346509"/>
              <a:gd name="connsiteY0" fmla="*/ 0 h 683393"/>
              <a:gd name="connsiteX1" fmla="*/ 0 w 346509"/>
              <a:gd name="connsiteY1" fmla="*/ 346509 h 683393"/>
              <a:gd name="connsiteX2" fmla="*/ 336884 w 346509"/>
              <a:gd name="connsiteY2" fmla="*/ 683393 h 683393"/>
            </a:gdLst>
            <a:ahLst/>
            <a:cxnLst>
              <a:cxn ang="0">
                <a:pos x="connsiteX0" y="connsiteY0"/>
              </a:cxn>
              <a:cxn ang="0">
                <a:pos x="connsiteX1" y="connsiteY1"/>
              </a:cxn>
              <a:cxn ang="0">
                <a:pos x="connsiteX2" y="connsiteY2"/>
              </a:cxn>
            </a:cxnLst>
            <a:rect l="l" t="t" r="r" b="b"/>
            <a:pathLst>
              <a:path w="346509" h="683393">
                <a:moveTo>
                  <a:pt x="346509" y="0"/>
                </a:moveTo>
                <a:lnTo>
                  <a:pt x="0" y="346509"/>
                </a:lnTo>
                <a:lnTo>
                  <a:pt x="336884" y="68339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flipH="1">
            <a:off x="10818378" y="3163313"/>
            <a:ext cx="346509" cy="683393"/>
          </a:xfrm>
          <a:custGeom>
            <a:avLst/>
            <a:gdLst>
              <a:gd name="connsiteX0" fmla="*/ 346509 w 346509"/>
              <a:gd name="connsiteY0" fmla="*/ 0 h 683393"/>
              <a:gd name="connsiteX1" fmla="*/ 0 w 346509"/>
              <a:gd name="connsiteY1" fmla="*/ 346509 h 683393"/>
              <a:gd name="connsiteX2" fmla="*/ 336884 w 346509"/>
              <a:gd name="connsiteY2" fmla="*/ 683393 h 683393"/>
            </a:gdLst>
            <a:ahLst/>
            <a:cxnLst>
              <a:cxn ang="0">
                <a:pos x="connsiteX0" y="connsiteY0"/>
              </a:cxn>
              <a:cxn ang="0">
                <a:pos x="connsiteX1" y="connsiteY1"/>
              </a:cxn>
              <a:cxn ang="0">
                <a:pos x="connsiteX2" y="connsiteY2"/>
              </a:cxn>
            </a:cxnLst>
            <a:rect l="l" t="t" r="r" b="b"/>
            <a:pathLst>
              <a:path w="346509" h="683393">
                <a:moveTo>
                  <a:pt x="346509" y="0"/>
                </a:moveTo>
                <a:lnTo>
                  <a:pt x="0" y="346509"/>
                </a:lnTo>
                <a:lnTo>
                  <a:pt x="336884" y="68339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flipH="1">
            <a:off x="7172606" y="3163313"/>
            <a:ext cx="346509" cy="683393"/>
          </a:xfrm>
          <a:custGeom>
            <a:avLst/>
            <a:gdLst>
              <a:gd name="connsiteX0" fmla="*/ 346509 w 346509"/>
              <a:gd name="connsiteY0" fmla="*/ 0 h 683393"/>
              <a:gd name="connsiteX1" fmla="*/ 0 w 346509"/>
              <a:gd name="connsiteY1" fmla="*/ 346509 h 683393"/>
              <a:gd name="connsiteX2" fmla="*/ 336884 w 346509"/>
              <a:gd name="connsiteY2" fmla="*/ 683393 h 683393"/>
            </a:gdLst>
            <a:ahLst/>
            <a:cxnLst>
              <a:cxn ang="0">
                <a:pos x="connsiteX0" y="connsiteY0"/>
              </a:cxn>
              <a:cxn ang="0">
                <a:pos x="connsiteX1" y="connsiteY1"/>
              </a:cxn>
              <a:cxn ang="0">
                <a:pos x="connsiteX2" y="connsiteY2"/>
              </a:cxn>
            </a:cxnLst>
            <a:rect l="l" t="t" r="r" b="b"/>
            <a:pathLst>
              <a:path w="346509" h="683393">
                <a:moveTo>
                  <a:pt x="346509" y="0"/>
                </a:moveTo>
                <a:lnTo>
                  <a:pt x="0" y="346509"/>
                </a:lnTo>
                <a:lnTo>
                  <a:pt x="336884" y="68339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flipH="1">
            <a:off x="3503593" y="3163313"/>
            <a:ext cx="346509" cy="683393"/>
          </a:xfrm>
          <a:custGeom>
            <a:avLst/>
            <a:gdLst>
              <a:gd name="connsiteX0" fmla="*/ 346509 w 346509"/>
              <a:gd name="connsiteY0" fmla="*/ 0 h 683393"/>
              <a:gd name="connsiteX1" fmla="*/ 0 w 346509"/>
              <a:gd name="connsiteY1" fmla="*/ 346509 h 683393"/>
              <a:gd name="connsiteX2" fmla="*/ 336884 w 346509"/>
              <a:gd name="connsiteY2" fmla="*/ 683393 h 683393"/>
            </a:gdLst>
            <a:ahLst/>
            <a:cxnLst>
              <a:cxn ang="0">
                <a:pos x="connsiteX0" y="connsiteY0"/>
              </a:cxn>
              <a:cxn ang="0">
                <a:pos x="connsiteX1" y="connsiteY1"/>
              </a:cxn>
              <a:cxn ang="0">
                <a:pos x="connsiteX2" y="connsiteY2"/>
              </a:cxn>
            </a:cxnLst>
            <a:rect l="l" t="t" r="r" b="b"/>
            <a:pathLst>
              <a:path w="346509" h="683393">
                <a:moveTo>
                  <a:pt x="346509" y="0"/>
                </a:moveTo>
                <a:lnTo>
                  <a:pt x="0" y="346509"/>
                </a:lnTo>
                <a:lnTo>
                  <a:pt x="336884" y="68339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203967" y="2827319"/>
            <a:ext cx="2402347" cy="1322070"/>
          </a:xfrm>
          <a:prstGeom prst="rect">
            <a:avLst/>
          </a:prstGeom>
        </p:spPr>
        <p:txBody>
          <a:bodyPr wrap="square">
            <a:spAutoFit/>
          </a:bodyPr>
          <a:lstStyle/>
          <a:p>
            <a:pPr algn="ctr"/>
            <a:r>
              <a:rPr lang="en-US" altLang="zh-CN" sz="2000" b="1" dirty="0">
                <a:solidFill>
                  <a:schemeClr val="tx1"/>
                </a:solidFill>
              </a:rPr>
              <a:t>13</a:t>
            </a:r>
            <a:r>
              <a:rPr lang="zh-CN" altLang="en-US" sz="2000" b="1" dirty="0">
                <a:solidFill>
                  <a:schemeClr val="tx1"/>
                </a:solidFill>
              </a:rPr>
              <a:t>、客观、公正的做好2019年南京大学暑假访学夏令营成员选拔工作</a:t>
            </a:r>
          </a:p>
        </p:txBody>
      </p:sp>
      <p:sp>
        <p:nvSpPr>
          <p:cNvPr id="36" name="矩形 35"/>
          <p:cNvSpPr/>
          <p:nvPr/>
        </p:nvSpPr>
        <p:spPr>
          <a:xfrm>
            <a:off x="4894328" y="2285664"/>
            <a:ext cx="2402347" cy="3476625"/>
          </a:xfrm>
          <a:prstGeom prst="rect">
            <a:avLst/>
          </a:prstGeom>
        </p:spPr>
        <p:txBody>
          <a:bodyPr wrap="square">
            <a:spAutoFit/>
          </a:bodyPr>
          <a:lstStyle/>
          <a:p>
            <a:pPr algn="ctr"/>
            <a:r>
              <a:rPr lang="en-US" altLang="zh-CN" sz="2000" b="1" dirty="0">
                <a:solidFill>
                  <a:schemeClr val="tx1"/>
                </a:solidFill>
              </a:rPr>
              <a:t>14</a:t>
            </a:r>
            <a:r>
              <a:rPr lang="zh-CN" altLang="en-US" sz="2000" b="1" dirty="0">
                <a:solidFill>
                  <a:schemeClr val="tx1"/>
                </a:solidFill>
              </a:rPr>
              <a:t>、为传承戏曲艺术，弘扬中华优秀传统文化，使学生近距离感受戏曲艺术的魅力，提高艺术审美和文艺素养，陶冶高尚的道德情操，2019年6月10日，组织学生参加了隆德县2019年度“戏曲进校园”活动</a:t>
            </a:r>
          </a:p>
        </p:txBody>
      </p:sp>
      <p:sp>
        <p:nvSpPr>
          <p:cNvPr id="38" name="矩形 37"/>
          <p:cNvSpPr/>
          <p:nvPr/>
        </p:nvSpPr>
        <p:spPr>
          <a:xfrm>
            <a:off x="8578608" y="2077384"/>
            <a:ext cx="2402347" cy="3784600"/>
          </a:xfrm>
          <a:prstGeom prst="rect">
            <a:avLst/>
          </a:prstGeom>
        </p:spPr>
        <p:txBody>
          <a:bodyPr wrap="square">
            <a:spAutoFit/>
          </a:bodyPr>
          <a:lstStyle/>
          <a:p>
            <a:pPr algn="ctr"/>
            <a:r>
              <a:rPr lang="en-US" altLang="zh-CN" sz="2000" b="1" dirty="0">
                <a:solidFill>
                  <a:schemeClr val="tx1"/>
                </a:solidFill>
              </a:rPr>
              <a:t>15</a:t>
            </a:r>
            <a:r>
              <a:rPr lang="zh-CN" altLang="en-US" sz="2000" b="1" dirty="0">
                <a:solidFill>
                  <a:schemeClr val="tx1"/>
                </a:solidFill>
              </a:rPr>
              <a:t>、为进一步深入贯彻落实习近平总书记关于防控近视工作的重要指示精神，落实《综合防控儿童青少年近视实施方案》以及教育部、国家卫生健康委等部门的相关要求，开展了“近视防控”教育宣传活动</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xmlns="">
                  <a14:imgLayer r:embed="rId3">
                    <a14:imgEffect>
                      <a14:artisticBlur radius="49"/>
                    </a14:imgEffect>
                    <a14:imgEffect>
                      <a14:saturation sat="0"/>
                    </a14:imgEffect>
                  </a14:imgLayer>
                </a14:imgProps>
              </a:ext>
            </a:extLst>
          </a:blip>
          <a:stretch>
            <a:fillRect/>
          </a:stretch>
        </p:blipFill>
        <p:spPr>
          <a:xfrm>
            <a:off x="0" y="0"/>
            <a:ext cx="12192000" cy="6858000"/>
          </a:xfrm>
          <a:prstGeom prst="rect">
            <a:avLst/>
          </a:prstGeom>
        </p:spPr>
      </p:pic>
      <p:sp>
        <p:nvSpPr>
          <p:cNvPr id="10" name="平行四边形 9"/>
          <p:cNvSpPr/>
          <p:nvPr/>
        </p:nvSpPr>
        <p:spPr>
          <a:xfrm>
            <a:off x="1068405" y="0"/>
            <a:ext cx="10015122" cy="6858000"/>
          </a:xfrm>
          <a:prstGeom prst="parallelogram">
            <a:avLst>
              <a:gd name="adj" fmla="val 38333"/>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rot="1800000">
            <a:off x="4464519" y="682775"/>
            <a:ext cx="3705726" cy="3637353"/>
            <a:chOff x="4243137" y="1556583"/>
            <a:chExt cx="3705726" cy="3637353"/>
          </a:xfrm>
        </p:grpSpPr>
        <p:sp>
          <p:nvSpPr>
            <p:cNvPr id="5" name="等腰三角形 4"/>
            <p:cNvSpPr/>
            <p:nvPr/>
          </p:nvSpPr>
          <p:spPr>
            <a:xfrm>
              <a:off x="4243137" y="1556583"/>
              <a:ext cx="3705726" cy="3194591"/>
            </a:xfrm>
            <a:prstGeom prst="triangle">
              <a:avLst/>
            </a:prstGeom>
            <a:solidFill>
              <a:srgbClr val="FB4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4597667" y="2197270"/>
              <a:ext cx="2996666" cy="2996666"/>
            </a:xfrm>
            <a:prstGeom prst="ellipse">
              <a:avLst/>
            </a:prstGeom>
            <a:noFill/>
            <a:ln>
              <a:solidFill>
                <a:srgbClr val="FB4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p:cNvSpPr txBox="1"/>
          <p:nvPr/>
        </p:nvSpPr>
        <p:spPr>
          <a:xfrm>
            <a:off x="4357746" y="1947548"/>
            <a:ext cx="3248660" cy="1861185"/>
          </a:xfrm>
          <a:prstGeom prst="rect">
            <a:avLst/>
          </a:prstGeom>
          <a:noFill/>
        </p:spPr>
        <p:txBody>
          <a:bodyPr wrap="none" rtlCol="0">
            <a:spAutoFit/>
          </a:bodyPr>
          <a:lstStyle/>
          <a:p>
            <a:r>
              <a:rPr lang="en-US" altLang="zh-CN" sz="11500" dirty="0">
                <a:solidFill>
                  <a:schemeClr val="bg1"/>
                </a:solidFill>
              </a:rPr>
              <a:t>16-21</a:t>
            </a:r>
            <a:endParaRPr lang="zh-CN" altLang="en-US" sz="11500" dirty="0">
              <a:solidFill>
                <a:schemeClr val="bg1"/>
              </a:solidFil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39303"/>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602917"/>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0" y="89926"/>
            <a:ext cx="6282268" cy="470836"/>
            <a:chOff x="0" y="182880"/>
            <a:chExt cx="6207760" cy="327259"/>
          </a:xfrm>
        </p:grpSpPr>
        <p:sp>
          <p:nvSpPr>
            <p:cNvPr id="5" name="矩形 4"/>
            <p:cNvSpPr/>
            <p:nvPr/>
          </p:nvSpPr>
          <p:spPr>
            <a:xfrm>
              <a:off x="0" y="182880"/>
              <a:ext cx="6015789" cy="3272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6015789" y="182880"/>
              <a:ext cx="191971" cy="327259"/>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等腰三角形 10"/>
          <p:cNvSpPr/>
          <p:nvPr/>
        </p:nvSpPr>
        <p:spPr>
          <a:xfrm rot="5400000">
            <a:off x="90952" y="206040"/>
            <a:ext cx="305471" cy="263337"/>
          </a:xfrm>
          <a:prstGeom prst="triangle">
            <a:avLst/>
          </a:prstGeom>
          <a:solidFill>
            <a:srgbClr val="F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p:cNvGrpSpPr/>
          <p:nvPr/>
        </p:nvGrpSpPr>
        <p:grpSpPr>
          <a:xfrm>
            <a:off x="1038423" y="1330995"/>
            <a:ext cx="10117060" cy="4738970"/>
            <a:chOff x="1000958" y="1325280"/>
            <a:chExt cx="10117060" cy="4738970"/>
          </a:xfrm>
        </p:grpSpPr>
        <p:sp>
          <p:nvSpPr>
            <p:cNvPr id="15" name="任意多边形 14"/>
            <p:cNvSpPr/>
            <p:nvPr/>
          </p:nvSpPr>
          <p:spPr>
            <a:xfrm rot="21600000">
              <a:off x="1000958" y="1736504"/>
              <a:ext cx="1564154" cy="3916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5C638">
                <a:alpha val="9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0" tIns="783305" rIns="412751" bIns="783304"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6" name="任意多边形 15"/>
            <p:cNvSpPr/>
            <p:nvPr/>
          </p:nvSpPr>
          <p:spPr>
            <a:xfrm rot="21600000">
              <a:off x="2707057" y="1540690"/>
              <a:ext cx="1720560" cy="43081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F9D38">
                <a:alpha val="9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0" tIns="861630" rIns="412751" bIns="861630"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7" name="任意多边形 16"/>
            <p:cNvSpPr/>
            <p:nvPr/>
          </p:nvSpPr>
          <p:spPr>
            <a:xfrm rot="21600000">
              <a:off x="4569563" y="1325280"/>
              <a:ext cx="1892617" cy="473897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67A3A">
                <a:alpha val="9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0" tIns="947795" rIns="412751" bIns="947794"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8" name="任意多边形 17"/>
            <p:cNvSpPr/>
            <p:nvPr/>
          </p:nvSpPr>
          <p:spPr>
            <a:xfrm rot="21600000">
              <a:off x="6604126" y="1325280"/>
              <a:ext cx="2081879" cy="473897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DA4818">
                <a:alpha val="9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0" tIns="947795" rIns="412751" bIns="947794"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9" name="任意多边形 18"/>
            <p:cNvSpPr/>
            <p:nvPr/>
          </p:nvSpPr>
          <p:spPr>
            <a:xfrm rot="21600000">
              <a:off x="8827951" y="1325280"/>
              <a:ext cx="2290067" cy="473897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FB405D">
                <a:alpha val="9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0" tIns="947795" rIns="412751" bIns="947794" numCol="1" spcCol="1270" anchor="ctr" anchorCtr="0">
              <a:noAutofit/>
            </a:bodyPr>
            <a:lstStyle/>
            <a:p>
              <a:pPr lvl="0" algn="ctr" defTabSz="2889250">
                <a:lnSpc>
                  <a:spcPct val="90000"/>
                </a:lnSpc>
                <a:spcBef>
                  <a:spcPct val="0"/>
                </a:spcBef>
                <a:spcAft>
                  <a:spcPct val="35000"/>
                </a:spcAft>
              </a:pPr>
              <a:endParaRPr lang="zh-CN" altLang="en-US" sz="6500" kern="1200"/>
            </a:p>
          </p:txBody>
        </p:sp>
      </p:grpSp>
      <p:sp>
        <p:nvSpPr>
          <p:cNvPr id="20" name="矩形 19"/>
          <p:cNvSpPr/>
          <p:nvPr/>
        </p:nvSpPr>
        <p:spPr>
          <a:xfrm>
            <a:off x="1000959" y="3439566"/>
            <a:ext cx="1630482" cy="583565"/>
          </a:xfrm>
          <a:prstGeom prst="rect">
            <a:avLst/>
          </a:prstGeom>
        </p:spPr>
        <p:txBody>
          <a:bodyPr wrap="square">
            <a:spAutoFit/>
          </a:bodyPr>
          <a:lstStyle/>
          <a:p>
            <a:r>
              <a:rPr lang="zh-CN" altLang="en-US" sz="1600" b="1" dirty="0">
                <a:solidFill>
                  <a:schemeClr val="tx1">
                    <a:lumMod val="85000"/>
                    <a:lumOff val="15000"/>
                  </a:schemeClr>
                </a:solidFill>
              </a:rPr>
              <a:t>成功开展班主任主题班会大赛</a:t>
            </a:r>
          </a:p>
        </p:txBody>
      </p:sp>
      <p:sp>
        <p:nvSpPr>
          <p:cNvPr id="22" name="矩形 21"/>
          <p:cNvSpPr/>
          <p:nvPr/>
        </p:nvSpPr>
        <p:spPr>
          <a:xfrm>
            <a:off x="2773387" y="3439566"/>
            <a:ext cx="1630482" cy="583565"/>
          </a:xfrm>
          <a:prstGeom prst="rect">
            <a:avLst/>
          </a:prstGeom>
        </p:spPr>
        <p:txBody>
          <a:bodyPr wrap="square">
            <a:spAutoFit/>
          </a:bodyPr>
          <a:lstStyle/>
          <a:p>
            <a:r>
              <a:rPr lang="zh-CN" altLang="en-US" sz="1600" b="1" dirty="0">
                <a:solidFill>
                  <a:schemeClr val="tx1">
                    <a:lumMod val="85000"/>
                    <a:lumOff val="15000"/>
                  </a:schemeClr>
                </a:solidFill>
              </a:rPr>
              <a:t>进一步做好校园文化建设</a:t>
            </a:r>
          </a:p>
        </p:txBody>
      </p:sp>
      <p:sp>
        <p:nvSpPr>
          <p:cNvPr id="24" name="矩形 23"/>
          <p:cNvSpPr/>
          <p:nvPr/>
        </p:nvSpPr>
        <p:spPr>
          <a:xfrm>
            <a:off x="4698707" y="3439566"/>
            <a:ext cx="1630482" cy="1322070"/>
          </a:xfrm>
          <a:prstGeom prst="rect">
            <a:avLst/>
          </a:prstGeom>
        </p:spPr>
        <p:txBody>
          <a:bodyPr wrap="square">
            <a:spAutoFit/>
          </a:bodyPr>
          <a:lstStyle/>
          <a:p>
            <a:r>
              <a:rPr lang="zh-CN" altLang="en-US" sz="1600" b="1" dirty="0">
                <a:solidFill>
                  <a:schemeClr val="tx1"/>
                </a:solidFill>
              </a:rPr>
              <a:t>张紫涵等20名同学代表隆德县参加首届“健康人生•绿色无毒”主题朗诵大赛</a:t>
            </a:r>
          </a:p>
        </p:txBody>
      </p:sp>
      <p:sp>
        <p:nvSpPr>
          <p:cNvPr id="34" name="矩形 33"/>
          <p:cNvSpPr/>
          <p:nvPr/>
        </p:nvSpPr>
        <p:spPr>
          <a:xfrm>
            <a:off x="6866597" y="3176676"/>
            <a:ext cx="1630482" cy="2306955"/>
          </a:xfrm>
          <a:prstGeom prst="rect">
            <a:avLst/>
          </a:prstGeom>
        </p:spPr>
        <p:txBody>
          <a:bodyPr wrap="square">
            <a:spAutoFit/>
          </a:bodyPr>
          <a:lstStyle/>
          <a:p>
            <a:r>
              <a:rPr lang="zh-CN" altLang="en-US" sz="1600" b="1" dirty="0">
                <a:solidFill>
                  <a:schemeClr val="tx1"/>
                </a:solidFill>
              </a:rPr>
              <a:t>不断创新家庭教育新模式，通过学校培训家长、外请专家培训家长、老师与家长交流沟通、家长之间经验交流等形式，提高家长教育孩子的能力</a:t>
            </a:r>
          </a:p>
        </p:txBody>
      </p:sp>
      <p:sp>
        <p:nvSpPr>
          <p:cNvPr id="36" name="矩形 35"/>
          <p:cNvSpPr/>
          <p:nvPr/>
        </p:nvSpPr>
        <p:spPr>
          <a:xfrm>
            <a:off x="9194507" y="3176676"/>
            <a:ext cx="1630482" cy="829945"/>
          </a:xfrm>
          <a:prstGeom prst="rect">
            <a:avLst/>
          </a:prstGeom>
        </p:spPr>
        <p:txBody>
          <a:bodyPr wrap="square">
            <a:spAutoFit/>
          </a:bodyPr>
          <a:lstStyle/>
          <a:p>
            <a:r>
              <a:rPr lang="zh-CN" altLang="en-US" sz="1600" b="1" dirty="0">
                <a:solidFill>
                  <a:schemeClr val="tx1"/>
                </a:solidFill>
              </a:rPr>
              <a:t>成功组织召开2019届初三毕业典礼</a:t>
            </a:r>
          </a:p>
        </p:txBody>
      </p:sp>
      <p:sp>
        <p:nvSpPr>
          <p:cNvPr id="38" name="椭圆 37"/>
          <p:cNvSpPr/>
          <p:nvPr/>
        </p:nvSpPr>
        <p:spPr>
          <a:xfrm>
            <a:off x="1482090" y="2690495"/>
            <a:ext cx="788035" cy="6013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85000"/>
                    <a:lumOff val="15000"/>
                  </a:schemeClr>
                </a:solidFill>
              </a:rPr>
              <a:t>16</a:t>
            </a:r>
            <a:endParaRPr lang="zh-CN" altLang="en-US" sz="2800" dirty="0">
              <a:solidFill>
                <a:schemeClr val="tx1">
                  <a:lumMod val="85000"/>
                  <a:lumOff val="15000"/>
                </a:schemeClr>
              </a:solidFill>
            </a:endParaRPr>
          </a:p>
        </p:txBody>
      </p:sp>
      <p:sp>
        <p:nvSpPr>
          <p:cNvPr id="39" name="椭圆 38"/>
          <p:cNvSpPr/>
          <p:nvPr/>
        </p:nvSpPr>
        <p:spPr>
          <a:xfrm>
            <a:off x="3288030" y="2690495"/>
            <a:ext cx="750570" cy="6013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lumMod val="85000"/>
                    <a:lumOff val="15000"/>
                  </a:schemeClr>
                </a:solidFill>
              </a:rPr>
              <a:t>17</a:t>
            </a:r>
            <a:endParaRPr lang="zh-CN" altLang="en-US" sz="2800" dirty="0">
              <a:solidFill>
                <a:schemeClr val="tx1">
                  <a:lumMod val="85000"/>
                  <a:lumOff val="15000"/>
                </a:schemeClr>
              </a:solidFill>
            </a:endParaRPr>
          </a:p>
        </p:txBody>
      </p:sp>
      <p:sp>
        <p:nvSpPr>
          <p:cNvPr id="40" name="椭圆 39"/>
          <p:cNvSpPr/>
          <p:nvPr/>
        </p:nvSpPr>
        <p:spPr>
          <a:xfrm>
            <a:off x="5213350" y="2690495"/>
            <a:ext cx="750570" cy="6013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lumMod val="85000"/>
                    <a:lumOff val="15000"/>
                  </a:schemeClr>
                </a:solidFill>
              </a:rPr>
              <a:t>18</a:t>
            </a:r>
            <a:endParaRPr lang="zh-CN" altLang="en-US" sz="2800" dirty="0">
              <a:solidFill>
                <a:schemeClr val="tx1">
                  <a:lumMod val="85000"/>
                  <a:lumOff val="15000"/>
                </a:schemeClr>
              </a:solidFill>
            </a:endParaRPr>
          </a:p>
        </p:txBody>
      </p:sp>
      <p:sp>
        <p:nvSpPr>
          <p:cNvPr id="41" name="椭圆 40"/>
          <p:cNvSpPr/>
          <p:nvPr/>
        </p:nvSpPr>
        <p:spPr>
          <a:xfrm>
            <a:off x="7301230" y="2366645"/>
            <a:ext cx="762635" cy="6013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85000"/>
                    <a:lumOff val="15000"/>
                  </a:schemeClr>
                </a:solidFill>
              </a:rPr>
              <a:t>19</a:t>
            </a:r>
            <a:endParaRPr lang="zh-CN" altLang="en-US" sz="2800" dirty="0">
              <a:solidFill>
                <a:schemeClr val="tx1">
                  <a:lumMod val="85000"/>
                  <a:lumOff val="15000"/>
                </a:schemeClr>
              </a:solidFill>
            </a:endParaRPr>
          </a:p>
        </p:txBody>
      </p:sp>
      <p:sp>
        <p:nvSpPr>
          <p:cNvPr id="42" name="椭圆 41"/>
          <p:cNvSpPr/>
          <p:nvPr/>
        </p:nvSpPr>
        <p:spPr>
          <a:xfrm>
            <a:off x="9385935" y="2366645"/>
            <a:ext cx="923290" cy="6013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lumMod val="85000"/>
                    <a:lumOff val="15000"/>
                  </a:schemeClr>
                </a:solidFill>
              </a:rPr>
              <a:t>20</a:t>
            </a:r>
            <a:endParaRPr lang="zh-CN" altLang="en-US" sz="2800" dirty="0">
              <a:solidFill>
                <a:schemeClr val="tx1">
                  <a:lumMod val="85000"/>
                  <a:lumOff val="15000"/>
                </a:schemeClr>
              </a:solidFill>
            </a:endParaRPr>
          </a:p>
        </p:txBody>
      </p:sp>
      <p:sp>
        <p:nvSpPr>
          <p:cNvPr id="2" name="椭圆 1"/>
          <p:cNvSpPr/>
          <p:nvPr/>
        </p:nvSpPr>
        <p:spPr>
          <a:xfrm>
            <a:off x="9472295" y="4006850"/>
            <a:ext cx="923290" cy="6013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lumMod val="85000"/>
                    <a:lumOff val="15000"/>
                  </a:schemeClr>
                </a:solidFill>
              </a:rPr>
              <a:t>21</a:t>
            </a:r>
            <a:endParaRPr lang="zh-CN" altLang="en-US" sz="2800" dirty="0">
              <a:solidFill>
                <a:schemeClr val="tx1">
                  <a:lumMod val="85000"/>
                  <a:lumOff val="15000"/>
                </a:schemeClr>
              </a:solidFill>
            </a:endParaRPr>
          </a:p>
        </p:txBody>
      </p:sp>
      <p:sp>
        <p:nvSpPr>
          <p:cNvPr id="8" name="矩形 7"/>
          <p:cNvSpPr/>
          <p:nvPr/>
        </p:nvSpPr>
        <p:spPr>
          <a:xfrm>
            <a:off x="9118307" y="4732426"/>
            <a:ext cx="1630482" cy="829945"/>
          </a:xfrm>
          <a:prstGeom prst="rect">
            <a:avLst/>
          </a:prstGeom>
        </p:spPr>
        <p:txBody>
          <a:bodyPr wrap="square">
            <a:spAutoFit/>
          </a:bodyPr>
          <a:lstStyle/>
          <a:p>
            <a:r>
              <a:rPr lang="zh-CN" altLang="en-US" sz="1600" b="1" dirty="0">
                <a:solidFill>
                  <a:schemeClr val="tx1"/>
                </a:solidFill>
              </a:rPr>
              <a:t>做好各级各类部门检查、观摩我校工作</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23563">
            <a:off x="137340" y="-2331917"/>
            <a:ext cx="13986178" cy="7994520"/>
          </a:xfrm>
          <a:custGeom>
            <a:avLst/>
            <a:gdLst>
              <a:gd name="connsiteX0" fmla="*/ 0 w 13986178"/>
              <a:gd name="connsiteY0" fmla="*/ 6168227 h 7994520"/>
              <a:gd name="connsiteX1" fmla="*/ 10516551 w 13986178"/>
              <a:gd name="connsiteY1" fmla="*/ 0 h 7994520"/>
              <a:gd name="connsiteX2" fmla="*/ 13986178 w 13986178"/>
              <a:gd name="connsiteY2" fmla="*/ 5915560 h 7994520"/>
              <a:gd name="connsiteX3" fmla="*/ 11693289 w 13986178"/>
              <a:gd name="connsiteY3" fmla="*/ 5956982 h 7994520"/>
              <a:gd name="connsiteX4" fmla="*/ 10511517 w 13986178"/>
              <a:gd name="connsiteY4" fmla="*/ 7994520 h 7994520"/>
              <a:gd name="connsiteX5" fmla="*/ 9354254 w 13986178"/>
              <a:gd name="connsiteY5" fmla="*/ 5999238 h 7994520"/>
              <a:gd name="connsiteX6" fmla="*/ 4561146 w 13986178"/>
              <a:gd name="connsiteY6" fmla="*/ 6085828 h 7994520"/>
              <a:gd name="connsiteX7" fmla="*/ 5272735 w 13986178"/>
              <a:gd name="connsiteY7" fmla="*/ 7312706 h 7994520"/>
              <a:gd name="connsiteX8" fmla="*/ 1610514 w 13986178"/>
              <a:gd name="connsiteY8" fmla="*/ 7312706 h 7994520"/>
              <a:gd name="connsiteX9" fmla="*/ 2298395 w 13986178"/>
              <a:gd name="connsiteY9" fmla="*/ 6126705 h 799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86178" h="7994520">
                <a:moveTo>
                  <a:pt x="0" y="6168227"/>
                </a:moveTo>
                <a:lnTo>
                  <a:pt x="10516551" y="0"/>
                </a:lnTo>
                <a:lnTo>
                  <a:pt x="13986178" y="5915560"/>
                </a:lnTo>
                <a:lnTo>
                  <a:pt x="11693289" y="5956982"/>
                </a:lnTo>
                <a:lnTo>
                  <a:pt x="10511517" y="7994520"/>
                </a:lnTo>
                <a:lnTo>
                  <a:pt x="9354254" y="5999238"/>
                </a:lnTo>
                <a:lnTo>
                  <a:pt x="4561146" y="6085828"/>
                </a:lnTo>
                <a:lnTo>
                  <a:pt x="5272735" y="7312706"/>
                </a:lnTo>
                <a:lnTo>
                  <a:pt x="1610514" y="7312706"/>
                </a:lnTo>
                <a:lnTo>
                  <a:pt x="2298395" y="6126705"/>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flipH="1">
            <a:off x="2011679" y="-1"/>
            <a:ext cx="2030931" cy="1116532"/>
          </a:xfrm>
          <a:prstGeom prst="triangle">
            <a:avLst>
              <a:gd name="adj" fmla="val 0"/>
            </a:avLst>
          </a:prstGeom>
          <a:solidFill>
            <a:srgbClr val="FF9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8975106">
            <a:off x="10257473" y="3185703"/>
            <a:ext cx="2706420" cy="2333120"/>
          </a:xfrm>
          <a:prstGeom prst="triangle">
            <a:avLst/>
          </a:prstGeom>
          <a:solidFill>
            <a:srgbClr val="F67A3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175106">
            <a:off x="7332010" y="4211179"/>
            <a:ext cx="2706420" cy="2333120"/>
          </a:xfrm>
          <a:prstGeom prst="triangle">
            <a:avLst/>
          </a:prstGeom>
          <a:solidFill>
            <a:srgbClr val="F5C6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775106">
            <a:off x="7906653" y="1164917"/>
            <a:ext cx="2706420" cy="2333120"/>
          </a:xfrm>
          <a:prstGeom prst="triangle">
            <a:avLst/>
          </a:prstGeom>
          <a:solidFill>
            <a:srgbClr val="ED322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30578">
            <a:off x="3368151" y="-149940"/>
            <a:ext cx="2313359" cy="1994275"/>
          </a:xfrm>
          <a:prstGeom prst="triangle">
            <a:avLst/>
          </a:prstGeom>
          <a:solidFill>
            <a:srgbClr val="FB40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97024" y="4104365"/>
            <a:ext cx="3230880" cy="1938020"/>
          </a:xfrm>
          <a:prstGeom prst="rect">
            <a:avLst/>
          </a:prstGeom>
        </p:spPr>
        <p:txBody>
          <a:bodyPr wrap="none">
            <a:spAutoFit/>
          </a:bodyPr>
          <a:lstStyle/>
          <a:p>
            <a:r>
              <a:rPr lang="zh-CN" altLang="en-US" sz="6000" b="1" dirty="0"/>
              <a:t>感谢各位</a:t>
            </a:r>
          </a:p>
          <a:p>
            <a:endParaRPr lang="zh-CN" altLang="en-US" sz="6000" b="1" dirty="0"/>
          </a:p>
        </p:txBody>
      </p:sp>
      <p:sp>
        <p:nvSpPr>
          <p:cNvPr id="20" name="文本框 19"/>
          <p:cNvSpPr txBox="1"/>
          <p:nvPr/>
        </p:nvSpPr>
        <p:spPr>
          <a:xfrm>
            <a:off x="297024" y="2136272"/>
            <a:ext cx="3623945" cy="2214880"/>
          </a:xfrm>
          <a:prstGeom prst="rect">
            <a:avLst/>
          </a:prstGeom>
          <a:noFill/>
        </p:spPr>
        <p:txBody>
          <a:bodyPr wrap="none" rtlCol="0">
            <a:spAutoFit/>
          </a:bodyPr>
          <a:lstStyle/>
          <a:p>
            <a:r>
              <a:rPr lang="en-US" altLang="zh-CN" sz="13800" b="1" dirty="0" smtClean="0">
                <a:solidFill>
                  <a:srgbClr val="F67A3A"/>
                </a:solidFill>
                <a:latin typeface="+mj-lt"/>
                <a:ea typeface="+mj-ea"/>
              </a:rPr>
              <a:t>2019</a:t>
            </a:r>
            <a:endParaRPr lang="zh-CN" altLang="en-US" sz="13800" b="1" dirty="0">
              <a:solidFill>
                <a:srgbClr val="F67A3A"/>
              </a:solidFill>
              <a:latin typeface="+mj-lt"/>
              <a:ea typeface="+mj-ea"/>
            </a:endParaRPr>
          </a:p>
        </p:txBody>
      </p:sp>
      <p:cxnSp>
        <p:nvCxnSpPr>
          <p:cNvPr id="21" name="直接连接符 20"/>
          <p:cNvCxnSpPr/>
          <p:nvPr/>
        </p:nvCxnSpPr>
        <p:spPr>
          <a:xfrm>
            <a:off x="412804" y="4094547"/>
            <a:ext cx="36298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xmlns="">
                  <a14:imgLayer r:embed="rId3">
                    <a14:imgEffect>
                      <a14:artisticBlur radius="49"/>
                    </a14:imgEffect>
                    <a14:imgEffect>
                      <a14:saturation sat="0"/>
                    </a14:imgEffect>
                  </a14:imgLayer>
                </a14:imgProps>
              </a:ext>
            </a:extLst>
          </a:blip>
          <a:stretch>
            <a:fillRect/>
          </a:stretch>
        </p:blipFill>
        <p:spPr>
          <a:xfrm>
            <a:off x="0" y="0"/>
            <a:ext cx="12192000" cy="6858000"/>
          </a:xfrm>
          <a:prstGeom prst="rect">
            <a:avLst/>
          </a:prstGeom>
        </p:spPr>
      </p:pic>
      <p:sp>
        <p:nvSpPr>
          <p:cNvPr id="4" name="矩形 3"/>
          <p:cNvSpPr/>
          <p:nvPr/>
        </p:nvSpPr>
        <p:spPr>
          <a:xfrm>
            <a:off x="-1" y="0"/>
            <a:ext cx="4495801" cy="6858000"/>
          </a:xfrm>
          <a:prstGeom prst="rect">
            <a:avLst/>
          </a:prstGeom>
          <a:solidFill>
            <a:srgbClr val="F67A3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70659" y="2290226"/>
            <a:ext cx="1554480" cy="922020"/>
          </a:xfrm>
          <a:prstGeom prst="rect">
            <a:avLst/>
          </a:prstGeom>
          <a:noFill/>
        </p:spPr>
        <p:txBody>
          <a:bodyPr wrap="none" rtlCol="0">
            <a:spAutoFit/>
          </a:bodyPr>
          <a:lstStyle/>
          <a:p>
            <a:pPr algn="ctr"/>
            <a:r>
              <a:rPr lang="zh-CN" altLang="en-US" sz="5400" dirty="0">
                <a:solidFill>
                  <a:schemeClr val="bg1"/>
                </a:solidFill>
              </a:rPr>
              <a:t>总述</a:t>
            </a:r>
          </a:p>
        </p:txBody>
      </p:sp>
      <p:sp>
        <p:nvSpPr>
          <p:cNvPr id="6" name="文本框 5"/>
          <p:cNvSpPr txBox="1"/>
          <p:nvPr/>
        </p:nvSpPr>
        <p:spPr>
          <a:xfrm>
            <a:off x="6096000" y="1294582"/>
            <a:ext cx="5173310" cy="3538220"/>
          </a:xfrm>
          <a:prstGeom prst="rect">
            <a:avLst/>
          </a:prstGeom>
          <a:noFill/>
        </p:spPr>
        <p:txBody>
          <a:bodyPr wrap="square" rtlCol="0">
            <a:spAutoFit/>
          </a:bodyPr>
          <a:lstStyle/>
          <a:p>
            <a:r>
              <a:rPr sz="2800" dirty="0">
                <a:solidFill>
                  <a:schemeClr val="tx1"/>
                </a:solidFill>
              </a:rPr>
              <a:t>本学期，我校德育工作，全面贯彻党的十九大精神和习近平新时代中国特色社会主义思想，以社会主义核心价值观统领德育工作全局，严格落实我校本学期工作思路，坚持落实、落实、再落实的基本要求，大胆创新，富有实效的开展德育工作。</a:t>
            </a:r>
          </a:p>
        </p:txBody>
      </p:sp>
      <p:sp>
        <p:nvSpPr>
          <p:cNvPr id="12" name="等腰三角形 11"/>
          <p:cNvSpPr/>
          <p:nvPr/>
        </p:nvSpPr>
        <p:spPr>
          <a:xfrm rot="10800000">
            <a:off x="5708328" y="1387710"/>
            <a:ext cx="390878" cy="336964"/>
          </a:xfrm>
          <a:prstGeom prst="triangle">
            <a:avLst/>
          </a:prstGeom>
          <a:solidFill>
            <a:srgbClr val="F5C6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xmlns="">
                  <a14:imgLayer r:embed="rId3">
                    <a14:imgEffect>
                      <a14:artisticBlur radius="49"/>
                    </a14:imgEffect>
                    <a14:imgEffect>
                      <a14:saturation sat="0"/>
                    </a14:imgEffect>
                  </a14:imgLayer>
                </a14:imgProps>
              </a:ext>
            </a:extLst>
          </a:blip>
          <a:stretch>
            <a:fillRect/>
          </a:stretch>
        </p:blipFill>
        <p:spPr>
          <a:xfrm>
            <a:off x="0" y="0"/>
            <a:ext cx="12192000" cy="6858000"/>
          </a:xfrm>
          <a:prstGeom prst="rect">
            <a:avLst/>
          </a:prstGeom>
        </p:spPr>
      </p:pic>
      <p:sp>
        <p:nvSpPr>
          <p:cNvPr id="15" name="平行四边形 14"/>
          <p:cNvSpPr/>
          <p:nvPr/>
        </p:nvSpPr>
        <p:spPr>
          <a:xfrm>
            <a:off x="1088090" y="0"/>
            <a:ext cx="10015122" cy="6858000"/>
          </a:xfrm>
          <a:prstGeom prst="parallelogram">
            <a:avLst>
              <a:gd name="adj" fmla="val 38333"/>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rot="1800000">
            <a:off x="4464519" y="682775"/>
            <a:ext cx="3705726" cy="3637353"/>
            <a:chOff x="4243137" y="1556583"/>
            <a:chExt cx="3705726" cy="3637353"/>
          </a:xfrm>
        </p:grpSpPr>
        <p:sp>
          <p:nvSpPr>
            <p:cNvPr id="5" name="等腰三角形 4"/>
            <p:cNvSpPr/>
            <p:nvPr/>
          </p:nvSpPr>
          <p:spPr>
            <a:xfrm>
              <a:off x="4243137" y="1556583"/>
              <a:ext cx="3705726" cy="3194591"/>
            </a:xfrm>
            <a:prstGeom prst="triangle">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4597667" y="2197270"/>
              <a:ext cx="2996666" cy="2996666"/>
            </a:xfrm>
            <a:prstGeom prst="ellipse">
              <a:avLst/>
            </a:prstGeom>
            <a:noFill/>
            <a:ln>
              <a:solidFill>
                <a:srgbClr val="F5C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4759066" y="1997078"/>
            <a:ext cx="2280285" cy="1861185"/>
          </a:xfrm>
          <a:prstGeom prst="rect">
            <a:avLst/>
          </a:prstGeom>
          <a:noFill/>
        </p:spPr>
        <p:txBody>
          <a:bodyPr wrap="none" rtlCol="0">
            <a:spAutoFit/>
          </a:bodyPr>
          <a:lstStyle/>
          <a:p>
            <a:r>
              <a:rPr lang="en-US" altLang="zh-CN" sz="11500" dirty="0" smtClean="0">
                <a:solidFill>
                  <a:schemeClr val="bg1"/>
                </a:solidFill>
              </a:rPr>
              <a:t>1~3</a:t>
            </a:r>
            <a:endParaRPr lang="zh-CN" altLang="en-US" sz="11500" dirty="0">
              <a:solidFill>
                <a:schemeClr val="bg1"/>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39303"/>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602917"/>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0" y="89926"/>
            <a:ext cx="6282268" cy="470836"/>
            <a:chOff x="0" y="182880"/>
            <a:chExt cx="6207760" cy="327259"/>
          </a:xfrm>
        </p:grpSpPr>
        <p:sp>
          <p:nvSpPr>
            <p:cNvPr id="5" name="矩形 4"/>
            <p:cNvSpPr/>
            <p:nvPr/>
          </p:nvSpPr>
          <p:spPr>
            <a:xfrm>
              <a:off x="0" y="182880"/>
              <a:ext cx="6015789" cy="3272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6015789" y="182880"/>
              <a:ext cx="191971" cy="327259"/>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等腰三角形 10"/>
          <p:cNvSpPr/>
          <p:nvPr/>
        </p:nvSpPr>
        <p:spPr>
          <a:xfrm rot="5400000">
            <a:off x="90952" y="206040"/>
            <a:ext cx="305471" cy="263337"/>
          </a:xfrm>
          <a:prstGeom prst="triangle">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等腰三角形 1"/>
          <p:cNvSpPr/>
          <p:nvPr/>
        </p:nvSpPr>
        <p:spPr>
          <a:xfrm rot="16200000">
            <a:off x="10311344" y="1913165"/>
            <a:ext cx="2019964" cy="174134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10311345" y="3933129"/>
            <a:ext cx="2019962" cy="17413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16200000">
            <a:off x="6689344" y="3062455"/>
            <a:ext cx="4039926" cy="3482694"/>
          </a:xfrm>
          <a:custGeom>
            <a:avLst/>
            <a:gdLst>
              <a:gd name="connsiteX0" fmla="*/ 2019962 w 4039926"/>
              <a:gd name="connsiteY0" fmla="*/ 3482693 h 3482694"/>
              <a:gd name="connsiteX1" fmla="*/ 0 w 4039926"/>
              <a:gd name="connsiteY1" fmla="*/ 3482693 h 3482694"/>
              <a:gd name="connsiteX2" fmla="*/ 1009981 w 4039926"/>
              <a:gd name="connsiteY2" fmla="*/ 1741347 h 3482694"/>
              <a:gd name="connsiteX3" fmla="*/ 4039926 w 4039926"/>
              <a:gd name="connsiteY3" fmla="*/ 3482694 h 3482694"/>
              <a:gd name="connsiteX4" fmla="*/ 2019962 w 4039926"/>
              <a:gd name="connsiteY4" fmla="*/ 3482694 h 3482694"/>
              <a:gd name="connsiteX5" fmla="*/ 3029943 w 4039926"/>
              <a:gd name="connsiteY5" fmla="*/ 1741348 h 3482694"/>
              <a:gd name="connsiteX6" fmla="*/ 1029402 w 4039926"/>
              <a:gd name="connsiteY6" fmla="*/ 1741348 h 3482694"/>
              <a:gd name="connsiteX7" fmla="*/ 2039384 w 4039926"/>
              <a:gd name="connsiteY7" fmla="*/ 0 h 3482694"/>
              <a:gd name="connsiteX8" fmla="*/ 3049366 w 4039926"/>
              <a:gd name="connsiteY8" fmla="*/ 1741348 h 3482694"/>
              <a:gd name="connsiteX9" fmla="*/ 3029945 w 4039926"/>
              <a:gd name="connsiteY9" fmla="*/ 1741348 h 34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9926" h="3482694">
                <a:moveTo>
                  <a:pt x="2019962" y="3482693"/>
                </a:moveTo>
                <a:lnTo>
                  <a:pt x="0" y="3482693"/>
                </a:lnTo>
                <a:lnTo>
                  <a:pt x="1009981" y="1741347"/>
                </a:lnTo>
                <a:close/>
                <a:moveTo>
                  <a:pt x="4039926" y="3482694"/>
                </a:moveTo>
                <a:lnTo>
                  <a:pt x="2019962" y="3482694"/>
                </a:lnTo>
                <a:lnTo>
                  <a:pt x="3029943" y="1741348"/>
                </a:lnTo>
                <a:lnTo>
                  <a:pt x="1029402" y="1741348"/>
                </a:lnTo>
                <a:lnTo>
                  <a:pt x="2039384" y="0"/>
                </a:lnTo>
                <a:lnTo>
                  <a:pt x="3049366" y="1741348"/>
                </a:lnTo>
                <a:lnTo>
                  <a:pt x="3029945" y="1741348"/>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87486" y="2043475"/>
            <a:ext cx="10241280" cy="3784600"/>
          </a:xfrm>
          <a:prstGeom prst="rect">
            <a:avLst/>
          </a:prstGeom>
        </p:spPr>
        <p:txBody>
          <a:bodyPr wrap="none">
            <a:spAutoFit/>
          </a:bodyPr>
          <a:lstStyle/>
          <a:p>
            <a:pPr algn="l"/>
            <a:r>
              <a:rPr lang="zh-CN" altLang="en-US" sz="2400" b="1" dirty="0">
                <a:solidFill>
                  <a:schemeClr val="tx1">
                    <a:lumMod val="75000"/>
                    <a:lumOff val="25000"/>
                  </a:schemeClr>
                </a:solidFill>
              </a:rPr>
              <a:t>1、拓宽学生心理教育思路，开展心理教育实验等系列活动，</a:t>
            </a:r>
          </a:p>
          <a:p>
            <a:pPr algn="l"/>
            <a:r>
              <a:rPr lang="zh-CN" altLang="en-US" sz="2400" b="1" dirty="0">
                <a:solidFill>
                  <a:schemeClr val="tx1">
                    <a:lumMod val="75000"/>
                    <a:lumOff val="25000"/>
                  </a:schemeClr>
                </a:solidFill>
              </a:rPr>
              <a:t>把我校心理教育对象由学生拓展到家长；由以个案为主拓展到更大的人群。</a:t>
            </a:r>
          </a:p>
          <a:p>
            <a:pPr algn="l"/>
            <a:r>
              <a:rPr lang="zh-CN" altLang="en-US" sz="2400" b="1" dirty="0">
                <a:solidFill>
                  <a:schemeClr val="tx1">
                    <a:lumMod val="75000"/>
                    <a:lumOff val="25000"/>
                  </a:schemeClr>
                </a:solidFill>
              </a:rPr>
              <a:t>同时，利用空挡时间，通过校园之声，开展对学生的心理疏导工作；</a:t>
            </a:r>
          </a:p>
          <a:p>
            <a:pPr algn="l"/>
            <a:endParaRPr lang="zh-CN" altLang="en-US" sz="2400" b="1" dirty="0">
              <a:solidFill>
                <a:schemeClr val="tx1">
                  <a:lumMod val="75000"/>
                  <a:lumOff val="25000"/>
                </a:schemeClr>
              </a:solidFill>
            </a:endParaRPr>
          </a:p>
          <a:p>
            <a:pPr algn="l"/>
            <a:r>
              <a:rPr lang="zh-CN" altLang="en-US" sz="2400" b="1" dirty="0">
                <a:solidFill>
                  <a:schemeClr val="tx1">
                    <a:lumMod val="75000"/>
                    <a:lumOff val="25000"/>
                  </a:schemeClr>
                </a:solidFill>
              </a:rPr>
              <a:t>2、为深入学习贯彻落实习近平新时代中国特色社会主义思想</a:t>
            </a:r>
          </a:p>
          <a:p>
            <a:pPr algn="l"/>
            <a:r>
              <a:rPr lang="zh-CN" altLang="en-US" sz="2400" b="1" dirty="0">
                <a:solidFill>
                  <a:schemeClr val="tx1">
                    <a:lumMod val="75000"/>
                    <a:lumOff val="25000"/>
                  </a:schemeClr>
                </a:solidFill>
              </a:rPr>
              <a:t>和党的十九大精神，大力践行社会主义核心价值观，</a:t>
            </a:r>
          </a:p>
          <a:p>
            <a:pPr algn="l"/>
            <a:r>
              <a:rPr lang="zh-CN" altLang="en-US" sz="2400" b="1" dirty="0">
                <a:solidFill>
                  <a:schemeClr val="tx1">
                    <a:lumMod val="75000"/>
                    <a:lumOff val="25000"/>
                  </a:schemeClr>
                </a:solidFill>
              </a:rPr>
              <a:t>不断弘扬“奉献、友爱、互助、进步”的志愿服务精神，</a:t>
            </a:r>
          </a:p>
          <a:p>
            <a:pPr algn="l"/>
            <a:r>
              <a:rPr lang="zh-CN" altLang="en-US" sz="2400" b="1" dirty="0">
                <a:solidFill>
                  <a:schemeClr val="tx1">
                    <a:lumMod val="75000"/>
                    <a:lumOff val="25000"/>
                  </a:schemeClr>
                </a:solidFill>
              </a:rPr>
              <a:t>开展“弘扬雷锋精神，彰显志愿风采”主题教育实践活动；</a:t>
            </a:r>
          </a:p>
          <a:p>
            <a:pPr algn="l"/>
            <a:endParaRPr lang="zh-CN" altLang="en-US" sz="2400" b="1" dirty="0">
              <a:solidFill>
                <a:schemeClr val="tx1">
                  <a:lumMod val="75000"/>
                  <a:lumOff val="25000"/>
                </a:schemeClr>
              </a:solidFill>
            </a:endParaRPr>
          </a:p>
          <a:p>
            <a:pPr algn="l"/>
            <a:r>
              <a:rPr lang="zh-CN" altLang="en-US" sz="2400" b="1" dirty="0">
                <a:solidFill>
                  <a:schemeClr val="tx1">
                    <a:lumMod val="75000"/>
                    <a:lumOff val="25000"/>
                  </a:schemeClr>
                </a:solidFill>
              </a:rPr>
              <a:t>3、举行“感恩思源，缅怀先烈”为主题的清明节纪念活动</a:t>
            </a:r>
          </a:p>
        </p:txBody>
      </p:sp>
      <p:sp>
        <p:nvSpPr>
          <p:cNvPr id="27" name="等腰三角形 26"/>
          <p:cNvSpPr/>
          <p:nvPr/>
        </p:nvSpPr>
        <p:spPr>
          <a:xfrm rot="5400000">
            <a:off x="710198" y="1581768"/>
            <a:ext cx="305471" cy="263337"/>
          </a:xfrm>
          <a:prstGeom prst="triangle">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xmlns="">
                  <a14:imgLayer r:embed="rId3">
                    <a14:imgEffect>
                      <a14:artisticBlur radius="49"/>
                    </a14:imgEffect>
                    <a14:imgEffect>
                      <a14:saturation sat="0"/>
                    </a14:imgEffect>
                  </a14:imgLayer>
                </a14:imgProps>
              </a:ext>
            </a:extLst>
          </a:blip>
          <a:stretch>
            <a:fillRect/>
          </a:stretch>
        </p:blipFill>
        <p:spPr>
          <a:xfrm>
            <a:off x="0" y="0"/>
            <a:ext cx="12192000" cy="6858000"/>
          </a:xfrm>
          <a:prstGeom prst="rect">
            <a:avLst/>
          </a:prstGeom>
        </p:spPr>
      </p:pic>
      <p:sp>
        <p:nvSpPr>
          <p:cNvPr id="10" name="平行四边形 9"/>
          <p:cNvSpPr/>
          <p:nvPr/>
        </p:nvSpPr>
        <p:spPr>
          <a:xfrm>
            <a:off x="1068405" y="0"/>
            <a:ext cx="10015122" cy="6858000"/>
          </a:xfrm>
          <a:prstGeom prst="parallelogram">
            <a:avLst>
              <a:gd name="adj" fmla="val 38333"/>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rot="1800000">
            <a:off x="4464519" y="682775"/>
            <a:ext cx="3705726" cy="3637353"/>
            <a:chOff x="4243137" y="1556583"/>
            <a:chExt cx="3705726" cy="3637353"/>
          </a:xfrm>
        </p:grpSpPr>
        <p:sp>
          <p:nvSpPr>
            <p:cNvPr id="5" name="等腰三角形 4"/>
            <p:cNvSpPr/>
            <p:nvPr/>
          </p:nvSpPr>
          <p:spPr>
            <a:xfrm>
              <a:off x="4243137" y="1556583"/>
              <a:ext cx="3705726" cy="3194591"/>
            </a:xfrm>
            <a:prstGeom prst="triangle">
              <a:avLst/>
            </a:prstGeom>
            <a:solidFill>
              <a:srgbClr val="FF9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4597667" y="2197270"/>
              <a:ext cx="2996666" cy="2996666"/>
            </a:xfrm>
            <a:prstGeom prst="ellipse">
              <a:avLst/>
            </a:prstGeom>
            <a:noFill/>
            <a:ln>
              <a:solidFill>
                <a:srgbClr val="FF9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p:cNvSpPr txBox="1"/>
          <p:nvPr/>
        </p:nvSpPr>
        <p:spPr>
          <a:xfrm>
            <a:off x="4762876" y="1972313"/>
            <a:ext cx="2469515" cy="1861185"/>
          </a:xfrm>
          <a:prstGeom prst="rect">
            <a:avLst/>
          </a:prstGeom>
          <a:noFill/>
        </p:spPr>
        <p:txBody>
          <a:bodyPr wrap="none" rtlCol="0">
            <a:spAutoFit/>
          </a:bodyPr>
          <a:lstStyle/>
          <a:p>
            <a:r>
              <a:rPr lang="en-US" altLang="zh-CN" sz="11500" dirty="0">
                <a:solidFill>
                  <a:schemeClr val="bg1"/>
                </a:solidFill>
              </a:rPr>
              <a:t>4~6</a:t>
            </a:r>
          </a:p>
        </p:txBody>
      </p:sp>
      <p:sp>
        <p:nvSpPr>
          <p:cNvPr id="13" name="矩形 12"/>
          <p:cNvSpPr/>
          <p:nvPr/>
        </p:nvSpPr>
        <p:spPr>
          <a:xfrm>
            <a:off x="4875153" y="4766730"/>
            <a:ext cx="309880" cy="768350"/>
          </a:xfrm>
          <a:prstGeom prst="rect">
            <a:avLst/>
          </a:prstGeom>
        </p:spPr>
        <p:txBody>
          <a:bodyPr wrap="none">
            <a:spAutoFit/>
          </a:bodyPr>
          <a:lstStyle/>
          <a:p>
            <a:endParaRPr lang="zh-CN" altLang="en-US" sz="4400" b="1" dirty="0">
              <a:solidFill>
                <a:schemeClr val="bg1"/>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39303"/>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602917"/>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0" y="89926"/>
            <a:ext cx="6282268" cy="470836"/>
            <a:chOff x="0" y="182880"/>
            <a:chExt cx="6207760" cy="327259"/>
          </a:xfrm>
        </p:grpSpPr>
        <p:sp>
          <p:nvSpPr>
            <p:cNvPr id="5" name="矩形 4"/>
            <p:cNvSpPr/>
            <p:nvPr/>
          </p:nvSpPr>
          <p:spPr>
            <a:xfrm>
              <a:off x="0" y="182880"/>
              <a:ext cx="6015789" cy="3272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6015789" y="182880"/>
              <a:ext cx="191971" cy="327259"/>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等腰三角形 10"/>
          <p:cNvSpPr/>
          <p:nvPr/>
        </p:nvSpPr>
        <p:spPr>
          <a:xfrm rot="5400000">
            <a:off x="90952" y="206040"/>
            <a:ext cx="305471" cy="263337"/>
          </a:xfrm>
          <a:prstGeom prst="triangle">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等腰三角形 1"/>
          <p:cNvSpPr/>
          <p:nvPr/>
        </p:nvSpPr>
        <p:spPr>
          <a:xfrm rot="16200000">
            <a:off x="10311344" y="1913165"/>
            <a:ext cx="2019964" cy="174134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10311345" y="3933129"/>
            <a:ext cx="2019962" cy="17413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16200000">
            <a:off x="6689344" y="3062455"/>
            <a:ext cx="4039926" cy="3482694"/>
          </a:xfrm>
          <a:custGeom>
            <a:avLst/>
            <a:gdLst>
              <a:gd name="connsiteX0" fmla="*/ 2019962 w 4039926"/>
              <a:gd name="connsiteY0" fmla="*/ 3482693 h 3482694"/>
              <a:gd name="connsiteX1" fmla="*/ 0 w 4039926"/>
              <a:gd name="connsiteY1" fmla="*/ 3482693 h 3482694"/>
              <a:gd name="connsiteX2" fmla="*/ 1009981 w 4039926"/>
              <a:gd name="connsiteY2" fmla="*/ 1741347 h 3482694"/>
              <a:gd name="connsiteX3" fmla="*/ 4039926 w 4039926"/>
              <a:gd name="connsiteY3" fmla="*/ 3482694 h 3482694"/>
              <a:gd name="connsiteX4" fmla="*/ 2019962 w 4039926"/>
              <a:gd name="connsiteY4" fmla="*/ 3482694 h 3482694"/>
              <a:gd name="connsiteX5" fmla="*/ 3029943 w 4039926"/>
              <a:gd name="connsiteY5" fmla="*/ 1741348 h 3482694"/>
              <a:gd name="connsiteX6" fmla="*/ 1029402 w 4039926"/>
              <a:gd name="connsiteY6" fmla="*/ 1741348 h 3482694"/>
              <a:gd name="connsiteX7" fmla="*/ 2039384 w 4039926"/>
              <a:gd name="connsiteY7" fmla="*/ 0 h 3482694"/>
              <a:gd name="connsiteX8" fmla="*/ 3049366 w 4039926"/>
              <a:gd name="connsiteY8" fmla="*/ 1741348 h 3482694"/>
              <a:gd name="connsiteX9" fmla="*/ 3029945 w 4039926"/>
              <a:gd name="connsiteY9" fmla="*/ 1741348 h 34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9926" h="3482694">
                <a:moveTo>
                  <a:pt x="2019962" y="3482693"/>
                </a:moveTo>
                <a:lnTo>
                  <a:pt x="0" y="3482693"/>
                </a:lnTo>
                <a:lnTo>
                  <a:pt x="1009981" y="1741347"/>
                </a:lnTo>
                <a:close/>
                <a:moveTo>
                  <a:pt x="4039926" y="3482694"/>
                </a:moveTo>
                <a:lnTo>
                  <a:pt x="2019962" y="3482694"/>
                </a:lnTo>
                <a:lnTo>
                  <a:pt x="3029943" y="1741348"/>
                </a:lnTo>
                <a:lnTo>
                  <a:pt x="1029402" y="1741348"/>
                </a:lnTo>
                <a:lnTo>
                  <a:pt x="2039384" y="0"/>
                </a:lnTo>
                <a:lnTo>
                  <a:pt x="3049366" y="1741348"/>
                </a:lnTo>
                <a:lnTo>
                  <a:pt x="3029945" y="1741348"/>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87486" y="2043475"/>
            <a:ext cx="11460480" cy="4154170"/>
          </a:xfrm>
          <a:prstGeom prst="rect">
            <a:avLst/>
          </a:prstGeom>
        </p:spPr>
        <p:txBody>
          <a:bodyPr wrap="none">
            <a:spAutoFit/>
          </a:bodyPr>
          <a:lstStyle/>
          <a:p>
            <a:pPr algn="l"/>
            <a:r>
              <a:rPr lang="zh-CN" altLang="en-US" sz="2400" b="1" dirty="0">
                <a:solidFill>
                  <a:schemeClr val="tx1">
                    <a:lumMod val="75000"/>
                    <a:lumOff val="25000"/>
                  </a:schemeClr>
                </a:solidFill>
              </a:rPr>
              <a:t>4、2019年3月20日，举行了“让梦想在春天启航”大型励志演讲会，</a:t>
            </a:r>
          </a:p>
          <a:p>
            <a:pPr algn="l"/>
            <a:r>
              <a:rPr lang="zh-CN" altLang="en-US" sz="2400" b="1" dirty="0">
                <a:solidFill>
                  <a:schemeClr val="tx1">
                    <a:lumMod val="75000"/>
                    <a:lumOff val="25000"/>
                  </a:schemeClr>
                </a:solidFill>
              </a:rPr>
              <a:t>进一步激发了同学们实现理想的雄心壮志，点燃了学生挑战中考、成就梦想的激情；</a:t>
            </a:r>
          </a:p>
          <a:p>
            <a:pPr algn="l"/>
            <a:endParaRPr lang="zh-CN" altLang="en-US" sz="2400" b="1" dirty="0">
              <a:solidFill>
                <a:schemeClr val="tx1">
                  <a:lumMod val="75000"/>
                  <a:lumOff val="25000"/>
                </a:schemeClr>
              </a:solidFill>
            </a:endParaRPr>
          </a:p>
          <a:p>
            <a:pPr algn="l"/>
            <a:r>
              <a:rPr lang="zh-CN" altLang="en-US" sz="2400" b="1" dirty="0">
                <a:solidFill>
                  <a:schemeClr val="tx1">
                    <a:lumMod val="75000"/>
                    <a:lumOff val="25000"/>
                  </a:schemeClr>
                </a:solidFill>
              </a:rPr>
              <a:t>5、为增强学生的法制观念，提高学生的法制意识，营造文明、和谐、</a:t>
            </a:r>
          </a:p>
          <a:p>
            <a:pPr algn="l"/>
            <a:r>
              <a:rPr lang="zh-CN" altLang="en-US" sz="2400" b="1" dirty="0">
                <a:solidFill>
                  <a:schemeClr val="tx1">
                    <a:lumMod val="75000"/>
                    <a:lumOff val="25000"/>
                  </a:schemeClr>
                </a:solidFill>
              </a:rPr>
              <a:t>平安的育人环境，2019年4月1日下午，举行了法制、毒品预防教育讲座；</a:t>
            </a:r>
          </a:p>
          <a:p>
            <a:pPr algn="l"/>
            <a:endParaRPr lang="zh-CN" altLang="en-US" sz="2400" b="1" dirty="0">
              <a:solidFill>
                <a:schemeClr val="tx1">
                  <a:lumMod val="75000"/>
                  <a:lumOff val="25000"/>
                </a:schemeClr>
              </a:solidFill>
            </a:endParaRPr>
          </a:p>
          <a:p>
            <a:pPr algn="l"/>
            <a:r>
              <a:rPr lang="zh-CN" altLang="en-US" sz="2400" b="1" dirty="0">
                <a:solidFill>
                  <a:schemeClr val="tx1">
                    <a:lumMod val="75000"/>
                    <a:lumOff val="25000"/>
                  </a:schemeClr>
                </a:solidFill>
              </a:rPr>
              <a:t>6、为深入学习贯彻习近平新时代中国特色社会主义思想和党的十九大精神，</a:t>
            </a:r>
          </a:p>
          <a:p>
            <a:pPr algn="l"/>
            <a:r>
              <a:rPr lang="zh-CN" altLang="en-US" sz="2400" b="1" dirty="0">
                <a:solidFill>
                  <a:schemeClr val="tx1">
                    <a:lumMod val="75000"/>
                    <a:lumOff val="25000"/>
                  </a:schemeClr>
                </a:solidFill>
              </a:rPr>
              <a:t>喜迎新中国成立70周年，铸牢中华民族共同体意识，唱响中国共产党好、</a:t>
            </a:r>
          </a:p>
          <a:p>
            <a:pPr algn="l"/>
            <a:r>
              <a:rPr lang="zh-CN" altLang="en-US" sz="2400" b="1" dirty="0">
                <a:solidFill>
                  <a:schemeClr val="tx1">
                    <a:lumMod val="75000"/>
                    <a:lumOff val="25000"/>
                  </a:schemeClr>
                </a:solidFill>
              </a:rPr>
              <a:t>社会主义好、民族团结好的主旋律。2019年4月16日下午，</a:t>
            </a:r>
          </a:p>
          <a:p>
            <a:pPr algn="l"/>
            <a:r>
              <a:rPr lang="zh-CN" altLang="en-US" sz="2400" b="1" dirty="0">
                <a:solidFill>
                  <a:schemeClr val="tx1">
                    <a:lumMod val="75000"/>
                    <a:lumOff val="25000"/>
                  </a:schemeClr>
                </a:solidFill>
              </a:rPr>
              <a:t>举行了“建设伟大祖国，建设美丽家乡”演讲比赛活动，</a:t>
            </a:r>
          </a:p>
          <a:p>
            <a:pPr algn="l"/>
            <a:r>
              <a:rPr lang="zh-CN" altLang="en-US" sz="2400" b="1" dirty="0">
                <a:solidFill>
                  <a:schemeClr val="tx1">
                    <a:lumMod val="75000"/>
                    <a:lumOff val="25000"/>
                  </a:schemeClr>
                </a:solidFill>
              </a:rPr>
              <a:t>我校张紫涵同学经选拔参加全区比赛，荣获三等奖；</a:t>
            </a:r>
          </a:p>
        </p:txBody>
      </p:sp>
      <p:sp>
        <p:nvSpPr>
          <p:cNvPr id="27" name="等腰三角形 26"/>
          <p:cNvSpPr/>
          <p:nvPr/>
        </p:nvSpPr>
        <p:spPr>
          <a:xfrm rot="5400000">
            <a:off x="710198" y="1581768"/>
            <a:ext cx="305471" cy="263337"/>
          </a:xfrm>
          <a:prstGeom prst="triangle">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xmlns="">
                  <a14:imgLayer r:embed="rId3">
                    <a14:imgEffect>
                      <a14:artisticBlur radius="49"/>
                    </a14:imgEffect>
                    <a14:imgEffect>
                      <a14:saturation sat="0"/>
                    </a14:imgEffect>
                  </a14:imgLayer>
                </a14:imgProps>
              </a:ext>
            </a:extLst>
          </a:blip>
          <a:stretch>
            <a:fillRect/>
          </a:stretch>
        </p:blipFill>
        <p:spPr>
          <a:xfrm>
            <a:off x="0" y="0"/>
            <a:ext cx="12192000" cy="6858000"/>
          </a:xfrm>
          <a:prstGeom prst="rect">
            <a:avLst/>
          </a:prstGeom>
        </p:spPr>
      </p:pic>
      <p:sp>
        <p:nvSpPr>
          <p:cNvPr id="10" name="平行四边形 9"/>
          <p:cNvSpPr/>
          <p:nvPr/>
        </p:nvSpPr>
        <p:spPr>
          <a:xfrm>
            <a:off x="1068405" y="0"/>
            <a:ext cx="10015122" cy="6858000"/>
          </a:xfrm>
          <a:prstGeom prst="parallelogram">
            <a:avLst>
              <a:gd name="adj" fmla="val 38333"/>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rot="1800000">
            <a:off x="4464519" y="682775"/>
            <a:ext cx="3705726" cy="3637353"/>
            <a:chOff x="4243137" y="1556583"/>
            <a:chExt cx="3705726" cy="3637353"/>
          </a:xfrm>
        </p:grpSpPr>
        <p:sp>
          <p:nvSpPr>
            <p:cNvPr id="5" name="等腰三角形 4"/>
            <p:cNvSpPr/>
            <p:nvPr/>
          </p:nvSpPr>
          <p:spPr>
            <a:xfrm>
              <a:off x="4243137" y="1556583"/>
              <a:ext cx="3705726" cy="3194591"/>
            </a:xfrm>
            <a:prstGeom prst="triangle">
              <a:avLst/>
            </a:prstGeom>
            <a:solidFill>
              <a:srgbClr val="F6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4597667" y="2197270"/>
              <a:ext cx="2996666" cy="2996666"/>
            </a:xfrm>
            <a:prstGeom prst="ellipse">
              <a:avLst/>
            </a:prstGeom>
            <a:noFill/>
            <a:ln>
              <a:solidFill>
                <a:srgbClr val="F67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p:cNvSpPr txBox="1"/>
          <p:nvPr/>
        </p:nvSpPr>
        <p:spPr>
          <a:xfrm>
            <a:off x="4874636" y="1959613"/>
            <a:ext cx="2312035" cy="1861185"/>
          </a:xfrm>
          <a:prstGeom prst="rect">
            <a:avLst/>
          </a:prstGeom>
          <a:noFill/>
        </p:spPr>
        <p:txBody>
          <a:bodyPr wrap="none" rtlCol="0">
            <a:spAutoFit/>
          </a:bodyPr>
          <a:lstStyle/>
          <a:p>
            <a:r>
              <a:rPr lang="en-US" altLang="zh-CN" sz="11500" dirty="0">
                <a:solidFill>
                  <a:schemeClr val="bg1"/>
                </a:solidFill>
              </a:rPr>
              <a:t>7~9</a:t>
            </a:r>
            <a:endParaRPr lang="zh-CN" altLang="en-US" sz="11500" dirty="0">
              <a:solidFill>
                <a:schemeClr val="bg1"/>
              </a:solidFill>
            </a:endParaRPr>
          </a:p>
        </p:txBody>
      </p:sp>
      <p:sp>
        <p:nvSpPr>
          <p:cNvPr id="13" name="矩形 12"/>
          <p:cNvSpPr/>
          <p:nvPr/>
        </p:nvSpPr>
        <p:spPr>
          <a:xfrm>
            <a:off x="4875153" y="4766730"/>
            <a:ext cx="309880" cy="768350"/>
          </a:xfrm>
          <a:prstGeom prst="rect">
            <a:avLst/>
          </a:prstGeom>
        </p:spPr>
        <p:txBody>
          <a:bodyPr wrap="none">
            <a:spAutoFit/>
          </a:bodyPr>
          <a:lstStyle/>
          <a:p>
            <a:endParaRPr lang="zh-CN" altLang="en-US" sz="4400" b="1" dirty="0">
              <a:solidFill>
                <a:schemeClr val="bg1"/>
              </a:solidFil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39303"/>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602917"/>
            <a:ext cx="12192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0" y="89926"/>
            <a:ext cx="6282268" cy="470836"/>
            <a:chOff x="0" y="182880"/>
            <a:chExt cx="6207760" cy="327259"/>
          </a:xfrm>
        </p:grpSpPr>
        <p:sp>
          <p:nvSpPr>
            <p:cNvPr id="5" name="矩形 4"/>
            <p:cNvSpPr/>
            <p:nvPr/>
          </p:nvSpPr>
          <p:spPr>
            <a:xfrm>
              <a:off x="0" y="182880"/>
              <a:ext cx="6015789" cy="3272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6015789" y="182880"/>
              <a:ext cx="191971" cy="327259"/>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等腰三角形 10"/>
          <p:cNvSpPr/>
          <p:nvPr/>
        </p:nvSpPr>
        <p:spPr>
          <a:xfrm rot="5400000">
            <a:off x="90952" y="206040"/>
            <a:ext cx="305471" cy="263337"/>
          </a:xfrm>
          <a:prstGeom prst="triangle">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等腰三角形 1"/>
          <p:cNvSpPr/>
          <p:nvPr/>
        </p:nvSpPr>
        <p:spPr>
          <a:xfrm rot="16200000">
            <a:off x="10311344" y="1913165"/>
            <a:ext cx="2019964" cy="174134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10311345" y="3933129"/>
            <a:ext cx="2019962" cy="17413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16200000">
            <a:off x="6689344" y="3062455"/>
            <a:ext cx="4039926" cy="3482694"/>
          </a:xfrm>
          <a:custGeom>
            <a:avLst/>
            <a:gdLst>
              <a:gd name="connsiteX0" fmla="*/ 2019962 w 4039926"/>
              <a:gd name="connsiteY0" fmla="*/ 3482693 h 3482694"/>
              <a:gd name="connsiteX1" fmla="*/ 0 w 4039926"/>
              <a:gd name="connsiteY1" fmla="*/ 3482693 h 3482694"/>
              <a:gd name="connsiteX2" fmla="*/ 1009981 w 4039926"/>
              <a:gd name="connsiteY2" fmla="*/ 1741347 h 3482694"/>
              <a:gd name="connsiteX3" fmla="*/ 4039926 w 4039926"/>
              <a:gd name="connsiteY3" fmla="*/ 3482694 h 3482694"/>
              <a:gd name="connsiteX4" fmla="*/ 2019962 w 4039926"/>
              <a:gd name="connsiteY4" fmla="*/ 3482694 h 3482694"/>
              <a:gd name="connsiteX5" fmla="*/ 3029943 w 4039926"/>
              <a:gd name="connsiteY5" fmla="*/ 1741348 h 3482694"/>
              <a:gd name="connsiteX6" fmla="*/ 1029402 w 4039926"/>
              <a:gd name="connsiteY6" fmla="*/ 1741348 h 3482694"/>
              <a:gd name="connsiteX7" fmla="*/ 2039384 w 4039926"/>
              <a:gd name="connsiteY7" fmla="*/ 0 h 3482694"/>
              <a:gd name="connsiteX8" fmla="*/ 3049366 w 4039926"/>
              <a:gd name="connsiteY8" fmla="*/ 1741348 h 3482694"/>
              <a:gd name="connsiteX9" fmla="*/ 3029945 w 4039926"/>
              <a:gd name="connsiteY9" fmla="*/ 1741348 h 34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9926" h="3482694">
                <a:moveTo>
                  <a:pt x="2019962" y="3482693"/>
                </a:moveTo>
                <a:lnTo>
                  <a:pt x="0" y="3482693"/>
                </a:lnTo>
                <a:lnTo>
                  <a:pt x="1009981" y="1741347"/>
                </a:lnTo>
                <a:close/>
                <a:moveTo>
                  <a:pt x="4039926" y="3482694"/>
                </a:moveTo>
                <a:lnTo>
                  <a:pt x="2019962" y="3482694"/>
                </a:lnTo>
                <a:lnTo>
                  <a:pt x="3029943" y="1741348"/>
                </a:lnTo>
                <a:lnTo>
                  <a:pt x="1029402" y="1741348"/>
                </a:lnTo>
                <a:lnTo>
                  <a:pt x="2039384" y="0"/>
                </a:lnTo>
                <a:lnTo>
                  <a:pt x="3049366" y="1741348"/>
                </a:lnTo>
                <a:lnTo>
                  <a:pt x="3029945" y="1741348"/>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87486" y="2043475"/>
            <a:ext cx="11096307" cy="3046988"/>
          </a:xfrm>
          <a:prstGeom prst="rect">
            <a:avLst/>
          </a:prstGeom>
        </p:spPr>
        <p:txBody>
          <a:bodyPr wrap="none">
            <a:spAutoFit/>
          </a:bodyPr>
          <a:lstStyle/>
          <a:p>
            <a:pPr algn="l"/>
            <a:r>
              <a:rPr lang="zh-CN" altLang="en-US" sz="2400" dirty="0">
                <a:solidFill>
                  <a:schemeClr val="tx1">
                    <a:lumMod val="75000"/>
                    <a:lumOff val="25000"/>
                  </a:schemeClr>
                </a:solidFill>
              </a:rPr>
              <a:t>7、</a:t>
            </a:r>
            <a:r>
              <a:rPr lang="zh-CN" altLang="en-US" sz="2400" b="1" dirty="0">
                <a:solidFill>
                  <a:schemeClr val="tx1">
                    <a:lumMod val="75000"/>
                    <a:lumOff val="25000"/>
                  </a:schemeClr>
                </a:solidFill>
              </a:rPr>
              <a:t>为积极响应全县义务植树的号召，增强师生的环保意识、生态意识。</a:t>
            </a:r>
          </a:p>
          <a:p>
            <a:pPr algn="l"/>
            <a:r>
              <a:rPr lang="zh-CN" altLang="en-US" sz="2400" b="1" dirty="0">
                <a:solidFill>
                  <a:schemeClr val="tx1">
                    <a:lumMod val="75000"/>
                    <a:lumOff val="25000"/>
                  </a:schemeClr>
                </a:solidFill>
              </a:rPr>
              <a:t>4月18日，隆德二中举行了春季义务植树活动；</a:t>
            </a:r>
          </a:p>
          <a:p>
            <a:pPr algn="l"/>
            <a:endParaRPr lang="zh-CN" altLang="en-US" sz="2400" dirty="0">
              <a:solidFill>
                <a:schemeClr val="tx1">
                  <a:lumMod val="75000"/>
                  <a:lumOff val="25000"/>
                </a:schemeClr>
              </a:solidFill>
            </a:endParaRPr>
          </a:p>
          <a:p>
            <a:pPr algn="l"/>
            <a:r>
              <a:rPr lang="zh-CN" altLang="en-US" sz="2400" b="1" dirty="0">
                <a:solidFill>
                  <a:schemeClr val="tx1">
                    <a:lumMod val="75000"/>
                    <a:lumOff val="25000"/>
                  </a:schemeClr>
                </a:solidFill>
              </a:rPr>
              <a:t>8、2019年4月17日下午，召开创建全国卫生县城推进会，</a:t>
            </a:r>
          </a:p>
          <a:p>
            <a:pPr algn="l"/>
            <a:r>
              <a:rPr lang="zh-CN" altLang="en-US" sz="2400" b="1" dirty="0">
                <a:solidFill>
                  <a:schemeClr val="tx1">
                    <a:lumMod val="75000"/>
                    <a:lumOff val="25000"/>
                  </a:schemeClr>
                </a:solidFill>
              </a:rPr>
              <a:t>开展了“拒绝垃圾食品进校园”、“创建无烟学校”等一系</a:t>
            </a:r>
          </a:p>
          <a:p>
            <a:pPr algn="l"/>
            <a:r>
              <a:rPr lang="zh-CN" altLang="en-US" sz="2400" b="1" dirty="0">
                <a:solidFill>
                  <a:schemeClr val="tx1">
                    <a:lumMod val="75000"/>
                    <a:lumOff val="25000"/>
                  </a:schemeClr>
                </a:solidFill>
              </a:rPr>
              <a:t>列创建卫生先进县城活动，进一步提升我校校园卫生整洁程度；</a:t>
            </a:r>
          </a:p>
          <a:p>
            <a:pPr algn="l"/>
            <a:endParaRPr lang="zh-CN" altLang="en-US" sz="2400" b="1" dirty="0">
              <a:solidFill>
                <a:schemeClr val="tx1">
                  <a:lumMod val="75000"/>
                  <a:lumOff val="25000"/>
                </a:schemeClr>
              </a:solidFill>
            </a:endParaRPr>
          </a:p>
          <a:p>
            <a:pPr algn="l"/>
            <a:r>
              <a:rPr lang="zh-CN" altLang="en-US" sz="2400" b="1" dirty="0">
                <a:solidFill>
                  <a:schemeClr val="tx1">
                    <a:lumMod val="75000"/>
                    <a:lumOff val="25000"/>
                  </a:schemeClr>
                </a:solidFill>
              </a:rPr>
              <a:t>9、做好2018—2019学年度灵熙、安朔、方本、新</a:t>
            </a:r>
            <a:r>
              <a:rPr lang="zh-CN" altLang="en-US" sz="2400" b="1" dirty="0" smtClean="0">
                <a:solidFill>
                  <a:schemeClr val="tx1">
                    <a:lumMod val="75000"/>
                    <a:lumOff val="25000"/>
                  </a:schemeClr>
                </a:solidFill>
              </a:rPr>
              <a:t>苗、</a:t>
            </a:r>
            <a:r>
              <a:rPr lang="zh-CN" altLang="en-US" sz="2400" b="1" dirty="0" smtClean="0">
                <a:solidFill>
                  <a:schemeClr val="tx1">
                    <a:lumMod val="75000"/>
                    <a:lumOff val="25000"/>
                  </a:schemeClr>
                </a:solidFill>
              </a:rPr>
              <a:t>一个村小</a:t>
            </a:r>
            <a:r>
              <a:rPr lang="zh-CN" altLang="en-US" sz="2400" b="1" dirty="0" smtClean="0">
                <a:solidFill>
                  <a:schemeClr val="tx1">
                    <a:lumMod val="75000"/>
                    <a:lumOff val="25000"/>
                  </a:schemeClr>
                </a:solidFill>
              </a:rPr>
              <a:t>奖</a:t>
            </a:r>
            <a:r>
              <a:rPr lang="zh-CN" altLang="en-US" sz="2400" b="1" dirty="0">
                <a:solidFill>
                  <a:schemeClr val="tx1">
                    <a:lumMod val="75000"/>
                    <a:lumOff val="25000"/>
                  </a:schemeClr>
                </a:solidFill>
              </a:rPr>
              <a:t>学金发放工作；</a:t>
            </a:r>
          </a:p>
        </p:txBody>
      </p:sp>
      <p:sp>
        <p:nvSpPr>
          <p:cNvPr id="27" name="等腰三角形 26"/>
          <p:cNvSpPr/>
          <p:nvPr/>
        </p:nvSpPr>
        <p:spPr>
          <a:xfrm rot="5400000">
            <a:off x="710198" y="1581768"/>
            <a:ext cx="305471" cy="263337"/>
          </a:xfrm>
          <a:prstGeom prst="triangle">
            <a:avLst/>
          </a:prstGeom>
          <a:solidFill>
            <a:srgbClr val="F5C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xmlns="">
                  <a14:imgLayer r:embed="rId3">
                    <a14:imgEffect>
                      <a14:artisticBlur radius="49"/>
                    </a14:imgEffect>
                    <a14:imgEffect>
                      <a14:saturation sat="0"/>
                    </a14:imgEffect>
                  </a14:imgLayer>
                </a14:imgProps>
              </a:ext>
            </a:extLst>
          </a:blip>
          <a:stretch>
            <a:fillRect/>
          </a:stretch>
        </p:blipFill>
        <p:spPr>
          <a:xfrm>
            <a:off x="0" y="0"/>
            <a:ext cx="12192000" cy="6858000"/>
          </a:xfrm>
          <a:prstGeom prst="rect">
            <a:avLst/>
          </a:prstGeom>
        </p:spPr>
      </p:pic>
      <p:sp>
        <p:nvSpPr>
          <p:cNvPr id="4" name="平行四边形 3"/>
          <p:cNvSpPr/>
          <p:nvPr/>
        </p:nvSpPr>
        <p:spPr>
          <a:xfrm>
            <a:off x="1067770" y="0"/>
            <a:ext cx="10015122" cy="6858000"/>
          </a:xfrm>
          <a:prstGeom prst="parallelogram">
            <a:avLst>
              <a:gd name="adj" fmla="val 38333"/>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rot="1800000">
            <a:off x="4464519" y="682775"/>
            <a:ext cx="3705726" cy="3637353"/>
            <a:chOff x="4243137" y="1556583"/>
            <a:chExt cx="3705726" cy="3637353"/>
          </a:xfrm>
        </p:grpSpPr>
        <p:sp>
          <p:nvSpPr>
            <p:cNvPr id="5" name="等腰三角形 4"/>
            <p:cNvSpPr/>
            <p:nvPr/>
          </p:nvSpPr>
          <p:spPr>
            <a:xfrm>
              <a:off x="4243137" y="1556583"/>
              <a:ext cx="3705726" cy="3194591"/>
            </a:xfrm>
            <a:prstGeom prst="triangle">
              <a:avLst/>
            </a:prstGeom>
            <a:solidFill>
              <a:srgbClr val="DA4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4597667" y="2197270"/>
              <a:ext cx="2996666" cy="2996666"/>
            </a:xfrm>
            <a:prstGeom prst="ellipse">
              <a:avLst/>
            </a:prstGeom>
            <a:noFill/>
            <a:ln>
              <a:solidFill>
                <a:srgbClr val="DA4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p:cNvSpPr txBox="1"/>
          <p:nvPr/>
        </p:nvSpPr>
        <p:spPr>
          <a:xfrm>
            <a:off x="4286626" y="2046608"/>
            <a:ext cx="3577590" cy="1861185"/>
          </a:xfrm>
          <a:prstGeom prst="rect">
            <a:avLst/>
          </a:prstGeom>
          <a:noFill/>
        </p:spPr>
        <p:txBody>
          <a:bodyPr wrap="none" rtlCol="0">
            <a:spAutoFit/>
          </a:bodyPr>
          <a:lstStyle/>
          <a:p>
            <a:r>
              <a:rPr lang="en-US" altLang="zh-CN" sz="11500" dirty="0">
                <a:solidFill>
                  <a:schemeClr val="bg1"/>
                </a:solidFill>
              </a:rPr>
              <a:t>10~12</a:t>
            </a:r>
            <a:endParaRPr lang="zh-CN" altLang="en-US" sz="11500" dirty="0">
              <a:solidFill>
                <a:schemeClr val="bg1"/>
              </a:solidFill>
            </a:endParaRPr>
          </a:p>
        </p:txBody>
      </p:sp>
    </p:spTree>
  </p:cSld>
  <p:clrMapOvr>
    <a:masterClrMapping/>
  </p:clrMapOvr>
  <p:transition spd="slow">
    <p:fade/>
  </p:transition>
</p:sld>
</file>

<file path=ppt/theme/theme1.xml><?xml version="1.0" encoding="utf-8"?>
<a:theme xmlns:a="http://schemas.openxmlformats.org/drawingml/2006/main" name="清风素材 https://12sc.taobao.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3">
      <a:majorFont>
        <a:latin typeface="Impact"/>
        <a:ea typeface="微软雅黑"/>
        <a:cs typeface=""/>
      </a:majorFont>
      <a:minorFont>
        <a:latin typeface="Impac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1330</Words>
  <Application>Microsoft Office PowerPoint</Application>
  <PresentationFormat>自定义</PresentationFormat>
  <Paragraphs>65</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清风素材 https://12sc.taobao.com/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dc:creator>
  <cp:keywords>12sc.taobao.com</cp:keywords>
  <dc:description>12sc.taobao.com</dc:description>
  <cp:lastModifiedBy>Administrator</cp:lastModifiedBy>
  <cp:revision>57</cp:revision>
  <dcterms:created xsi:type="dcterms:W3CDTF">2015-08-18T02:51:00Z</dcterms:created>
  <dcterms:modified xsi:type="dcterms:W3CDTF">2019-07-11T01:55:43Z</dcterms:modified>
  <cp:category>12sc.taobao.com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2052-10.1.0.7669</vt:lpwstr>
  </property>
</Properties>
</file>