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3"/>
    <p:sldId id="256" r:id="rId4"/>
    <p:sldId id="257" r:id="rId5"/>
    <p:sldId id="279" r:id="rId6"/>
    <p:sldId id="283" r:id="rId7"/>
    <p:sldId id="319" r:id="rId8"/>
    <p:sldId id="280" r:id="rId9"/>
    <p:sldId id="270" r:id="rId10"/>
    <p:sldId id="323" r:id="rId11"/>
    <p:sldId id="302" r:id="rId12"/>
    <p:sldId id="288" r:id="rId13"/>
    <p:sldId id="285" r:id="rId14"/>
    <p:sldId id="320" r:id="rId15"/>
    <p:sldId id="286" r:id="rId16"/>
    <p:sldId id="287" r:id="rId17"/>
    <p:sldId id="290" r:id="rId18"/>
    <p:sldId id="291" r:id="rId19"/>
    <p:sldId id="289" r:id="rId20"/>
    <p:sldId id="292" r:id="rId21"/>
    <p:sldId id="294" r:id="rId22"/>
    <p:sldId id="295" r:id="rId23"/>
    <p:sldId id="296" r:id="rId24"/>
    <p:sldId id="297" r:id="rId25"/>
    <p:sldId id="281" r:id="rId26"/>
    <p:sldId id="298" r:id="rId27"/>
    <p:sldId id="317" r:id="rId28"/>
    <p:sldId id="303" r:id="rId29"/>
    <p:sldId id="305" r:id="rId30"/>
    <p:sldId id="308" r:id="rId31"/>
    <p:sldId id="324" r:id="rId32"/>
    <p:sldId id="328" r:id="rId33"/>
    <p:sldId id="333" r:id="rId34"/>
    <p:sldId id="331" r:id="rId35"/>
    <p:sldId id="332" r:id="rId36"/>
    <p:sldId id="309" r:id="rId37"/>
    <p:sldId id="282" r:id="rId38"/>
    <p:sldId id="315" r:id="rId39"/>
    <p:sldId id="321" r:id="rId40"/>
    <p:sldId id="316" r:id="rId41"/>
    <p:sldId id="277" r:id="rId42"/>
  </p:sldIdLst>
  <p:sldSz cx="12192000" cy="6858000"/>
  <p:notesSz cx="6858000" cy="9144000"/>
  <p:embeddedFontLst>
    <p:embeddedFont>
      <p:font typeface="微软雅黑" panose="020B0503020204020204" charset="-122"/>
      <p:regular r:id="rId46"/>
    </p:embeddedFont>
    <p:embeddedFont>
      <p:font typeface="方正舒体" panose="02010601030101010101" pitchFamily="2" charset="-122"/>
      <p:regular r:id="rId47"/>
    </p:embeddedFont>
    <p:embeddedFont>
      <p:font typeface="华文琥珀" panose="02010800040101010101" pitchFamily="2" charset="-122"/>
      <p:regular r:id="rId48"/>
    </p:embeddedFont>
    <p:embeddedFont>
      <p:font typeface="汉仪新蒂唐朝体" panose="02000500000000000000" charset="-122"/>
      <p:regular r:id="rId49"/>
    </p:embeddedFont>
    <p:embeddedFont>
      <p:font typeface="晴圆" panose="020F0000000000000000" charset="-122"/>
      <p:regular r:id="rId50"/>
    </p:embeddedFont>
    <p:embeddedFont>
      <p:font typeface="黑体" panose="02010609060101010101" pitchFamily="49" charset="-122"/>
      <p:regular r:id="rId51"/>
    </p:embeddedFont>
    <p:embeddedFont>
      <p:font typeface="华文彩云" panose="02010800040101010101" pitchFamily="2" charset="-122"/>
      <p:regular r:id="rId52"/>
    </p:embeddedFont>
    <p:embeddedFont>
      <p:font typeface="Calibri" panose="020F0502020204030204" charset="0"/>
      <p:regular r:id="rId53"/>
      <p:bold r:id="rId54"/>
      <p:italic r:id="rId55"/>
      <p:boldItalic r:id="rId56"/>
    </p:embeddedFont>
    <p:embeddedFont>
      <p:font typeface="Calibri Light" panose="020F0302020204030204" charset="0"/>
      <p:regular r:id="rId57"/>
      <p:italic r:id="rId58"/>
    </p:embeddedFont>
    <p:embeddedFont>
      <p:font typeface="楷体" panose="02010609060101010101" pitchFamily="49" charset="-122"/>
      <p:regular r:id="rId59"/>
    </p:embeddedFont>
    <p:embeddedFont>
      <p:font typeface="MingLiU" panose="02020509000000000000" pitchFamily="49" charset="-120"/>
      <p:regular r:id="rId60"/>
    </p:embeddedFont>
    <p:embeddedFont>
      <p:font typeface="Garamond" panose="02020404030301010803" pitchFamily="18" charset="0"/>
      <p:regular r:id="rId61"/>
      <p:bold r:id="rId62"/>
      <p:italic r:id="rId63"/>
    </p:embeddedFont>
    <p:embeddedFont>
      <p:font typeface="华文新魏" panose="02010800040101010101" charset="-122"/>
      <p:regular r:id="rId6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766"/>
    <a:srgbClr val="FF3300"/>
    <a:srgbClr val="83C8AB"/>
    <a:srgbClr val="216A48"/>
    <a:srgbClr val="87C08D"/>
    <a:srgbClr val="95B297"/>
    <a:srgbClr val="94B094"/>
    <a:srgbClr val="4296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96"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4" Type="http://schemas.openxmlformats.org/officeDocument/2006/relationships/font" Target="fonts/font19.fntdata"/><Relationship Id="rId63" Type="http://schemas.openxmlformats.org/officeDocument/2006/relationships/font" Target="fonts/font18.fntdata"/><Relationship Id="rId62" Type="http://schemas.openxmlformats.org/officeDocument/2006/relationships/font" Target="fonts/font17.fntdata"/><Relationship Id="rId61" Type="http://schemas.openxmlformats.org/officeDocument/2006/relationships/font" Target="fonts/font16.fntdata"/><Relationship Id="rId60" Type="http://schemas.openxmlformats.org/officeDocument/2006/relationships/font" Target="fonts/font15.fntdata"/><Relationship Id="rId6" Type="http://schemas.openxmlformats.org/officeDocument/2006/relationships/slide" Target="slides/slide4.xml"/><Relationship Id="rId59" Type="http://schemas.openxmlformats.org/officeDocument/2006/relationships/font" Target="fonts/font14.fntdata"/><Relationship Id="rId58" Type="http://schemas.openxmlformats.org/officeDocument/2006/relationships/font" Target="fonts/font13.fntdata"/><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3.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7.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5" y="1956435"/>
            <a:ext cx="12208510" cy="3194050"/>
          </a:xfrm>
          <a:prstGeom prst="rect">
            <a:avLst/>
          </a:pr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792720" y="1003935"/>
            <a:ext cx="2982595" cy="5099050"/>
          </a:xfrm>
          <a:prstGeom prst="rect">
            <a:avLst/>
          </a:prstGeom>
          <a:solidFill>
            <a:schemeClr val="bg1"/>
          </a:solidFill>
          <a:ln>
            <a:solidFill>
              <a:srgbClr val="00876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草   22"/>
          <p:cNvPicPr>
            <a:picLocks noChangeAspect="1"/>
          </p:cNvPicPr>
          <p:nvPr/>
        </p:nvPicPr>
        <p:blipFill>
          <a:blip r:embed="rId1" cstate="print"/>
          <a:stretch>
            <a:fillRect/>
          </a:stretch>
        </p:blipFill>
        <p:spPr>
          <a:xfrm>
            <a:off x="7120255" y="596900"/>
            <a:ext cx="4327525" cy="5664835"/>
          </a:xfrm>
          <a:prstGeom prst="rect">
            <a:avLst/>
          </a:prstGeom>
        </p:spPr>
      </p:pic>
      <p:sp>
        <p:nvSpPr>
          <p:cNvPr id="40" name="文本框 39"/>
          <p:cNvSpPr txBox="1"/>
          <p:nvPr/>
        </p:nvSpPr>
        <p:spPr>
          <a:xfrm>
            <a:off x="983615" y="2140721"/>
            <a:ext cx="5836733" cy="1815882"/>
          </a:xfrm>
          <a:prstGeom prst="rect">
            <a:avLst/>
          </a:prstGeom>
          <a:noFill/>
        </p:spPr>
        <p:txBody>
          <a:bodyPr wrap="square" rtlCol="0">
            <a:spAutoFit/>
          </a:bodyPr>
          <a:lstStyle/>
          <a:p>
            <a:r>
              <a:rPr lang="zh-CN" altLang="en-US" sz="2800" b="1" dirty="0">
                <a:solidFill>
                  <a:schemeClr val="bg1"/>
                </a:solidFill>
              </a:rPr>
              <a:t>“没有家庭教育的学校教育和没有学校教育的家庭教育都不可能完成培养人的这一极其细微而复杂的任务。”</a:t>
            </a:r>
            <a:endParaRPr lang="en-US" altLang="zh-CN" sz="2800" b="1" noProof="0" dirty="0">
              <a:ln>
                <a:noFill/>
              </a:ln>
              <a:solidFill>
                <a:schemeClr val="bg1"/>
              </a:solidFill>
              <a:uLnTx/>
              <a:uFillTx/>
              <a:latin typeface="微软雅黑" panose="020B0503020204020204" charset="-122"/>
              <a:ea typeface="方正舒体" panose="02010601030101010101" pitchFamily="2" charset="-122"/>
              <a:sym typeface="+mn-ea"/>
            </a:endParaRPr>
          </a:p>
        </p:txBody>
      </p:sp>
      <p:cxnSp>
        <p:nvCxnSpPr>
          <p:cNvPr id="7" name="直接连接符 6"/>
          <p:cNvCxnSpPr/>
          <p:nvPr/>
        </p:nvCxnSpPr>
        <p:spPr>
          <a:xfrm>
            <a:off x="3076649" y="4445784"/>
            <a:ext cx="6927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1845" y="4184725"/>
            <a:ext cx="3108960" cy="523220"/>
          </a:xfrm>
          <a:prstGeom prst="rect">
            <a:avLst/>
          </a:prstGeom>
          <a:noFill/>
        </p:spPr>
        <p:txBody>
          <a:bodyPr wrap="square" rtlCol="0">
            <a:spAutoFit/>
          </a:bodyPr>
          <a:lstStyle/>
          <a:p>
            <a:r>
              <a:rPr lang="zh-CN" altLang="en-US" sz="2800" b="1" dirty="0">
                <a:solidFill>
                  <a:schemeClr val="bg1"/>
                </a:solidFill>
              </a:rPr>
              <a:t>苏霍姆林斯基</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16" name="文本框 15"/>
          <p:cNvSpPr txBox="1"/>
          <p:nvPr/>
        </p:nvSpPr>
        <p:spPr>
          <a:xfrm>
            <a:off x="1504950" y="1521247"/>
            <a:ext cx="9182100" cy="3046988"/>
          </a:xfrm>
          <a:prstGeom prst="rect">
            <a:avLst/>
          </a:prstGeom>
          <a:noFill/>
        </p:spPr>
        <p:txBody>
          <a:bodyPr wrap="square" rtlCol="0">
            <a:spAutoFit/>
          </a:bodyPr>
          <a:lstStyle/>
          <a:p>
            <a:pPr>
              <a:lnSpc>
                <a:spcPct val="150000"/>
              </a:lnSpc>
            </a:pPr>
            <a:r>
              <a:rPr lang="en-US" altLang="zh-CN" sz="3200" b="1" dirty="0">
                <a:solidFill>
                  <a:srgbClr val="008766"/>
                </a:solidFill>
                <a:latin typeface="黑体" panose="02010609060101010101" pitchFamily="49" charset="-122"/>
                <a:ea typeface="黑体" panose="02010609060101010101" pitchFamily="49" charset="-122"/>
              </a:rPr>
              <a:t>   </a:t>
            </a:r>
            <a:r>
              <a:rPr lang="zh-CN" altLang="zh-CN" sz="3200" b="1" dirty="0">
                <a:solidFill>
                  <a:srgbClr val="008766"/>
                </a:solidFill>
                <a:latin typeface="黑体" panose="02010609060101010101" pitchFamily="49" charset="-122"/>
                <a:ea typeface="黑体" panose="02010609060101010101" pitchFamily="49" charset="-122"/>
              </a:rPr>
              <a:t>中国青少年研究中心</a:t>
            </a:r>
            <a:r>
              <a:rPr lang="en-US" altLang="zh-CN" sz="3200" b="1" dirty="0">
                <a:solidFill>
                  <a:srgbClr val="008766"/>
                </a:solidFill>
                <a:latin typeface="黑体" panose="02010609060101010101" pitchFamily="49" charset="-122"/>
                <a:ea typeface="黑体" panose="02010609060101010101" pitchFamily="49" charset="-122"/>
              </a:rPr>
              <a:t>2015</a:t>
            </a:r>
            <a:r>
              <a:rPr lang="zh-CN" altLang="zh-CN" sz="3200" b="1" dirty="0">
                <a:solidFill>
                  <a:srgbClr val="008766"/>
                </a:solidFill>
                <a:latin typeface="黑体" panose="02010609060101010101" pitchFamily="49" charset="-122"/>
                <a:ea typeface="黑体" panose="02010609060101010101" pitchFamily="49" charset="-122"/>
              </a:rPr>
              <a:t>年的调查发现，高度认同家校合作重要性的教师达到了</a:t>
            </a:r>
            <a:r>
              <a:rPr lang="en-US" altLang="zh-CN" sz="3200" b="1" dirty="0">
                <a:solidFill>
                  <a:srgbClr val="008766"/>
                </a:solidFill>
                <a:latin typeface="黑体" panose="02010609060101010101" pitchFamily="49" charset="-122"/>
                <a:ea typeface="黑体" panose="02010609060101010101" pitchFamily="49" charset="-122"/>
              </a:rPr>
              <a:t>89.6%</a:t>
            </a:r>
            <a:r>
              <a:rPr lang="zh-CN" altLang="zh-CN" sz="3200" b="1" dirty="0">
                <a:solidFill>
                  <a:srgbClr val="008766"/>
                </a:solidFill>
                <a:latin typeface="黑体" panose="02010609060101010101" pitchFamily="49" charset="-122"/>
                <a:ea typeface="黑体" panose="02010609060101010101" pitchFamily="49" charset="-122"/>
              </a:rPr>
              <a:t>，高度认同的家长达到</a:t>
            </a:r>
            <a:r>
              <a:rPr lang="en-US" altLang="zh-CN" sz="3200" b="1" dirty="0">
                <a:solidFill>
                  <a:srgbClr val="008766"/>
                </a:solidFill>
                <a:latin typeface="黑体" panose="02010609060101010101" pitchFamily="49" charset="-122"/>
                <a:ea typeface="黑体" panose="02010609060101010101" pitchFamily="49" charset="-122"/>
              </a:rPr>
              <a:t>83.3</a:t>
            </a:r>
            <a:r>
              <a:rPr lang="en-US" altLang="zh-CN" sz="3200" b="1" dirty="0" smtClean="0">
                <a:solidFill>
                  <a:srgbClr val="008766"/>
                </a:solidFill>
                <a:latin typeface="黑体" panose="02010609060101010101" pitchFamily="49" charset="-122"/>
                <a:ea typeface="黑体" panose="02010609060101010101" pitchFamily="49" charset="-122"/>
              </a:rPr>
              <a:t>%</a:t>
            </a:r>
            <a:r>
              <a:rPr lang="zh-CN" altLang="en-US" sz="3200" b="1" dirty="0" smtClean="0">
                <a:solidFill>
                  <a:srgbClr val="008766"/>
                </a:solidFill>
                <a:latin typeface="黑体" panose="02010609060101010101" pitchFamily="49" charset="-122"/>
                <a:ea typeface="黑体" panose="02010609060101010101" pitchFamily="49" charset="-122"/>
              </a:rPr>
              <a:t>。</a:t>
            </a:r>
            <a:r>
              <a:rPr lang="zh-CN" altLang="zh-CN" sz="3200" b="1" dirty="0" smtClean="0">
                <a:solidFill>
                  <a:srgbClr val="008766"/>
                </a:solidFill>
                <a:latin typeface="黑体" panose="02010609060101010101" pitchFamily="49" charset="-122"/>
                <a:ea typeface="黑体" panose="02010609060101010101" pitchFamily="49" charset="-122"/>
              </a:rPr>
              <a:t>遇</a:t>
            </a:r>
            <a:r>
              <a:rPr lang="zh-CN" altLang="zh-CN" sz="3200" b="1" dirty="0">
                <a:solidFill>
                  <a:srgbClr val="008766"/>
                </a:solidFill>
                <a:latin typeface="黑体" panose="02010609060101010101" pitchFamily="49" charset="-122"/>
                <a:ea typeface="黑体" panose="02010609060101010101" pitchFamily="49" charset="-122"/>
              </a:rPr>
              <a:t>到教育问题时，近九成家长首先寻求教师的指导。</a:t>
            </a:r>
            <a:endParaRPr lang="zh-CN" altLang="en-US" sz="3200" b="1" dirty="0">
              <a:solidFill>
                <a:srgbClr val="008766"/>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5862" y="741081"/>
            <a:ext cx="2540635" cy="4112260"/>
          </a:xfrm>
          <a:prstGeom prst="rect">
            <a:avLst/>
          </a:prstGeom>
          <a:solidFill>
            <a:srgbClr val="0087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descr="手绘绿叶"/>
          <p:cNvPicPr>
            <a:picLocks noChangeAspect="1"/>
          </p:cNvPicPr>
          <p:nvPr/>
        </p:nvPicPr>
        <p:blipFill>
          <a:blip r:embed="rId1" cstate="print"/>
          <a:stretch>
            <a:fillRect/>
          </a:stretch>
        </p:blipFill>
        <p:spPr>
          <a:xfrm rot="300000">
            <a:off x="-213743" y="1511670"/>
            <a:ext cx="2313940" cy="5955665"/>
          </a:xfrm>
          <a:prstGeom prst="rect">
            <a:avLst/>
          </a:prstGeom>
        </p:spPr>
      </p:pic>
      <p:sp>
        <p:nvSpPr>
          <p:cNvPr id="2" name="文本框 1"/>
          <p:cNvSpPr txBox="1"/>
          <p:nvPr/>
        </p:nvSpPr>
        <p:spPr>
          <a:xfrm>
            <a:off x="1370593" y="1173059"/>
            <a:ext cx="2128837" cy="3046988"/>
          </a:xfrm>
          <a:prstGeom prst="rect">
            <a:avLst/>
          </a:prstGeom>
          <a:noFill/>
          <a:ln>
            <a:solidFill>
              <a:srgbClr val="FF3300"/>
            </a:solidFill>
          </a:ln>
        </p:spPr>
        <p:txBody>
          <a:bodyPr wrap="square" rtlCol="0">
            <a:spAutoFit/>
          </a:bodyPr>
          <a:lstStyle/>
          <a:p>
            <a:pPr algn="ctr"/>
            <a:r>
              <a:rPr lang="zh-CN" altLang="en-US" sz="3200" dirty="0">
                <a:solidFill>
                  <a:schemeClr val="bg1"/>
                </a:solidFill>
                <a:latin typeface="华文彩云" panose="02010800040101010101" pitchFamily="2" charset="-122"/>
                <a:ea typeface="华文彩云" panose="02010800040101010101" pitchFamily="2" charset="-122"/>
              </a:rPr>
              <a:t>（二）</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家庭</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学校</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社会</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的</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联结</a:t>
            </a:r>
            <a:endParaRPr lang="zh-CN" altLang="en-US" sz="3200" dirty="0">
              <a:solidFill>
                <a:schemeClr val="bg1"/>
              </a:solidFill>
              <a:latin typeface="华文彩云" panose="02010800040101010101" pitchFamily="2" charset="-122"/>
              <a:ea typeface="华文彩云" panose="02010800040101010101" pitchFamily="2" charset="-122"/>
            </a:endParaRPr>
          </a:p>
        </p:txBody>
      </p:sp>
      <p:sp>
        <p:nvSpPr>
          <p:cNvPr id="6" name="文本框 5"/>
          <p:cNvSpPr txBox="1"/>
          <p:nvPr/>
        </p:nvSpPr>
        <p:spPr>
          <a:xfrm>
            <a:off x="4021397" y="1002381"/>
            <a:ext cx="7072589" cy="37856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4000" b="1" dirty="0">
                <a:solidFill>
                  <a:srgbClr val="008766"/>
                </a:solidFill>
                <a:latin typeface="黑体" panose="02010609060101010101" pitchFamily="49" charset="-122"/>
                <a:ea typeface="黑体" panose="02010609060101010101" pitchFamily="49" charset="-122"/>
              </a:rPr>
              <a:t>    人类黄金时代的标志是“孩子被视为是这个社会上最重要的成员”。</a:t>
            </a:r>
            <a:endParaRPr lang="en-US" altLang="zh-CN" sz="4000" b="1" dirty="0">
              <a:solidFill>
                <a:srgbClr val="008766"/>
              </a:solidFill>
              <a:latin typeface="黑体" panose="02010609060101010101" pitchFamily="49" charset="-122"/>
              <a:ea typeface="黑体" panose="02010609060101010101" pitchFamily="49" charset="-122"/>
            </a:endParaRPr>
          </a:p>
          <a:p>
            <a:pPr algn="r">
              <a:lnSpc>
                <a:spcPct val="150000"/>
              </a:lnSpc>
            </a:pPr>
            <a:r>
              <a:rPr lang="en-US" altLang="zh-CN" sz="4000" b="1" dirty="0">
                <a:solidFill>
                  <a:srgbClr val="008766"/>
                </a:solidFill>
                <a:latin typeface="黑体" panose="02010609060101010101" pitchFamily="49" charset="-122"/>
                <a:ea typeface="黑体" panose="02010609060101010101" pitchFamily="49" charset="-122"/>
              </a:rPr>
              <a:t>——</a:t>
            </a:r>
            <a:r>
              <a:rPr lang="zh-CN" altLang="en-US" sz="4000" b="1" dirty="0">
                <a:solidFill>
                  <a:srgbClr val="008766"/>
                </a:solidFill>
                <a:latin typeface="黑体" panose="02010609060101010101" pitchFamily="49" charset="-122"/>
                <a:ea typeface="黑体" panose="02010609060101010101" pitchFamily="49" charset="-122"/>
              </a:rPr>
              <a:t>南怀瑾</a:t>
            </a:r>
            <a:endParaRPr lang="zh-CN" altLang="en-US" sz="4000" b="1" dirty="0">
              <a:solidFill>
                <a:srgbClr val="008766"/>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a:t>
            </a:r>
            <a:endParaRPr lang="zh-CN" altLang="en-US" dirty="0"/>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4" name="矩形 3"/>
          <p:cNvSpPr/>
          <p:nvPr/>
        </p:nvSpPr>
        <p:spPr>
          <a:xfrm>
            <a:off x="1057275" y="1695196"/>
            <a:ext cx="9972675" cy="4832092"/>
          </a:xfrm>
          <a:prstGeom prst="rect">
            <a:avLst/>
          </a:prstGeom>
        </p:spPr>
        <p:txBody>
          <a:bodyPr wrap="square">
            <a:spAutoFit/>
          </a:bodyPr>
          <a:lstStyle/>
          <a:p>
            <a:r>
              <a:rPr lang="en-US" altLang="zh-CN" sz="2800" b="1" dirty="0"/>
              <a:t>0-6</a:t>
            </a:r>
            <a:r>
              <a:rPr lang="zh-CN" altLang="en-US" sz="2800" b="1" dirty="0"/>
              <a:t>岁，家长对孩子的影响是</a:t>
            </a:r>
            <a:r>
              <a:rPr lang="en-US" altLang="zh-CN" sz="2800" b="1" dirty="0">
                <a:solidFill>
                  <a:srgbClr val="1722FD"/>
                </a:solidFill>
              </a:rPr>
              <a:t>90%</a:t>
            </a:r>
            <a:r>
              <a:rPr lang="zh-CN" altLang="en-US" sz="2800" b="1" dirty="0"/>
              <a:t>。</a:t>
            </a:r>
            <a:endParaRPr lang="en-US" altLang="zh-CN" sz="2800" b="1" dirty="0"/>
          </a:p>
          <a:p>
            <a:endParaRPr lang="en-US" altLang="zh-CN" sz="2800" b="1" dirty="0"/>
          </a:p>
          <a:p>
            <a:r>
              <a:rPr lang="zh-CN" altLang="en-US" sz="2800" b="1" dirty="0"/>
              <a:t>小学低年级（</a:t>
            </a:r>
            <a:r>
              <a:rPr lang="en-US" altLang="zh-CN" sz="2800" b="1" dirty="0"/>
              <a:t>1-3</a:t>
            </a:r>
            <a:r>
              <a:rPr lang="zh-CN" altLang="en-US" sz="2800" b="1" dirty="0"/>
              <a:t>年级），家长的影响是</a:t>
            </a:r>
            <a:r>
              <a:rPr lang="en-US" altLang="zh-CN" sz="2800" b="1" dirty="0"/>
              <a:t>80-90%</a:t>
            </a:r>
            <a:r>
              <a:rPr lang="zh-CN" altLang="en-US" sz="2800" b="1" dirty="0"/>
              <a:t>；小学高年级（</a:t>
            </a:r>
            <a:r>
              <a:rPr lang="en-US" altLang="zh-CN" sz="2800" b="1" dirty="0"/>
              <a:t>4-6</a:t>
            </a:r>
            <a:r>
              <a:rPr lang="zh-CN" altLang="en-US" sz="2800" b="1" dirty="0"/>
              <a:t>年级），家长影响力降低。整个小学阶段，家长的影响力为</a:t>
            </a:r>
            <a:r>
              <a:rPr lang="en-US" altLang="zh-CN" sz="2800" b="1" dirty="0">
                <a:solidFill>
                  <a:srgbClr val="1722FD"/>
                </a:solidFill>
              </a:rPr>
              <a:t>60%</a:t>
            </a:r>
            <a:r>
              <a:rPr lang="zh-CN" altLang="en-US" sz="2800" b="1" dirty="0"/>
              <a:t>。</a:t>
            </a:r>
            <a:endParaRPr lang="en-US" altLang="zh-CN" sz="2800" b="1" dirty="0"/>
          </a:p>
          <a:p>
            <a:endParaRPr lang="en-US" altLang="zh-CN" sz="2800" b="1" dirty="0"/>
          </a:p>
          <a:p>
            <a:r>
              <a:rPr lang="zh-CN" altLang="en-US" sz="2800" b="1" dirty="0"/>
              <a:t>初中阶段，家长对孩子的影响力是</a:t>
            </a:r>
            <a:r>
              <a:rPr lang="en-US" altLang="zh-CN" sz="2800" b="1" dirty="0">
                <a:solidFill>
                  <a:srgbClr val="1722FD"/>
                </a:solidFill>
              </a:rPr>
              <a:t>30%</a:t>
            </a:r>
            <a:endParaRPr lang="en-US" altLang="zh-CN" sz="2800" b="1" dirty="0">
              <a:solidFill>
                <a:srgbClr val="1722FD"/>
              </a:solidFill>
            </a:endParaRPr>
          </a:p>
          <a:p>
            <a:endParaRPr lang="en-US" altLang="zh-CN" sz="2800" b="1" dirty="0">
              <a:solidFill>
                <a:srgbClr val="1722FD"/>
              </a:solidFill>
            </a:endParaRPr>
          </a:p>
          <a:p>
            <a:r>
              <a:rPr lang="zh-CN" altLang="en-US" sz="2800" b="1" dirty="0">
                <a:latin typeface="黑体" panose="02010609060101010101" pitchFamily="49" charset="-122"/>
                <a:ea typeface="黑体" panose="02010609060101010101" pitchFamily="49" charset="-122"/>
              </a:rPr>
              <a:t>高一开始，家长对孩子的影响力是</a:t>
            </a:r>
            <a:r>
              <a:rPr lang="en-US" altLang="zh-CN" sz="2800" b="1" dirty="0">
                <a:latin typeface="黑体" panose="02010609060101010101" pitchFamily="49" charset="-122"/>
                <a:ea typeface="黑体" panose="02010609060101010101" pitchFamily="49" charset="-122"/>
              </a:rPr>
              <a:t>10%</a:t>
            </a:r>
            <a:r>
              <a:rPr lang="zh-CN" altLang="en-US" sz="2800" b="1" dirty="0">
                <a:latin typeface="黑体" panose="02010609060101010101" pitchFamily="49" charset="-122"/>
                <a:ea typeface="黑体" panose="02010609060101010101" pitchFamily="49" charset="-122"/>
              </a:rPr>
              <a:t>甚至更少。</a:t>
            </a:r>
            <a:endParaRPr lang="en-US" altLang="zh-CN" sz="2800" b="1" dirty="0">
              <a:latin typeface="黑体" panose="02010609060101010101" pitchFamily="49" charset="-122"/>
              <a:ea typeface="黑体" panose="02010609060101010101" pitchFamily="49" charset="-122"/>
            </a:endParaRPr>
          </a:p>
          <a:p>
            <a:endParaRPr lang="en-US" altLang="zh-CN" sz="2800" b="1" dirty="0">
              <a:latin typeface="黑体" panose="02010609060101010101" pitchFamily="49" charset="-122"/>
              <a:ea typeface="黑体" panose="02010609060101010101" pitchFamily="49" charset="-122"/>
            </a:endParaRPr>
          </a:p>
          <a:p>
            <a:pPr algn="r"/>
            <a:r>
              <a:rPr lang="en-US" altLang="zh-CN" sz="2800" b="1" dirty="0">
                <a:latin typeface="+mn-ea"/>
              </a:rPr>
              <a:t>——</a:t>
            </a:r>
            <a:r>
              <a:rPr lang="zh-CN" altLang="en-US" sz="2800" b="1" dirty="0">
                <a:latin typeface="+mn-ea"/>
              </a:rPr>
              <a:t>北京大学刘丽萍</a:t>
            </a:r>
            <a:endParaRPr lang="zh-CN" altLang="en-US" sz="2800" dirty="0"/>
          </a:p>
        </p:txBody>
      </p:sp>
      <p:sp>
        <p:nvSpPr>
          <p:cNvPr id="7" name="文本框 6"/>
          <p:cNvSpPr txBox="1"/>
          <p:nvPr/>
        </p:nvSpPr>
        <p:spPr>
          <a:xfrm>
            <a:off x="1343025" y="902830"/>
            <a:ext cx="7672388" cy="584775"/>
          </a:xfrm>
          <a:prstGeom prst="rect">
            <a:avLst/>
          </a:prstGeom>
          <a:noFill/>
        </p:spPr>
        <p:txBody>
          <a:bodyPr wrap="square" rtlCol="0">
            <a:spAutoFit/>
          </a:bodyPr>
          <a:lstStyle/>
          <a:p>
            <a:r>
              <a:rPr lang="zh-CN" altLang="en-US" sz="3200" b="1" dirty="0">
                <a:latin typeface="黑体" panose="02010609060101010101" pitchFamily="49" charset="-122"/>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1</a:t>
            </a:r>
            <a:r>
              <a:rPr lang="zh-CN" altLang="en-US" sz="3200" b="1" dirty="0">
                <a:latin typeface="黑体" panose="02010609060101010101" pitchFamily="49" charset="-122"/>
                <a:ea typeface="黑体" panose="02010609060101010101" pitchFamily="49" charset="-122"/>
              </a:rPr>
              <a:t>）家长对孩子的影响力：</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7" name="文本框 6"/>
          <p:cNvSpPr txBox="1"/>
          <p:nvPr/>
        </p:nvSpPr>
        <p:spPr>
          <a:xfrm>
            <a:off x="761047" y="670877"/>
            <a:ext cx="10804843" cy="61324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t>      我和我妈去吃牛排。我们坐在二楼餐厅的软座里，听着轻音乐，喝着柠檬水等待牛排。这时，楼下出现了一对风尘仆仆的母子，母亲从包里拿出来面饼，儿子啃着刚买的鸡蛋灌饼。我妈说“你看楼下的阿姨，很辛苦吧”。我说“是啊，你不会又想说不好好学习就要干体力活受苦，想买什么都没钱的那一套吧”。</a:t>
            </a:r>
            <a:endParaRPr lang="zh-CN" altLang="en-US" sz="3200" b="1" dirty="0"/>
          </a:p>
          <a:p>
            <a:r>
              <a:rPr lang="zh-CN" altLang="en-US" sz="3200" b="1" dirty="0"/>
              <a:t>     我妈说，很多时候贫穷并不是因为懒惰造成的，或许别人没有和你一样好的教育条件，又或许没有好的机遇，所以不要轻易指摘别人的生活。但是好好学习是有意义的，将来你不但可以自己吃牛排，还可以让这个世界更美好，更多的人吃上牛排。</a:t>
            </a:r>
            <a:endParaRPr lang="zh-CN" altLang="en-US" sz="3200" b="1" dirty="0"/>
          </a:p>
          <a:p>
            <a:pPr algn="r">
              <a:lnSpc>
                <a:spcPct val="150000"/>
              </a:lnSpc>
            </a:pP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01345" y="1024741"/>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1400898" y="-1656631"/>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8160789" y="3715553"/>
            <a:ext cx="1939925" cy="4992370"/>
          </a:xfrm>
          <a:prstGeom prst="rect">
            <a:avLst/>
          </a:prstGeom>
        </p:spPr>
      </p:pic>
      <p:sp>
        <p:nvSpPr>
          <p:cNvPr id="5" name="Line 12"/>
          <p:cNvSpPr>
            <a:spLocks noChangeShapeType="1"/>
          </p:cNvSpPr>
          <p:nvPr/>
        </p:nvSpPr>
        <p:spPr bwMode="auto">
          <a:xfrm>
            <a:off x="7162800" y="4829026"/>
            <a:ext cx="0" cy="1584325"/>
          </a:xfrm>
          <a:prstGeom prst="line">
            <a:avLst/>
          </a:prstGeom>
          <a:noFill/>
          <a:ln w="9525">
            <a:solidFill>
              <a:schemeClr val="tx1"/>
            </a:solidFill>
            <a:round/>
          </a:ln>
        </p:spPr>
        <p:txBody>
          <a:bodyPr/>
          <a:lstStyle/>
          <a:p>
            <a:endParaRPr lang="zh-CN" altLang="en-US"/>
          </a:p>
        </p:txBody>
      </p:sp>
      <p:sp>
        <p:nvSpPr>
          <p:cNvPr id="7" name="Line 14"/>
          <p:cNvSpPr>
            <a:spLocks noChangeShapeType="1"/>
          </p:cNvSpPr>
          <p:nvPr/>
        </p:nvSpPr>
        <p:spPr bwMode="auto">
          <a:xfrm>
            <a:off x="4138613" y="3963838"/>
            <a:ext cx="1943100" cy="0"/>
          </a:xfrm>
          <a:prstGeom prst="line">
            <a:avLst/>
          </a:prstGeom>
          <a:noFill/>
          <a:ln w="9525">
            <a:solidFill>
              <a:schemeClr val="tx1"/>
            </a:solidFill>
            <a:round/>
          </a:ln>
        </p:spPr>
        <p:txBody>
          <a:bodyPr/>
          <a:lstStyle/>
          <a:p>
            <a:endParaRPr lang="zh-CN" altLang="en-US"/>
          </a:p>
        </p:txBody>
      </p:sp>
      <p:sp>
        <p:nvSpPr>
          <p:cNvPr id="8" name="Line 15"/>
          <p:cNvSpPr>
            <a:spLocks noChangeShapeType="1"/>
          </p:cNvSpPr>
          <p:nvPr/>
        </p:nvSpPr>
        <p:spPr bwMode="auto">
          <a:xfrm>
            <a:off x="3706813" y="4756001"/>
            <a:ext cx="2735262" cy="0"/>
          </a:xfrm>
          <a:prstGeom prst="line">
            <a:avLst/>
          </a:prstGeom>
          <a:noFill/>
          <a:ln w="9525">
            <a:solidFill>
              <a:schemeClr val="tx1"/>
            </a:solidFill>
            <a:round/>
          </a:ln>
        </p:spPr>
        <p:txBody>
          <a:bodyPr/>
          <a:lstStyle/>
          <a:p>
            <a:endParaRPr lang="zh-CN" altLang="en-US"/>
          </a:p>
        </p:txBody>
      </p:sp>
      <p:sp>
        <p:nvSpPr>
          <p:cNvPr id="9" name="Line 17"/>
          <p:cNvSpPr>
            <a:spLocks noChangeShapeType="1"/>
          </p:cNvSpPr>
          <p:nvPr/>
        </p:nvSpPr>
        <p:spPr bwMode="auto">
          <a:xfrm>
            <a:off x="6802438" y="4324201"/>
            <a:ext cx="0" cy="1223962"/>
          </a:xfrm>
          <a:prstGeom prst="line">
            <a:avLst/>
          </a:prstGeom>
          <a:noFill/>
          <a:ln w="9525">
            <a:solidFill>
              <a:schemeClr val="tx1"/>
            </a:solidFill>
            <a:round/>
          </a:ln>
        </p:spPr>
        <p:txBody>
          <a:bodyPr/>
          <a:lstStyle/>
          <a:p>
            <a:endParaRPr lang="zh-CN" altLang="en-US"/>
          </a:p>
        </p:txBody>
      </p:sp>
      <p:sp>
        <p:nvSpPr>
          <p:cNvPr id="10" name="Line 18"/>
          <p:cNvSpPr>
            <a:spLocks noChangeShapeType="1"/>
          </p:cNvSpPr>
          <p:nvPr/>
        </p:nvSpPr>
        <p:spPr bwMode="auto">
          <a:xfrm flipH="1">
            <a:off x="6442075" y="3710422"/>
            <a:ext cx="0" cy="1008063"/>
          </a:xfrm>
          <a:prstGeom prst="line">
            <a:avLst/>
          </a:prstGeom>
          <a:noFill/>
          <a:ln w="9525">
            <a:solidFill>
              <a:schemeClr val="tx1"/>
            </a:solidFill>
            <a:round/>
          </a:ln>
        </p:spPr>
        <p:txBody>
          <a:bodyPr/>
          <a:lstStyle/>
          <a:p>
            <a:endParaRPr lang="zh-CN" altLang="en-US"/>
          </a:p>
        </p:txBody>
      </p:sp>
      <p:sp>
        <p:nvSpPr>
          <p:cNvPr id="11" name="Text Box 21"/>
          <p:cNvSpPr txBox="1">
            <a:spLocks noChangeArrowheads="1"/>
          </p:cNvSpPr>
          <p:nvPr/>
        </p:nvSpPr>
        <p:spPr bwMode="auto">
          <a:xfrm>
            <a:off x="4210050" y="5692626"/>
            <a:ext cx="1873250" cy="519112"/>
          </a:xfrm>
          <a:prstGeom prst="rect">
            <a:avLst/>
          </a:prstGeom>
          <a:noFill/>
          <a:ln w="9525">
            <a:noFill/>
            <a:miter lim="800000"/>
          </a:ln>
        </p:spPr>
        <p:txBody>
          <a:bodyPr>
            <a:spAutoFit/>
          </a:bodyPr>
          <a:lstStyle/>
          <a:p>
            <a:pPr algn="ctr">
              <a:spcBef>
                <a:spcPct val="50000"/>
              </a:spcBef>
            </a:pPr>
            <a:r>
              <a:rPr lang="zh-CN" altLang="en-US" sz="2800" b="1" dirty="0"/>
              <a:t>生理需要</a:t>
            </a:r>
            <a:endParaRPr lang="zh-CN" altLang="en-US" sz="2800" b="1" dirty="0"/>
          </a:p>
        </p:txBody>
      </p:sp>
      <p:sp>
        <p:nvSpPr>
          <p:cNvPr id="12" name="Text Box 22"/>
          <p:cNvSpPr txBox="1">
            <a:spLocks noChangeArrowheads="1"/>
          </p:cNvSpPr>
          <p:nvPr/>
        </p:nvSpPr>
        <p:spPr bwMode="auto">
          <a:xfrm>
            <a:off x="4138613" y="4900463"/>
            <a:ext cx="1873250" cy="519113"/>
          </a:xfrm>
          <a:prstGeom prst="rect">
            <a:avLst/>
          </a:prstGeom>
          <a:noFill/>
          <a:ln w="9525">
            <a:noFill/>
            <a:miter lim="800000"/>
          </a:ln>
        </p:spPr>
        <p:txBody>
          <a:bodyPr>
            <a:spAutoFit/>
          </a:bodyPr>
          <a:lstStyle/>
          <a:p>
            <a:pPr algn="ctr">
              <a:spcBef>
                <a:spcPct val="50000"/>
              </a:spcBef>
            </a:pPr>
            <a:r>
              <a:rPr lang="zh-CN" altLang="en-US" sz="2800" b="1" dirty="0"/>
              <a:t>安全需要</a:t>
            </a:r>
            <a:endParaRPr lang="zh-CN" altLang="en-US" sz="2800" b="1" dirty="0"/>
          </a:p>
        </p:txBody>
      </p:sp>
      <p:sp>
        <p:nvSpPr>
          <p:cNvPr id="13" name="Text Box 23"/>
          <p:cNvSpPr txBox="1">
            <a:spLocks noChangeArrowheads="1"/>
          </p:cNvSpPr>
          <p:nvPr/>
        </p:nvSpPr>
        <p:spPr bwMode="auto">
          <a:xfrm>
            <a:off x="4210050" y="4108301"/>
            <a:ext cx="1873250" cy="519112"/>
          </a:xfrm>
          <a:prstGeom prst="rect">
            <a:avLst/>
          </a:prstGeom>
          <a:noFill/>
          <a:ln w="9525">
            <a:noFill/>
            <a:miter lim="800000"/>
          </a:ln>
        </p:spPr>
        <p:txBody>
          <a:bodyPr>
            <a:spAutoFit/>
          </a:bodyPr>
          <a:lstStyle/>
          <a:p>
            <a:pPr algn="ctr">
              <a:spcBef>
                <a:spcPct val="50000"/>
              </a:spcBef>
            </a:pPr>
            <a:r>
              <a:rPr lang="zh-CN" altLang="en-US" sz="2800" b="1" dirty="0"/>
              <a:t>归属需要</a:t>
            </a:r>
            <a:endParaRPr lang="zh-CN" altLang="en-US" sz="2800" b="1" dirty="0"/>
          </a:p>
        </p:txBody>
      </p:sp>
      <p:sp>
        <p:nvSpPr>
          <p:cNvPr id="14" name="Text Box 24"/>
          <p:cNvSpPr txBox="1">
            <a:spLocks noChangeArrowheads="1"/>
          </p:cNvSpPr>
          <p:nvPr/>
        </p:nvSpPr>
        <p:spPr bwMode="auto">
          <a:xfrm>
            <a:off x="4210050" y="3389163"/>
            <a:ext cx="1873250" cy="519113"/>
          </a:xfrm>
          <a:prstGeom prst="rect">
            <a:avLst/>
          </a:prstGeom>
          <a:noFill/>
          <a:ln w="9525">
            <a:noFill/>
            <a:miter lim="800000"/>
          </a:ln>
        </p:spPr>
        <p:txBody>
          <a:bodyPr>
            <a:spAutoFit/>
          </a:bodyPr>
          <a:lstStyle/>
          <a:p>
            <a:pPr algn="ctr">
              <a:spcBef>
                <a:spcPct val="50000"/>
              </a:spcBef>
            </a:pPr>
            <a:r>
              <a:rPr lang="zh-CN" altLang="en-US" sz="2800" b="1" dirty="0"/>
              <a:t>尊重需要</a:t>
            </a:r>
            <a:endParaRPr lang="zh-CN" altLang="en-US" sz="2800" b="1" dirty="0"/>
          </a:p>
        </p:txBody>
      </p:sp>
      <p:sp>
        <p:nvSpPr>
          <p:cNvPr id="15" name="Text Box 25"/>
          <p:cNvSpPr txBox="1">
            <a:spLocks noChangeArrowheads="1"/>
          </p:cNvSpPr>
          <p:nvPr/>
        </p:nvSpPr>
        <p:spPr bwMode="auto">
          <a:xfrm>
            <a:off x="4570413" y="2381101"/>
            <a:ext cx="1296987" cy="946150"/>
          </a:xfrm>
          <a:prstGeom prst="rect">
            <a:avLst/>
          </a:prstGeom>
          <a:noFill/>
          <a:ln w="9525">
            <a:noFill/>
            <a:miter lim="800000"/>
          </a:ln>
        </p:spPr>
        <p:txBody>
          <a:bodyPr>
            <a:spAutoFit/>
          </a:bodyPr>
          <a:lstStyle/>
          <a:p>
            <a:pPr algn="ctr">
              <a:spcBef>
                <a:spcPct val="50000"/>
              </a:spcBef>
            </a:pPr>
            <a:r>
              <a:rPr lang="zh-CN" altLang="en-US" sz="2800" b="1" dirty="0"/>
              <a:t>自我 实现</a:t>
            </a:r>
            <a:endParaRPr lang="zh-CN" altLang="en-US" sz="2800" b="1" dirty="0"/>
          </a:p>
        </p:txBody>
      </p:sp>
      <p:sp>
        <p:nvSpPr>
          <p:cNvPr id="16" name="Line 35"/>
          <p:cNvSpPr>
            <a:spLocks noChangeShapeType="1"/>
          </p:cNvSpPr>
          <p:nvPr/>
        </p:nvSpPr>
        <p:spPr bwMode="auto">
          <a:xfrm>
            <a:off x="3201988" y="5549751"/>
            <a:ext cx="3600450" cy="0"/>
          </a:xfrm>
          <a:prstGeom prst="line">
            <a:avLst/>
          </a:prstGeom>
          <a:noFill/>
          <a:ln w="9525">
            <a:solidFill>
              <a:schemeClr val="tx1"/>
            </a:solidFill>
            <a:round/>
          </a:ln>
        </p:spPr>
        <p:txBody>
          <a:bodyPr/>
          <a:lstStyle/>
          <a:p>
            <a:endParaRPr lang="zh-CN" altLang="en-US"/>
          </a:p>
        </p:txBody>
      </p:sp>
      <p:sp>
        <p:nvSpPr>
          <p:cNvPr id="17" name="Line 36"/>
          <p:cNvSpPr>
            <a:spLocks noChangeShapeType="1"/>
          </p:cNvSpPr>
          <p:nvPr/>
        </p:nvSpPr>
        <p:spPr bwMode="auto">
          <a:xfrm>
            <a:off x="2697163" y="6414938"/>
            <a:ext cx="4465637" cy="0"/>
          </a:xfrm>
          <a:prstGeom prst="line">
            <a:avLst/>
          </a:prstGeom>
          <a:noFill/>
          <a:ln w="9525">
            <a:solidFill>
              <a:schemeClr val="tx1"/>
            </a:solidFill>
            <a:round/>
          </a:ln>
        </p:spPr>
        <p:txBody>
          <a:bodyPr/>
          <a:lstStyle/>
          <a:p>
            <a:endParaRPr lang="zh-CN" altLang="en-US"/>
          </a:p>
        </p:txBody>
      </p:sp>
      <p:sp>
        <p:nvSpPr>
          <p:cNvPr id="18" name="Line 37"/>
          <p:cNvSpPr>
            <a:spLocks noChangeShapeType="1"/>
          </p:cNvSpPr>
          <p:nvPr/>
        </p:nvSpPr>
        <p:spPr bwMode="auto">
          <a:xfrm>
            <a:off x="5289550" y="2022326"/>
            <a:ext cx="1873250" cy="2808287"/>
          </a:xfrm>
          <a:prstGeom prst="line">
            <a:avLst/>
          </a:prstGeom>
          <a:noFill/>
          <a:ln w="9525">
            <a:solidFill>
              <a:schemeClr val="tx1"/>
            </a:solidFill>
            <a:round/>
          </a:ln>
        </p:spPr>
        <p:txBody>
          <a:bodyPr/>
          <a:lstStyle/>
          <a:p>
            <a:endParaRPr lang="zh-CN" altLang="en-US"/>
          </a:p>
        </p:txBody>
      </p:sp>
      <p:sp>
        <p:nvSpPr>
          <p:cNvPr id="19" name="Line 38"/>
          <p:cNvSpPr>
            <a:spLocks noChangeShapeType="1"/>
          </p:cNvSpPr>
          <p:nvPr/>
        </p:nvSpPr>
        <p:spPr bwMode="auto">
          <a:xfrm flipH="1">
            <a:off x="2697163" y="2020738"/>
            <a:ext cx="2592387" cy="4392613"/>
          </a:xfrm>
          <a:prstGeom prst="line">
            <a:avLst/>
          </a:prstGeom>
          <a:noFill/>
          <a:ln w="9525">
            <a:solidFill>
              <a:schemeClr val="tx1"/>
            </a:solidFill>
            <a:round/>
          </a:ln>
        </p:spPr>
        <p:txBody>
          <a:bodyPr/>
          <a:lstStyle/>
          <a:p>
            <a:endParaRPr lang="zh-CN" altLang="en-US"/>
          </a:p>
        </p:txBody>
      </p:sp>
      <p:cxnSp>
        <p:nvCxnSpPr>
          <p:cNvPr id="20" name="直接连接符 19"/>
          <p:cNvCxnSpPr>
            <a:stCxn id="19" idx="0"/>
            <a:endCxn id="17" idx="1"/>
          </p:cNvCxnSpPr>
          <p:nvPr/>
        </p:nvCxnSpPr>
        <p:spPr>
          <a:xfrm>
            <a:off x="5289550" y="2020738"/>
            <a:ext cx="1873250" cy="4394201"/>
          </a:xfrm>
          <a:prstGeom prst="line">
            <a:avLst/>
          </a:prstGeom>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flipH="1" flipV="1">
            <a:off x="6081713" y="3243115"/>
            <a:ext cx="1587" cy="720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47840" y="3271128"/>
            <a:ext cx="12692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5817060" y="2854176"/>
            <a:ext cx="50340" cy="388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8296007" y="3344137"/>
            <a:ext cx="2649122" cy="1815882"/>
          </a:xfrm>
          <a:prstGeom prst="rect">
            <a:avLst/>
          </a:prstGeom>
        </p:spPr>
        <p:txBody>
          <a:bodyPr wrap="square">
            <a:spAutoFit/>
          </a:bodyPr>
          <a:lstStyle/>
          <a:p>
            <a:r>
              <a:rPr lang="zh-CN" altLang="en-US" sz="2800" b="1" dirty="0"/>
              <a:t>影响学习成绩的三个重要因素：关系、情绪、沟通</a:t>
            </a:r>
            <a:endParaRPr lang="zh-CN" altLang="en-US" sz="2800" dirty="0"/>
          </a:p>
        </p:txBody>
      </p:sp>
      <p:sp>
        <p:nvSpPr>
          <p:cNvPr id="32" name="文本框 31"/>
          <p:cNvSpPr txBox="1"/>
          <p:nvPr/>
        </p:nvSpPr>
        <p:spPr>
          <a:xfrm>
            <a:off x="1394705" y="1299636"/>
            <a:ext cx="8095367" cy="584775"/>
          </a:xfrm>
          <a:prstGeom prst="rect">
            <a:avLst/>
          </a:prstGeom>
          <a:noFill/>
        </p:spPr>
        <p:txBody>
          <a:bodyPr wrap="square" rtlCol="0">
            <a:spAutoFit/>
          </a:bodyPr>
          <a:lstStyle/>
          <a:p>
            <a:r>
              <a:rPr lang="zh-CN" altLang="en-US" sz="3200" b="1" dirty="0">
                <a:latin typeface="黑体" panose="02010609060101010101" pitchFamily="49" charset="-122"/>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2</a:t>
            </a:r>
            <a:r>
              <a:rPr lang="zh-CN" altLang="en-US" sz="3200" b="1" dirty="0">
                <a:latin typeface="黑体" panose="02010609060101010101" pitchFamily="49" charset="-122"/>
                <a:ea typeface="黑体" panose="02010609060101010101" pitchFamily="49" charset="-122"/>
              </a:rPr>
              <a:t>）学校不能满足学生发展的全部需要</a:t>
            </a:r>
            <a:endParaRPr lang="zh-CN" altLang="en-US" sz="32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pic>
        <p:nvPicPr>
          <p:cNvPr id="5" name="Picture 2" descr="F:\文档\马斯洛与马克思发展观对应.png"/>
          <p:cNvPicPr>
            <a:picLocks noChangeAspect="1" noChangeArrowheads="1"/>
          </p:cNvPicPr>
          <p:nvPr/>
        </p:nvPicPr>
        <p:blipFill>
          <a:blip r:embed="rId2" cstate="print"/>
          <a:srcRect/>
          <a:stretch>
            <a:fillRect/>
          </a:stretch>
        </p:blipFill>
        <p:spPr bwMode="auto">
          <a:xfrm>
            <a:off x="1692617" y="750075"/>
            <a:ext cx="9139862" cy="53578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5" name="TextBox 1"/>
          <p:cNvSpPr txBox="1"/>
          <p:nvPr/>
        </p:nvSpPr>
        <p:spPr>
          <a:xfrm>
            <a:off x="1652223" y="616511"/>
            <a:ext cx="8786874" cy="1231106"/>
          </a:xfrm>
          <a:prstGeom prst="rect">
            <a:avLst/>
          </a:prstGeom>
          <a:noFill/>
        </p:spPr>
        <p:txBody>
          <a:bodyPr wrap="square" rtlCol="0">
            <a:spAutoFit/>
          </a:bodyPr>
          <a:lstStyle/>
          <a:p>
            <a:r>
              <a:rPr lang="zh-CN" altLang="en-US" sz="2800" dirty="0">
                <a:latin typeface="黑体" panose="02010609060101010101" pitchFamily="49" charset="-122"/>
                <a:ea typeface="黑体" panose="02010609060101010101" pitchFamily="49" charset="-122"/>
              </a:rPr>
              <a:t>   当底层需求没有被满足时，人的心智和注意力几乎会被无限的捆绑在这里，无法得到释放。</a:t>
            </a:r>
            <a:endParaRPr lang="zh-CN" altLang="en-US" sz="2800" dirty="0">
              <a:latin typeface="黑体" panose="02010609060101010101" pitchFamily="49" charset="-122"/>
              <a:ea typeface="黑体" panose="02010609060101010101" pitchFamily="49" charset="-122"/>
            </a:endParaRPr>
          </a:p>
          <a:p>
            <a:endParaRPr lang="zh-CN" altLang="en-US" dirty="0"/>
          </a:p>
        </p:txBody>
      </p:sp>
      <p:pic>
        <p:nvPicPr>
          <p:cNvPr id="7" name="图片 3"/>
          <p:cNvPicPr>
            <a:picLocks noChangeAspect="1" noChangeArrowheads="1"/>
          </p:cNvPicPr>
          <p:nvPr/>
        </p:nvPicPr>
        <p:blipFill>
          <a:blip r:embed="rId2" cstate="print"/>
          <a:srcRect/>
          <a:stretch>
            <a:fillRect/>
          </a:stretch>
        </p:blipFill>
        <p:spPr bwMode="auto">
          <a:xfrm>
            <a:off x="1652223" y="1600185"/>
            <a:ext cx="8715436" cy="3072614"/>
          </a:xfrm>
          <a:prstGeom prst="rect">
            <a:avLst/>
          </a:prstGeom>
          <a:noFill/>
          <a:ln w="9525">
            <a:noFill/>
            <a:miter lim="800000"/>
            <a:headEnd/>
            <a:tailEnd/>
          </a:ln>
        </p:spPr>
      </p:pic>
      <p:sp>
        <p:nvSpPr>
          <p:cNvPr id="4" name="矩形 3"/>
          <p:cNvSpPr/>
          <p:nvPr/>
        </p:nvSpPr>
        <p:spPr>
          <a:xfrm>
            <a:off x="1099935" y="4395205"/>
            <a:ext cx="10110874" cy="1815882"/>
          </a:xfrm>
          <a:prstGeom prst="rect">
            <a:avLst/>
          </a:prstGeom>
        </p:spPr>
        <p:txBody>
          <a:bodyPr wrap="square">
            <a:spAutoFit/>
          </a:bodyPr>
          <a:lstStyle/>
          <a:p>
            <a:r>
              <a:rPr lang="en-US" altLang="zh-CN" sz="2800" b="1" dirty="0"/>
              <a:t>A1</a:t>
            </a:r>
            <a:r>
              <a:rPr lang="zh-CN" altLang="en-US" sz="2800" b="1" dirty="0"/>
              <a:t>区域，例如贫困地区的学生，他们每日被温饱问题所烦扰着，根本无心学习。</a:t>
            </a:r>
            <a:r>
              <a:rPr lang="en-US" altLang="zh-CN" sz="2800" b="1" dirty="0"/>
              <a:t> </a:t>
            </a:r>
            <a:endParaRPr lang="zh-CN" altLang="en-US" sz="2800" b="1" dirty="0"/>
          </a:p>
          <a:p>
            <a:r>
              <a:rPr lang="en-US" altLang="zh-CN" sz="2800" b="1" dirty="0"/>
              <a:t>B1</a:t>
            </a:r>
            <a:r>
              <a:rPr lang="zh-CN" altLang="en-US" sz="2800" b="1" dirty="0"/>
              <a:t>区域，例如因为家庭动荡、父母不和而缺乏安全感，或是因为班级派系斗争而恐惧，也无心学习。</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noChangeArrowheads="1"/>
          </p:cNvPicPr>
          <p:nvPr/>
        </p:nvPicPr>
        <p:blipFill>
          <a:blip r:embed="rId1" cstate="print"/>
          <a:srcRect/>
          <a:stretch>
            <a:fillRect/>
          </a:stretch>
        </p:blipFill>
        <p:spPr bwMode="auto">
          <a:xfrm>
            <a:off x="1729495" y="800080"/>
            <a:ext cx="8733010" cy="3171546"/>
          </a:xfrm>
          <a:prstGeom prst="rect">
            <a:avLst/>
          </a:prstGeom>
          <a:noFill/>
          <a:ln w="9525">
            <a:noFill/>
            <a:miter lim="800000"/>
            <a:headEnd/>
            <a:tailEnd/>
          </a:ln>
        </p:spPr>
      </p:pic>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2"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2" cstate="print"/>
          <a:stretch>
            <a:fillRect/>
          </a:stretch>
        </p:blipFill>
        <p:spPr>
          <a:xfrm rot="4620000" flipH="1" flipV="1">
            <a:off x="9705340" y="4020820"/>
            <a:ext cx="1939925" cy="4992370"/>
          </a:xfrm>
          <a:prstGeom prst="rect">
            <a:avLst/>
          </a:prstGeom>
        </p:spPr>
      </p:pic>
      <p:sp>
        <p:nvSpPr>
          <p:cNvPr id="7" name="TextBox 3"/>
          <p:cNvSpPr txBox="1"/>
          <p:nvPr/>
        </p:nvSpPr>
        <p:spPr>
          <a:xfrm>
            <a:off x="1543019" y="4200841"/>
            <a:ext cx="8786874" cy="1384995"/>
          </a:xfrm>
          <a:prstGeom prst="rect">
            <a:avLst/>
          </a:prstGeom>
          <a:noFill/>
        </p:spPr>
        <p:txBody>
          <a:bodyPr wrap="square" rtlCol="0">
            <a:spAutoFit/>
          </a:bodyPr>
          <a:lstStyle/>
          <a:p>
            <a:r>
              <a:rPr lang="zh-CN" altLang="en-US" sz="2800" b="1" dirty="0"/>
              <a:t>在</a:t>
            </a:r>
            <a:r>
              <a:rPr lang="en-US" sz="2800" b="1" dirty="0"/>
              <a:t>C1</a:t>
            </a:r>
            <a:r>
              <a:rPr lang="zh-CN" altLang="en-US" sz="2800" b="1" dirty="0"/>
              <a:t>区域，当他无法接受到爱（归属感匮乏），他的内心不安宁（例如会早恋、网络成瘾等等），心思就无法专注。</a:t>
            </a:r>
            <a:endParaRPr lang="zh-CN" alt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5" name="Text Box 6"/>
          <p:cNvSpPr txBox="1">
            <a:spLocks noChangeArrowheads="1"/>
          </p:cNvSpPr>
          <p:nvPr/>
        </p:nvSpPr>
        <p:spPr bwMode="auto">
          <a:xfrm>
            <a:off x="1409700" y="713132"/>
            <a:ext cx="9805988" cy="1384995"/>
          </a:xfrm>
          <a:prstGeom prst="rect">
            <a:avLst/>
          </a:prstGeom>
          <a:noFill/>
          <a:ln w="9525">
            <a:noFill/>
            <a:miter lim="800000"/>
          </a:ln>
        </p:spPr>
        <p:txBody>
          <a:bodyPr wrap="square">
            <a:spAutoFit/>
          </a:bodyPr>
          <a:lstStyle/>
          <a:p>
            <a:pPr>
              <a:spcBef>
                <a:spcPct val="50000"/>
              </a:spcBef>
            </a:pPr>
            <a:r>
              <a:rPr lang="zh-CN" altLang="en-US" sz="2800" dirty="0">
                <a:latin typeface="楷体" panose="02010609060101010101" pitchFamily="49" charset="-122"/>
                <a:ea typeface="楷体" panose="02010609060101010101" pitchFamily="49" charset="-122"/>
              </a:rPr>
              <a:t>例：</a:t>
            </a:r>
            <a:r>
              <a:rPr lang="zh-CN" altLang="en-US" sz="2800" b="1" dirty="0">
                <a:latin typeface="楷体" panose="02010609060101010101" pitchFamily="49" charset="-122"/>
                <a:ea typeface="楷体" panose="02010609060101010101" pitchFamily="49" charset="-122"/>
              </a:rPr>
              <a:t>如果学校或班级存在有影响力的非正式小团伙活动，学生可能会被排斥或孤立，在应对来自小团伙压力时，要求他们将注意力集中于学业是不可能的。</a:t>
            </a:r>
            <a:endParaRPr lang="zh-CN" altLang="en-US" sz="2800" b="1" dirty="0">
              <a:latin typeface="楷体" panose="02010609060101010101" pitchFamily="49" charset="-122"/>
              <a:ea typeface="楷体" panose="02010609060101010101" pitchFamily="49" charset="-122"/>
            </a:endParaRPr>
          </a:p>
        </p:txBody>
      </p:sp>
      <p:sp>
        <p:nvSpPr>
          <p:cNvPr id="7" name="Text Box 9"/>
          <p:cNvSpPr txBox="1">
            <a:spLocks noChangeArrowheads="1"/>
          </p:cNvSpPr>
          <p:nvPr/>
        </p:nvSpPr>
        <p:spPr bwMode="auto">
          <a:xfrm>
            <a:off x="2725535" y="2307875"/>
            <a:ext cx="2016125" cy="579438"/>
          </a:xfrm>
          <a:prstGeom prst="rect">
            <a:avLst/>
          </a:prstGeom>
          <a:noFill/>
          <a:ln w="9525">
            <a:noFill/>
            <a:miter lim="800000"/>
          </a:ln>
        </p:spPr>
        <p:txBody>
          <a:bodyPr>
            <a:spAutoFit/>
          </a:bodyPr>
          <a:lstStyle/>
          <a:p>
            <a:pPr algn="ctr">
              <a:spcBef>
                <a:spcPct val="50000"/>
              </a:spcBef>
            </a:pPr>
            <a:r>
              <a:rPr lang="zh-CN" altLang="en-US" sz="3200" dirty="0">
                <a:latin typeface="黑体" panose="02010609060101010101" pitchFamily="49" charset="-122"/>
                <a:ea typeface="黑体" panose="02010609060101010101" pitchFamily="49" charset="-122"/>
              </a:rPr>
              <a:t>同辈群体</a:t>
            </a:r>
            <a:endParaRPr lang="zh-CN" altLang="en-US" sz="3200" dirty="0">
              <a:latin typeface="黑体" panose="02010609060101010101" pitchFamily="49" charset="-122"/>
              <a:ea typeface="黑体" panose="02010609060101010101" pitchFamily="49" charset="-122"/>
            </a:endParaRPr>
          </a:p>
        </p:txBody>
      </p:sp>
      <p:sp>
        <p:nvSpPr>
          <p:cNvPr id="8" name="AutoShape 10"/>
          <p:cNvSpPr>
            <a:spLocks noChangeArrowheads="1"/>
          </p:cNvSpPr>
          <p:nvPr/>
        </p:nvSpPr>
        <p:spPr bwMode="auto">
          <a:xfrm>
            <a:off x="4886123" y="2523775"/>
            <a:ext cx="1295400" cy="215900"/>
          </a:xfrm>
          <a:prstGeom prst="rightArrow">
            <a:avLst>
              <a:gd name="adj1" fmla="val 50000"/>
              <a:gd name="adj2" fmla="val 150000"/>
            </a:avLst>
          </a:prstGeom>
          <a:solidFill>
            <a:schemeClr val="accent1"/>
          </a:solidFill>
          <a:ln w="9525">
            <a:solidFill>
              <a:schemeClr val="tx1"/>
            </a:solidFill>
            <a:miter lim="800000"/>
          </a:ln>
        </p:spPr>
        <p:txBody>
          <a:bodyPr wrap="none" anchor="ctr"/>
          <a:lstStyle/>
          <a:p>
            <a:endParaRPr lang="zh-CN" altLang="en-US"/>
          </a:p>
        </p:txBody>
      </p:sp>
      <p:sp>
        <p:nvSpPr>
          <p:cNvPr id="9" name="Text Box 11"/>
          <p:cNvSpPr txBox="1">
            <a:spLocks noChangeArrowheads="1"/>
          </p:cNvSpPr>
          <p:nvPr/>
        </p:nvSpPr>
        <p:spPr bwMode="auto">
          <a:xfrm>
            <a:off x="6397423" y="2307875"/>
            <a:ext cx="2808287" cy="579438"/>
          </a:xfrm>
          <a:prstGeom prst="rect">
            <a:avLst/>
          </a:prstGeom>
          <a:noFill/>
          <a:ln w="9525">
            <a:noFill/>
            <a:miter lim="800000"/>
          </a:ln>
        </p:spPr>
        <p:txBody>
          <a:bodyPr>
            <a:spAutoFit/>
          </a:bodyPr>
          <a:lstStyle/>
          <a:p>
            <a:pPr algn="ctr">
              <a:spcBef>
                <a:spcPct val="50000"/>
              </a:spcBef>
            </a:pPr>
            <a:r>
              <a:rPr lang="zh-CN" altLang="en-US" sz="3200" b="1" dirty="0"/>
              <a:t>合作学习小组</a:t>
            </a:r>
            <a:endParaRPr lang="zh-CN" altLang="en-US" sz="3200" b="1" dirty="0"/>
          </a:p>
        </p:txBody>
      </p:sp>
      <p:sp>
        <p:nvSpPr>
          <p:cNvPr id="10" name="Text Box 7"/>
          <p:cNvSpPr txBox="1">
            <a:spLocks noChangeArrowheads="1"/>
          </p:cNvSpPr>
          <p:nvPr/>
        </p:nvSpPr>
        <p:spPr bwMode="auto">
          <a:xfrm>
            <a:off x="1254903" y="3818874"/>
            <a:ext cx="10115581" cy="1587500"/>
          </a:xfrm>
          <a:prstGeom prst="rect">
            <a:avLst/>
          </a:prstGeom>
          <a:noFill/>
          <a:ln w="9525">
            <a:noFill/>
            <a:miter lim="800000"/>
          </a:ln>
        </p:spPr>
        <p:txBody>
          <a:bodyPr wrap="square">
            <a:spAutoFit/>
          </a:bodyPr>
          <a:lstStyle/>
          <a:p>
            <a:pPr>
              <a:spcBef>
                <a:spcPct val="50000"/>
              </a:spcBef>
            </a:pPr>
            <a:r>
              <a:rPr lang="en-US" altLang="zh-CN" sz="2800" dirty="0">
                <a:solidFill>
                  <a:srgbClr val="0000FF"/>
                </a:solidFill>
                <a:latin typeface="黑体" panose="02010609060101010101" pitchFamily="49" charset="-122"/>
              </a:rPr>
              <a:t>    </a:t>
            </a:r>
            <a:r>
              <a:rPr lang="zh-CN" altLang="en-US" sz="2800" b="1" dirty="0">
                <a:solidFill>
                  <a:srgbClr val="0000FF"/>
                </a:solidFill>
                <a:latin typeface="黑体" panose="02010609060101010101" pitchFamily="49" charset="-122"/>
              </a:rPr>
              <a:t>我们强调学生的学业成绩，而学生更关心的是安全感、归属感、自尊</a:t>
            </a:r>
            <a:r>
              <a:rPr lang="en-US" altLang="zh-CN" sz="2800" b="1" dirty="0">
                <a:solidFill>
                  <a:srgbClr val="0000FF"/>
                </a:solidFill>
                <a:latin typeface="黑体" panose="02010609060101010101" pitchFamily="49" charset="-122"/>
              </a:rPr>
              <a:t>……</a:t>
            </a:r>
            <a:endParaRPr lang="en-US" altLang="zh-CN" sz="2800" b="1" dirty="0">
              <a:solidFill>
                <a:srgbClr val="0000FF"/>
              </a:solidFill>
              <a:latin typeface="黑体" panose="02010609060101010101" pitchFamily="49" charset="-122"/>
            </a:endParaRPr>
          </a:p>
          <a:p>
            <a:pPr>
              <a:spcBef>
                <a:spcPct val="50000"/>
              </a:spcBef>
            </a:pPr>
            <a:r>
              <a:rPr lang="en-US" altLang="zh-CN" sz="2800" b="1" dirty="0">
                <a:solidFill>
                  <a:srgbClr val="0000FF"/>
                </a:solidFill>
                <a:latin typeface="黑体" panose="02010609060101010101" pitchFamily="49" charset="-122"/>
              </a:rPr>
              <a:t>    </a:t>
            </a:r>
            <a:r>
              <a:rPr lang="zh-CN" altLang="en-US" sz="2800" b="1" dirty="0">
                <a:solidFill>
                  <a:srgbClr val="0000FF"/>
                </a:solidFill>
                <a:latin typeface="黑体" panose="02010609060101010101" pitchFamily="49" charset="-122"/>
              </a:rPr>
              <a:t>需求的长时间或严重缺失会产生心理问题。</a:t>
            </a:r>
            <a:endParaRPr lang="zh-CN" altLang="en-US" sz="2800" b="1" dirty="0">
              <a:solidFill>
                <a:srgbClr val="0000FF"/>
              </a:solidFill>
              <a:latin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5" name="文本框 4"/>
          <p:cNvSpPr txBox="1"/>
          <p:nvPr/>
        </p:nvSpPr>
        <p:spPr>
          <a:xfrm>
            <a:off x="1451855" y="1013886"/>
            <a:ext cx="8095367" cy="584775"/>
          </a:xfrm>
          <a:prstGeom prst="rect">
            <a:avLst/>
          </a:prstGeom>
          <a:noFill/>
        </p:spPr>
        <p:txBody>
          <a:bodyPr wrap="square" rtlCol="0">
            <a:spAutoFit/>
          </a:bodyPr>
          <a:lstStyle/>
          <a:p>
            <a:r>
              <a:rPr lang="zh-CN" altLang="en-US" sz="3200" b="1" dirty="0">
                <a:latin typeface="黑体" panose="02010609060101010101" pitchFamily="49" charset="-122"/>
                <a:ea typeface="黑体" panose="02010609060101010101" pitchFamily="49" charset="-122"/>
              </a:rPr>
              <a:t>（</a:t>
            </a:r>
            <a:r>
              <a:rPr lang="en-US" altLang="zh-CN" sz="3200" b="1" dirty="0">
                <a:latin typeface="黑体" panose="02010609060101010101" pitchFamily="49" charset="-122"/>
                <a:ea typeface="黑体" panose="02010609060101010101" pitchFamily="49" charset="-122"/>
              </a:rPr>
              <a:t>3</a:t>
            </a:r>
            <a:r>
              <a:rPr lang="zh-CN" altLang="en-US" sz="3200" b="1" dirty="0">
                <a:latin typeface="黑体" panose="02010609060101010101" pitchFamily="49" charset="-122"/>
                <a:ea typeface="黑体" panose="02010609060101010101" pitchFamily="49" charset="-122"/>
              </a:rPr>
              <a:t>）学校教育不能脱离社会生活</a:t>
            </a:r>
            <a:endParaRPr lang="zh-CN" altLang="en-US" sz="3200" b="1" dirty="0">
              <a:latin typeface="黑体" panose="02010609060101010101" pitchFamily="49" charset="-122"/>
              <a:ea typeface="黑体" panose="02010609060101010101" pitchFamily="49" charset="-122"/>
            </a:endParaRPr>
          </a:p>
        </p:txBody>
      </p:sp>
      <p:pic>
        <p:nvPicPr>
          <p:cNvPr id="7" name="Picture 2"/>
          <p:cNvPicPr>
            <a:picLocks noChangeAspect="1" noChangeArrowheads="1"/>
          </p:cNvPicPr>
          <p:nvPr/>
        </p:nvPicPr>
        <p:blipFill>
          <a:blip r:embed="rId2" cstate="print"/>
          <a:srcRect/>
          <a:stretch>
            <a:fillRect/>
          </a:stretch>
        </p:blipFill>
        <p:spPr bwMode="auto">
          <a:xfrm>
            <a:off x="2100263" y="1598662"/>
            <a:ext cx="6942815" cy="4754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58b317af86273"/>
          <p:cNvPicPr>
            <a:picLocks noChangeAspect="1"/>
          </p:cNvPicPr>
          <p:nvPr/>
        </p:nvPicPr>
        <p:blipFill>
          <a:blip r:embed="rId1" cstate="print"/>
          <a:srcRect l="14407" r="30054"/>
          <a:stretch>
            <a:fillRect/>
          </a:stretch>
        </p:blipFill>
        <p:spPr>
          <a:xfrm>
            <a:off x="-33020" y="-29210"/>
            <a:ext cx="12234545" cy="6882765"/>
          </a:xfrm>
          <a:prstGeom prst="rect">
            <a:avLst/>
          </a:prstGeom>
        </p:spPr>
      </p:pic>
      <p:pic>
        <p:nvPicPr>
          <p:cNvPr id="6" name="图片 5" descr="1"/>
          <p:cNvPicPr>
            <a:picLocks noChangeAspect="1"/>
          </p:cNvPicPr>
          <p:nvPr/>
        </p:nvPicPr>
        <p:blipFill>
          <a:blip r:embed="rId2" cstate="print"/>
          <a:stretch>
            <a:fillRect/>
          </a:stretch>
        </p:blipFill>
        <p:spPr>
          <a:xfrm>
            <a:off x="7408545" y="2259965"/>
            <a:ext cx="8061325" cy="4593590"/>
          </a:xfrm>
          <a:prstGeom prst="rect">
            <a:avLst/>
          </a:prstGeom>
        </p:spPr>
      </p:pic>
      <p:sp>
        <p:nvSpPr>
          <p:cNvPr id="12" name="文本框 11"/>
          <p:cNvSpPr txBox="1"/>
          <p:nvPr/>
        </p:nvSpPr>
        <p:spPr>
          <a:xfrm>
            <a:off x="2236969" y="2619922"/>
            <a:ext cx="7652657" cy="830997"/>
          </a:xfrm>
          <a:prstGeom prst="rect">
            <a:avLst/>
          </a:prstGeom>
          <a:noFill/>
        </p:spPr>
        <p:txBody>
          <a:bodyPr wrap="square" rtlCol="0">
            <a:spAutoFit/>
          </a:bodyPr>
          <a:lstStyle/>
          <a:p>
            <a:pPr lvl="0"/>
            <a:r>
              <a:rPr lang="zh-CN" altLang="en-US" sz="4800" dirty="0">
                <a:solidFill>
                  <a:srgbClr val="008766"/>
                </a:solidFill>
                <a:latin typeface="华文琥珀" panose="02010800040101010101" pitchFamily="2" charset="-122"/>
                <a:ea typeface="华文琥珀" panose="02010800040101010101" pitchFamily="2" charset="-122"/>
                <a:sym typeface="+mn-ea"/>
              </a:rPr>
              <a:t>家校协同  共育时代新人</a:t>
            </a:r>
            <a:endParaRPr lang="zh-CN" altLang="en-US" sz="4800" noProof="0" dirty="0">
              <a:ln>
                <a:noFill/>
              </a:ln>
              <a:solidFill>
                <a:srgbClr val="008766"/>
              </a:solidFill>
              <a:uLnTx/>
              <a:uFillTx/>
              <a:latin typeface="华文琥珀" panose="02010800040101010101" pitchFamily="2" charset="-122"/>
              <a:ea typeface="华文琥珀" panose="02010800040101010101" pitchFamily="2" charset="-122"/>
              <a:sym typeface="+mn-ea"/>
            </a:endParaRPr>
          </a:p>
        </p:txBody>
      </p:sp>
      <p:sp>
        <p:nvSpPr>
          <p:cNvPr id="7" name="矩形 6"/>
          <p:cNvSpPr/>
          <p:nvPr/>
        </p:nvSpPr>
        <p:spPr>
          <a:xfrm>
            <a:off x="4089249" y="4874290"/>
            <a:ext cx="1905000" cy="575945"/>
          </a:xfrm>
          <a:prstGeom prst="rect">
            <a:avLst/>
          </a:pr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857326" y="4927131"/>
            <a:ext cx="4235269" cy="521970"/>
          </a:xfrm>
          <a:prstGeom prst="rect">
            <a:avLst/>
          </a:prstGeom>
          <a:noFill/>
        </p:spPr>
        <p:txBody>
          <a:bodyPr wrap="square" rtlCol="0" anchor="t">
            <a:spAutoFit/>
          </a:bodyPr>
          <a:lstStyle/>
          <a:p>
            <a:pPr algn="ctr"/>
            <a:r>
              <a:rPr lang="zh-CN" altLang="en-US" sz="2800" dirty="0">
                <a:solidFill>
                  <a:schemeClr val="bg1"/>
                </a:solidFill>
                <a:latin typeface="微软雅黑" panose="020B0503020204020204" charset="-122"/>
                <a:ea typeface="微软雅黑" panose="020B0503020204020204" charset="-122"/>
              </a:rPr>
              <a:t>陈玉军</a:t>
            </a:r>
            <a:endParaRPr lang="zh-CN" altLang="en-US" sz="2800" dirty="0">
              <a:solidFill>
                <a:schemeClr val="bg1"/>
              </a:solidFill>
              <a:latin typeface="微软雅黑" panose="020B0503020204020204" charset="-122"/>
              <a:ea typeface="微软雅黑" panose="020B0503020204020204" charset="-122"/>
            </a:endParaRPr>
          </a:p>
        </p:txBody>
      </p:sp>
      <p:sp>
        <p:nvSpPr>
          <p:cNvPr id="13" name="文本框 12"/>
          <p:cNvSpPr txBox="1"/>
          <p:nvPr/>
        </p:nvSpPr>
        <p:spPr>
          <a:xfrm>
            <a:off x="2421545" y="5509100"/>
            <a:ext cx="5337791" cy="589072"/>
          </a:xfrm>
          <a:prstGeom prst="rect">
            <a:avLst/>
          </a:prstGeom>
          <a:noFill/>
        </p:spPr>
        <p:txBody>
          <a:bodyPr wrap="square" rtlCol="0">
            <a:spAutoFit/>
          </a:bodyPr>
          <a:lstStyle/>
          <a:p>
            <a:pPr indent="0" algn="ctr" fontAlgn="auto">
              <a:lnSpc>
                <a:spcPct val="150000"/>
              </a:lnSpc>
            </a:pPr>
            <a:r>
              <a:rPr lang="en-US" altLang="zh-CN" sz="2400" dirty="0">
                <a:solidFill>
                  <a:schemeClr val="tx1">
                    <a:lumMod val="65000"/>
                    <a:lumOff val="35000"/>
                  </a:schemeClr>
                </a:solidFill>
                <a:ea typeface="微软雅黑" panose="020B0503020204020204" charset="-122"/>
                <a:sym typeface="Arial" panose="020B0604020202020204" pitchFamily="34" charset="0"/>
              </a:rPr>
              <a:t>2019-09</a:t>
            </a:r>
            <a:endParaRPr lang="en-US" altLang="zh-CN" sz="2400" dirty="0">
              <a:solidFill>
                <a:schemeClr val="tx1">
                  <a:lumMod val="65000"/>
                  <a:lumOff val="35000"/>
                </a:schemeClr>
              </a:solidFill>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5" name="Text Box 2"/>
          <p:cNvSpPr txBox="1">
            <a:spLocks noChangeArrowheads="1"/>
          </p:cNvSpPr>
          <p:nvPr/>
        </p:nvSpPr>
        <p:spPr bwMode="auto">
          <a:xfrm>
            <a:off x="3276600" y="294322"/>
            <a:ext cx="5638800" cy="641350"/>
          </a:xfrm>
          <a:prstGeom prst="rect">
            <a:avLst/>
          </a:prstGeom>
          <a:noFill/>
          <a:ln w="12700" cap="sq">
            <a:noFill/>
            <a:miter lim="800000"/>
            <a:headEnd type="none" w="sm" len="sm"/>
            <a:tailEnd type="none" w="sm" len="sm"/>
          </a:ln>
        </p:spPr>
        <p:txBody>
          <a:bodyPr>
            <a:spAutoFit/>
          </a:bodyPr>
          <a:lstStyle/>
          <a:p>
            <a:pPr algn="dist">
              <a:spcBef>
                <a:spcPct val="50000"/>
              </a:spcBef>
            </a:pPr>
            <a:r>
              <a:rPr kumimoji="1" lang="zh-CN" altLang="en-US" sz="3600" b="1">
                <a:solidFill>
                  <a:schemeClr val="tx2"/>
                </a:solidFill>
                <a:latin typeface="MingLiU" panose="02020509000000000000" pitchFamily="49" charset="-120"/>
                <a:ea typeface="MingLiU" panose="02020509000000000000" pitchFamily="49" charset="-120"/>
              </a:rPr>
              <a:t>普通高中课程结构</a:t>
            </a:r>
            <a:endParaRPr kumimoji="1" lang="zh-CN" altLang="en-US" sz="3600" b="1">
              <a:solidFill>
                <a:schemeClr val="tx2"/>
              </a:solidFill>
              <a:latin typeface="MingLiU" panose="02020509000000000000" pitchFamily="49" charset="-120"/>
              <a:ea typeface="MingLiU" panose="02020509000000000000" pitchFamily="49" charset="-120"/>
            </a:endParaRPr>
          </a:p>
        </p:txBody>
      </p:sp>
      <p:sp>
        <p:nvSpPr>
          <p:cNvPr id="7" name="Text Box 3"/>
          <p:cNvSpPr txBox="1">
            <a:spLocks noChangeArrowheads="1"/>
          </p:cNvSpPr>
          <p:nvPr/>
        </p:nvSpPr>
        <p:spPr bwMode="auto">
          <a:xfrm>
            <a:off x="1295400" y="1513522"/>
            <a:ext cx="914400" cy="4794250"/>
          </a:xfrm>
          <a:prstGeom prst="rect">
            <a:avLst/>
          </a:prstGeom>
          <a:noFill/>
          <a:ln w="12700" cap="sq">
            <a:noFill/>
            <a:miter lim="800000"/>
            <a:headEnd type="none" w="sm" len="sm"/>
            <a:tailEnd type="none" w="sm" len="sm"/>
          </a:ln>
        </p:spPr>
        <p:txBody>
          <a:bodyPr>
            <a:spAutoFit/>
          </a:bodyPr>
          <a:lstStyle/>
          <a:p>
            <a:pPr>
              <a:spcBef>
                <a:spcPct val="50000"/>
              </a:spcBef>
            </a:pPr>
            <a:r>
              <a:rPr kumimoji="1" lang="zh-CN" altLang="en-US" sz="2800" b="1" dirty="0">
                <a:latin typeface="Times New Roman" panose="02020603050405020304" pitchFamily="18" charset="0"/>
                <a:ea typeface="楷体_GB2312"/>
                <a:cs typeface="楷体_GB2312"/>
              </a:rPr>
              <a:t>学习领域</a:t>
            </a:r>
            <a:endParaRPr kumimoji="1" lang="zh-CN" altLang="en-US" sz="2800" b="1" dirty="0">
              <a:latin typeface="Times New Roman" panose="02020603050405020304" pitchFamily="18" charset="0"/>
              <a:ea typeface="楷体_GB2312"/>
              <a:cs typeface="楷体_GB2312"/>
            </a:endParaRPr>
          </a:p>
          <a:p>
            <a:pPr>
              <a:spcBef>
                <a:spcPct val="50000"/>
              </a:spcBef>
            </a:pPr>
            <a:endParaRPr kumimoji="1" lang="zh-CN" altLang="en-US" sz="2800" b="1" dirty="0">
              <a:latin typeface="Times New Roman" panose="02020603050405020304" pitchFamily="18" charset="0"/>
              <a:ea typeface="楷体_GB2312"/>
              <a:cs typeface="楷体_GB2312"/>
            </a:endParaRPr>
          </a:p>
          <a:p>
            <a:pPr>
              <a:spcBef>
                <a:spcPct val="50000"/>
              </a:spcBef>
            </a:pPr>
            <a:endParaRPr kumimoji="1" lang="zh-CN" altLang="en-US" sz="2800" b="1" dirty="0">
              <a:latin typeface="Times New Roman" panose="02020603050405020304" pitchFamily="18" charset="0"/>
              <a:ea typeface="楷体_GB2312"/>
              <a:cs typeface="楷体_GB2312"/>
            </a:endParaRPr>
          </a:p>
          <a:p>
            <a:pPr>
              <a:spcBef>
                <a:spcPct val="50000"/>
              </a:spcBef>
            </a:pPr>
            <a:r>
              <a:rPr kumimoji="1" lang="zh-CN" altLang="en-US" sz="2800" b="1" dirty="0">
                <a:latin typeface="Times New Roman" panose="02020603050405020304" pitchFamily="18" charset="0"/>
                <a:ea typeface="楷体_GB2312"/>
                <a:cs typeface="楷体_GB2312"/>
              </a:rPr>
              <a:t>科目</a:t>
            </a:r>
            <a:endParaRPr kumimoji="1" lang="zh-CN" altLang="en-US" sz="2800" b="1" dirty="0">
              <a:latin typeface="Times New Roman" panose="02020603050405020304" pitchFamily="18" charset="0"/>
              <a:ea typeface="楷体_GB2312"/>
              <a:cs typeface="楷体_GB2312"/>
            </a:endParaRPr>
          </a:p>
          <a:p>
            <a:pPr>
              <a:spcBef>
                <a:spcPct val="50000"/>
              </a:spcBef>
            </a:pPr>
            <a:endParaRPr kumimoji="1" lang="zh-CN" altLang="en-US" sz="2800" b="1" dirty="0">
              <a:latin typeface="Times New Roman" panose="02020603050405020304" pitchFamily="18" charset="0"/>
              <a:ea typeface="楷体_GB2312"/>
              <a:cs typeface="楷体_GB2312"/>
            </a:endParaRPr>
          </a:p>
          <a:p>
            <a:pPr>
              <a:spcBef>
                <a:spcPct val="50000"/>
              </a:spcBef>
            </a:pPr>
            <a:endParaRPr kumimoji="1" lang="zh-CN" altLang="en-US" sz="2800" b="1" dirty="0">
              <a:latin typeface="Times New Roman" panose="02020603050405020304" pitchFamily="18" charset="0"/>
              <a:ea typeface="楷体_GB2312"/>
              <a:cs typeface="楷体_GB2312"/>
            </a:endParaRPr>
          </a:p>
          <a:p>
            <a:pPr>
              <a:spcBef>
                <a:spcPct val="50000"/>
              </a:spcBef>
            </a:pPr>
            <a:r>
              <a:rPr kumimoji="1" lang="zh-CN" altLang="en-US" sz="2800" b="1" dirty="0">
                <a:latin typeface="Times New Roman" panose="02020603050405020304" pitchFamily="18" charset="0"/>
                <a:ea typeface="楷体_GB2312"/>
                <a:cs typeface="楷体_GB2312"/>
              </a:rPr>
              <a:t>模块</a:t>
            </a:r>
            <a:endParaRPr kumimoji="1" lang="zh-CN" altLang="en-US" sz="2800" b="1" dirty="0">
              <a:latin typeface="Times New Roman" panose="02020603050405020304" pitchFamily="18" charset="0"/>
              <a:ea typeface="楷体_GB2312"/>
              <a:cs typeface="楷体_GB2312"/>
            </a:endParaRPr>
          </a:p>
        </p:txBody>
      </p:sp>
      <p:grpSp>
        <p:nvGrpSpPr>
          <p:cNvPr id="8" name="Group 4"/>
          <p:cNvGrpSpPr/>
          <p:nvPr/>
        </p:nvGrpSpPr>
        <p:grpSpPr bwMode="auto">
          <a:xfrm>
            <a:off x="2133600" y="1361122"/>
            <a:ext cx="8001000" cy="4976813"/>
            <a:chOff x="672" y="960"/>
            <a:chExt cx="5040" cy="3135"/>
          </a:xfrm>
        </p:grpSpPr>
        <p:sp>
          <p:nvSpPr>
            <p:cNvPr id="9" name="Text Box 5"/>
            <p:cNvSpPr txBox="1">
              <a:spLocks noChangeArrowheads="1"/>
            </p:cNvSpPr>
            <p:nvPr/>
          </p:nvSpPr>
          <p:spPr bwMode="auto">
            <a:xfrm>
              <a:off x="1296" y="965"/>
              <a:ext cx="336" cy="692"/>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数</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9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学</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0" name="Text Box 6"/>
            <p:cNvSpPr txBox="1">
              <a:spLocks noChangeArrowheads="1"/>
            </p:cNvSpPr>
            <p:nvPr/>
          </p:nvSpPr>
          <p:spPr bwMode="auto">
            <a:xfrm>
              <a:off x="720" y="966"/>
              <a:ext cx="528" cy="697"/>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语言与</a:t>
              </a:r>
              <a:b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b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文学</a:t>
              </a:r>
              <a:endParaRPr lang="zh-CN" altLang="en-US" sz="28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1" name="Text Box 7"/>
            <p:cNvSpPr txBox="1">
              <a:spLocks noChangeArrowheads="1"/>
            </p:cNvSpPr>
            <p:nvPr/>
          </p:nvSpPr>
          <p:spPr bwMode="auto">
            <a:xfrm>
              <a:off x="1776" y="966"/>
              <a:ext cx="528" cy="697"/>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人文与</a:t>
              </a:r>
              <a:b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b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社会</a:t>
              </a:r>
              <a:endParaRPr lang="zh-CN" altLang="en-US" sz="28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2" name="Text Box 8"/>
            <p:cNvSpPr txBox="1">
              <a:spLocks noChangeArrowheads="1"/>
            </p:cNvSpPr>
            <p:nvPr/>
          </p:nvSpPr>
          <p:spPr bwMode="auto">
            <a:xfrm>
              <a:off x="2640" y="965"/>
              <a:ext cx="336" cy="692"/>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3600" dirty="0">
                  <a:solidFill>
                    <a:srgbClr val="000066"/>
                  </a:solidFill>
                  <a:latin typeface="Garamond" panose="02020404030301010803" pitchFamily="18" charset="0"/>
                  <a:ea typeface="华文新魏" panose="02010800040101010101" charset="-122"/>
                  <a:cs typeface="华文新魏" panose="02010800040101010101" charset="-122"/>
                </a:rPr>
                <a:t>科</a:t>
              </a:r>
              <a:endParaRPr lang="zh-CN" altLang="en-US" sz="3600" dirty="0">
                <a:solidFill>
                  <a:srgbClr val="000066"/>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90000"/>
                </a:lnSpc>
                <a:spcBef>
                  <a:spcPct val="15000"/>
                </a:spcBef>
              </a:pPr>
              <a:r>
                <a:rPr lang="zh-CN" altLang="en-US" sz="3600" dirty="0">
                  <a:solidFill>
                    <a:srgbClr val="000066"/>
                  </a:solidFill>
                  <a:latin typeface="Garamond" panose="02020404030301010803" pitchFamily="18" charset="0"/>
                  <a:ea typeface="华文新魏" panose="02010800040101010101" charset="-122"/>
                  <a:cs typeface="华文新魏" panose="02010800040101010101" charset="-122"/>
                </a:rPr>
                <a:t>学</a:t>
              </a:r>
              <a:endParaRPr lang="zh-CN" altLang="en-US" sz="3600" dirty="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3" name="Text Box 9"/>
            <p:cNvSpPr txBox="1">
              <a:spLocks noChangeArrowheads="1"/>
            </p:cNvSpPr>
            <p:nvPr/>
          </p:nvSpPr>
          <p:spPr bwMode="auto">
            <a:xfrm>
              <a:off x="3504" y="965"/>
              <a:ext cx="336" cy="692"/>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技</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9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术</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4" name="Text Box 10"/>
            <p:cNvSpPr txBox="1">
              <a:spLocks noChangeArrowheads="1"/>
            </p:cNvSpPr>
            <p:nvPr/>
          </p:nvSpPr>
          <p:spPr bwMode="auto">
            <a:xfrm>
              <a:off x="4608" y="965"/>
              <a:ext cx="336" cy="692"/>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艺</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90000"/>
                </a:lnSpc>
                <a:spcBef>
                  <a:spcPct val="15000"/>
                </a:spcBef>
              </a:pPr>
              <a:r>
                <a:rPr lang="zh-CN" altLang="en-US" sz="3600">
                  <a:solidFill>
                    <a:srgbClr val="000066"/>
                  </a:solidFill>
                  <a:latin typeface="Garamond" panose="02020404030301010803" pitchFamily="18" charset="0"/>
                  <a:ea typeface="华文新魏" panose="02010800040101010101" charset="-122"/>
                  <a:cs typeface="华文新魏" panose="02010800040101010101" charset="-122"/>
                </a:rPr>
                <a:t>术</a:t>
              </a:r>
              <a:endParaRPr lang="zh-CN" altLang="en-US" sz="36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5" name="Text Box 11"/>
            <p:cNvSpPr txBox="1">
              <a:spLocks noChangeArrowheads="1"/>
            </p:cNvSpPr>
            <p:nvPr/>
          </p:nvSpPr>
          <p:spPr bwMode="auto">
            <a:xfrm>
              <a:off x="3936" y="960"/>
              <a:ext cx="528" cy="697"/>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体育与</a:t>
              </a:r>
              <a:b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b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健康</a:t>
              </a:r>
              <a:endParaRPr lang="zh-CN" altLang="en-US" sz="28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6" name="Text Box 12"/>
            <p:cNvSpPr txBox="1">
              <a:spLocks noChangeArrowheads="1"/>
            </p:cNvSpPr>
            <p:nvPr/>
          </p:nvSpPr>
          <p:spPr bwMode="auto">
            <a:xfrm>
              <a:off x="5184" y="966"/>
              <a:ext cx="528" cy="697"/>
            </a:xfrm>
            <a:prstGeom prst="rect">
              <a:avLst/>
            </a:prstGeom>
            <a:solidFill>
              <a:srgbClr val="A7D3FF"/>
            </a:solidFill>
            <a:ln w="9525">
              <a:solidFill>
                <a:schemeClr val="tx1"/>
              </a:solidFill>
              <a:miter lim="800000"/>
            </a:ln>
          </p:spPr>
          <p:txBody>
            <a:bodyPr lIns="0" tIns="36000" rIns="0" bIns="36000">
              <a:spAutoFit/>
            </a:bodyPr>
            <a:lstStyle/>
            <a:p>
              <a:pPr algn="ctr" eaLnBrk="0" hangingPunct="0">
                <a:lnSpc>
                  <a:spcPct val="80000"/>
                </a:lnSpc>
                <a:spcBef>
                  <a:spcPct val="15000"/>
                </a:spcBef>
              </a:pP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综合实践</a:t>
              </a:r>
              <a:b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br>
              <a:r>
                <a:rPr lang="zh-CN" altLang="en-US" sz="2800">
                  <a:solidFill>
                    <a:srgbClr val="000066"/>
                  </a:solidFill>
                  <a:latin typeface="Garamond" panose="02020404030301010803" pitchFamily="18" charset="0"/>
                  <a:ea typeface="华文新魏" panose="02010800040101010101" charset="-122"/>
                  <a:cs typeface="华文新魏" panose="02010800040101010101" charset="-122"/>
                </a:rPr>
                <a:t>活动</a:t>
              </a:r>
              <a:endParaRPr lang="zh-CN" altLang="en-US" sz="2800">
                <a:solidFill>
                  <a:srgbClr val="000066"/>
                </a:solidFill>
                <a:latin typeface="Garamond" panose="02020404030301010803" pitchFamily="18" charset="0"/>
                <a:ea typeface="华文新魏" panose="02010800040101010101" charset="-122"/>
                <a:cs typeface="华文新魏" panose="02010800040101010101" charset="-122"/>
              </a:endParaRPr>
            </a:p>
          </p:txBody>
        </p:sp>
        <p:sp>
          <p:nvSpPr>
            <p:cNvPr id="17" name="Text Box 13"/>
            <p:cNvSpPr txBox="1">
              <a:spLocks noChangeArrowheads="1"/>
            </p:cNvSpPr>
            <p:nvPr/>
          </p:nvSpPr>
          <p:spPr bwMode="auto">
            <a:xfrm>
              <a:off x="672"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5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语</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文</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18" name="Text Box 14"/>
            <p:cNvSpPr txBox="1">
              <a:spLocks noChangeArrowheads="1"/>
            </p:cNvSpPr>
            <p:nvPr/>
          </p:nvSpPr>
          <p:spPr bwMode="auto">
            <a:xfrm>
              <a:off x="960" y="2186"/>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5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外</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语</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19" name="Line 15"/>
            <p:cNvSpPr>
              <a:spLocks noChangeShapeType="1"/>
            </p:cNvSpPr>
            <p:nvPr/>
          </p:nvSpPr>
          <p:spPr bwMode="auto">
            <a:xfrm rot="16200000" flipV="1">
              <a:off x="960" y="1722"/>
              <a:ext cx="0" cy="384"/>
            </a:xfrm>
            <a:prstGeom prst="line">
              <a:avLst/>
            </a:prstGeom>
            <a:noFill/>
            <a:ln w="19050">
              <a:solidFill>
                <a:schemeClr val="tx1"/>
              </a:solidFill>
              <a:round/>
            </a:ln>
          </p:spPr>
          <p:txBody>
            <a:bodyPr tIns="0"/>
            <a:lstStyle/>
            <a:p>
              <a:endParaRPr lang="zh-CN" altLang="en-US"/>
            </a:p>
          </p:txBody>
        </p:sp>
        <p:sp>
          <p:nvSpPr>
            <p:cNvPr id="20" name="Line 16"/>
            <p:cNvSpPr>
              <a:spLocks noChangeShapeType="1"/>
            </p:cNvSpPr>
            <p:nvPr/>
          </p:nvSpPr>
          <p:spPr bwMode="auto">
            <a:xfrm rot="5400000">
              <a:off x="612" y="2071"/>
              <a:ext cx="312" cy="0"/>
            </a:xfrm>
            <a:prstGeom prst="line">
              <a:avLst/>
            </a:prstGeom>
            <a:noFill/>
            <a:ln w="19050">
              <a:solidFill>
                <a:schemeClr val="tx1"/>
              </a:solidFill>
              <a:round/>
              <a:tailEnd type="triangle" w="sm" len="med"/>
            </a:ln>
          </p:spPr>
          <p:txBody>
            <a:bodyPr tIns="0"/>
            <a:lstStyle/>
            <a:p>
              <a:endParaRPr lang="zh-CN" altLang="en-US"/>
            </a:p>
          </p:txBody>
        </p:sp>
        <p:sp>
          <p:nvSpPr>
            <p:cNvPr id="21" name="Line 17"/>
            <p:cNvSpPr>
              <a:spLocks noChangeShapeType="1"/>
            </p:cNvSpPr>
            <p:nvPr/>
          </p:nvSpPr>
          <p:spPr bwMode="auto">
            <a:xfrm rot="5400000">
              <a:off x="996" y="2071"/>
              <a:ext cx="312" cy="0"/>
            </a:xfrm>
            <a:prstGeom prst="line">
              <a:avLst/>
            </a:prstGeom>
            <a:noFill/>
            <a:ln w="19050">
              <a:solidFill>
                <a:schemeClr val="tx1"/>
              </a:solidFill>
              <a:round/>
              <a:tailEnd type="triangle" w="sm" len="med"/>
            </a:ln>
          </p:spPr>
          <p:txBody>
            <a:bodyPr tIns="0"/>
            <a:lstStyle/>
            <a:p>
              <a:endParaRPr lang="zh-CN" altLang="en-US"/>
            </a:p>
          </p:txBody>
        </p:sp>
        <p:sp>
          <p:nvSpPr>
            <p:cNvPr id="22" name="Line 18"/>
            <p:cNvSpPr>
              <a:spLocks noChangeShapeType="1"/>
            </p:cNvSpPr>
            <p:nvPr/>
          </p:nvSpPr>
          <p:spPr bwMode="auto">
            <a:xfrm rot="16200000" flipH="1">
              <a:off x="4968" y="1795"/>
              <a:ext cx="0" cy="240"/>
            </a:xfrm>
            <a:prstGeom prst="line">
              <a:avLst/>
            </a:prstGeom>
            <a:noFill/>
            <a:ln w="19050">
              <a:solidFill>
                <a:schemeClr val="tx1"/>
              </a:solidFill>
              <a:prstDash val="sysDot"/>
              <a:round/>
            </a:ln>
          </p:spPr>
          <p:txBody>
            <a:bodyPr tIns="0"/>
            <a:lstStyle/>
            <a:p>
              <a:endParaRPr lang="zh-CN" altLang="en-US"/>
            </a:p>
          </p:txBody>
        </p:sp>
        <p:sp>
          <p:nvSpPr>
            <p:cNvPr id="23" name="Line 19"/>
            <p:cNvSpPr>
              <a:spLocks noChangeShapeType="1"/>
            </p:cNvSpPr>
            <p:nvPr/>
          </p:nvSpPr>
          <p:spPr bwMode="auto">
            <a:xfrm rot="16200000" flipH="1">
              <a:off x="4943" y="2058"/>
              <a:ext cx="287" cy="0"/>
            </a:xfrm>
            <a:prstGeom prst="line">
              <a:avLst/>
            </a:prstGeom>
            <a:noFill/>
            <a:ln w="19050">
              <a:solidFill>
                <a:schemeClr val="tx1"/>
              </a:solidFill>
              <a:prstDash val="sysDot"/>
              <a:round/>
              <a:tailEnd type="triangle" w="sm" len="med"/>
            </a:ln>
          </p:spPr>
          <p:txBody>
            <a:bodyPr tIns="0"/>
            <a:lstStyle/>
            <a:p>
              <a:endParaRPr lang="zh-CN" altLang="en-US"/>
            </a:p>
          </p:txBody>
        </p:sp>
        <p:sp>
          <p:nvSpPr>
            <p:cNvPr id="24" name="Text Box 20"/>
            <p:cNvSpPr txBox="1">
              <a:spLocks noChangeArrowheads="1"/>
            </p:cNvSpPr>
            <p:nvPr/>
          </p:nvSpPr>
          <p:spPr bwMode="auto">
            <a:xfrm>
              <a:off x="1296" y="2191"/>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5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数</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学</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25" name="Line 21"/>
            <p:cNvSpPr>
              <a:spLocks noChangeShapeType="1"/>
            </p:cNvSpPr>
            <p:nvPr/>
          </p:nvSpPr>
          <p:spPr bwMode="auto">
            <a:xfrm rot="5400000">
              <a:off x="1152" y="1945"/>
              <a:ext cx="575" cy="0"/>
            </a:xfrm>
            <a:prstGeom prst="line">
              <a:avLst/>
            </a:prstGeom>
            <a:noFill/>
            <a:ln w="19050">
              <a:solidFill>
                <a:schemeClr val="tx1"/>
              </a:solidFill>
              <a:round/>
              <a:tailEnd type="triangle" w="sm" len="med"/>
            </a:ln>
          </p:spPr>
          <p:txBody>
            <a:bodyPr tIns="0"/>
            <a:lstStyle/>
            <a:p>
              <a:endParaRPr lang="zh-CN" altLang="en-US"/>
            </a:p>
          </p:txBody>
        </p:sp>
        <p:sp>
          <p:nvSpPr>
            <p:cNvPr id="26" name="Text Box 22"/>
            <p:cNvSpPr txBox="1">
              <a:spLocks noChangeArrowheads="1"/>
            </p:cNvSpPr>
            <p:nvPr/>
          </p:nvSpPr>
          <p:spPr bwMode="auto">
            <a:xfrm>
              <a:off x="2496"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物</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5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理</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27" name="Text Box 23"/>
            <p:cNvSpPr txBox="1">
              <a:spLocks noChangeArrowheads="1"/>
            </p:cNvSpPr>
            <p:nvPr/>
          </p:nvSpPr>
          <p:spPr bwMode="auto">
            <a:xfrm>
              <a:off x="2784"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8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化</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3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学</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8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28" name="Line 24"/>
            <p:cNvSpPr>
              <a:spLocks noChangeShapeType="1"/>
            </p:cNvSpPr>
            <p:nvPr/>
          </p:nvSpPr>
          <p:spPr bwMode="auto">
            <a:xfrm rot="16200000" flipV="1">
              <a:off x="2784" y="1513"/>
              <a:ext cx="0" cy="768"/>
            </a:xfrm>
            <a:prstGeom prst="line">
              <a:avLst/>
            </a:prstGeom>
            <a:noFill/>
            <a:ln w="19050">
              <a:solidFill>
                <a:schemeClr val="tx1"/>
              </a:solidFill>
              <a:round/>
            </a:ln>
          </p:spPr>
          <p:txBody>
            <a:bodyPr tIns="0"/>
            <a:lstStyle/>
            <a:p>
              <a:endParaRPr lang="zh-CN" altLang="en-US"/>
            </a:p>
          </p:txBody>
        </p:sp>
        <p:sp>
          <p:nvSpPr>
            <p:cNvPr id="29" name="Line 25"/>
            <p:cNvSpPr>
              <a:spLocks noChangeShapeType="1"/>
            </p:cNvSpPr>
            <p:nvPr/>
          </p:nvSpPr>
          <p:spPr bwMode="auto">
            <a:xfrm rot="5400000">
              <a:off x="2496" y="2058"/>
              <a:ext cx="287" cy="0"/>
            </a:xfrm>
            <a:prstGeom prst="line">
              <a:avLst/>
            </a:prstGeom>
            <a:noFill/>
            <a:ln w="19050">
              <a:solidFill>
                <a:schemeClr val="tx1"/>
              </a:solidFill>
              <a:round/>
              <a:tailEnd type="triangle" w="sm" len="med"/>
            </a:ln>
          </p:spPr>
          <p:txBody>
            <a:bodyPr tIns="0"/>
            <a:lstStyle/>
            <a:p>
              <a:endParaRPr lang="zh-CN" altLang="en-US"/>
            </a:p>
          </p:txBody>
        </p:sp>
        <p:sp>
          <p:nvSpPr>
            <p:cNvPr id="30" name="Line 26"/>
            <p:cNvSpPr>
              <a:spLocks noChangeShapeType="1"/>
            </p:cNvSpPr>
            <p:nvPr/>
          </p:nvSpPr>
          <p:spPr bwMode="auto">
            <a:xfrm rot="5400000">
              <a:off x="2729" y="2058"/>
              <a:ext cx="287" cy="0"/>
            </a:xfrm>
            <a:prstGeom prst="line">
              <a:avLst/>
            </a:prstGeom>
            <a:noFill/>
            <a:ln w="19050">
              <a:solidFill>
                <a:schemeClr val="tx1"/>
              </a:solidFill>
              <a:round/>
              <a:tailEnd type="triangle" w="sm" len="med"/>
            </a:ln>
          </p:spPr>
          <p:txBody>
            <a:bodyPr tIns="0"/>
            <a:lstStyle/>
            <a:p>
              <a:endParaRPr lang="zh-CN" altLang="en-US"/>
            </a:p>
          </p:txBody>
        </p:sp>
        <p:sp>
          <p:nvSpPr>
            <p:cNvPr id="31" name="Line 27"/>
            <p:cNvSpPr>
              <a:spLocks noChangeShapeType="1"/>
            </p:cNvSpPr>
            <p:nvPr/>
          </p:nvSpPr>
          <p:spPr bwMode="auto">
            <a:xfrm rot="5400000">
              <a:off x="3010" y="2058"/>
              <a:ext cx="287" cy="0"/>
            </a:xfrm>
            <a:prstGeom prst="line">
              <a:avLst/>
            </a:prstGeom>
            <a:noFill/>
            <a:ln w="19050">
              <a:solidFill>
                <a:schemeClr val="tx1"/>
              </a:solidFill>
              <a:round/>
              <a:tailEnd type="triangle" w="sm" len="med"/>
            </a:ln>
          </p:spPr>
          <p:txBody>
            <a:bodyPr tIns="0"/>
            <a:lstStyle/>
            <a:p>
              <a:endParaRPr lang="zh-CN" altLang="en-US"/>
            </a:p>
          </p:txBody>
        </p:sp>
        <p:sp>
          <p:nvSpPr>
            <p:cNvPr id="32" name="Text Box 28"/>
            <p:cNvSpPr txBox="1">
              <a:spLocks noChangeArrowheads="1"/>
            </p:cNvSpPr>
            <p:nvPr/>
          </p:nvSpPr>
          <p:spPr bwMode="auto">
            <a:xfrm>
              <a:off x="3072" y="2185"/>
              <a:ext cx="288" cy="1295"/>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生</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13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物</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6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33" name="Line 29"/>
            <p:cNvSpPr>
              <a:spLocks noChangeShapeType="1"/>
            </p:cNvSpPr>
            <p:nvPr/>
          </p:nvSpPr>
          <p:spPr bwMode="auto">
            <a:xfrm rot="5400000">
              <a:off x="2256" y="2058"/>
              <a:ext cx="287" cy="0"/>
            </a:xfrm>
            <a:prstGeom prst="line">
              <a:avLst/>
            </a:prstGeom>
            <a:noFill/>
            <a:ln w="19050">
              <a:solidFill>
                <a:schemeClr val="tx1"/>
              </a:solidFill>
              <a:round/>
              <a:tailEnd type="triangle" w="sm" len="med"/>
            </a:ln>
          </p:spPr>
          <p:txBody>
            <a:bodyPr tIns="0"/>
            <a:lstStyle/>
            <a:p>
              <a:endParaRPr lang="zh-CN" altLang="en-US"/>
            </a:p>
          </p:txBody>
        </p:sp>
        <p:sp>
          <p:nvSpPr>
            <p:cNvPr id="34" name="Text Box 30"/>
            <p:cNvSpPr txBox="1">
              <a:spLocks noChangeArrowheads="1"/>
            </p:cNvSpPr>
            <p:nvPr/>
          </p:nvSpPr>
          <p:spPr bwMode="auto">
            <a:xfrm>
              <a:off x="3408" y="2185"/>
              <a:ext cx="288" cy="1280"/>
            </a:xfrm>
            <a:prstGeom prst="rect">
              <a:avLst/>
            </a:prstGeom>
            <a:solidFill>
              <a:srgbClr val="66FFFF"/>
            </a:solidFill>
            <a:ln w="9525">
              <a:solidFill>
                <a:srgbClr val="6600CC"/>
              </a:solidFill>
              <a:miter lim="800000"/>
            </a:ln>
          </p:spPr>
          <p:txBody>
            <a:bodyPr lIns="0" tIns="36000" rIns="0" bIns="36000">
              <a:spAutoFit/>
            </a:bodyPr>
            <a:lstStyle/>
            <a:p>
              <a:pPr algn="dist" eaLnBrk="0" hangingPunct="0">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通用技术</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35" name="Text Box 31"/>
            <p:cNvSpPr txBox="1">
              <a:spLocks noChangeArrowheads="1"/>
            </p:cNvSpPr>
            <p:nvPr/>
          </p:nvSpPr>
          <p:spPr bwMode="auto">
            <a:xfrm>
              <a:off x="3696" y="2185"/>
              <a:ext cx="288" cy="1280"/>
            </a:xfrm>
            <a:prstGeom prst="rect">
              <a:avLst/>
            </a:prstGeom>
            <a:solidFill>
              <a:srgbClr val="66FFFF"/>
            </a:solidFill>
            <a:ln w="9525">
              <a:solidFill>
                <a:srgbClr val="6600CC"/>
              </a:solidFill>
              <a:miter lim="800000"/>
            </a:ln>
          </p:spPr>
          <p:txBody>
            <a:bodyPr lIns="0" tIns="36000" rIns="0" bIns="36000">
              <a:spAutoFit/>
            </a:bodyPr>
            <a:lstStyle/>
            <a:p>
              <a:pPr algn="dist" eaLnBrk="0" hangingPunct="0">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信息技术</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36" name="Line 32"/>
            <p:cNvSpPr>
              <a:spLocks noChangeShapeType="1"/>
            </p:cNvSpPr>
            <p:nvPr/>
          </p:nvSpPr>
          <p:spPr bwMode="auto">
            <a:xfrm rot="5400000">
              <a:off x="3408" y="2058"/>
              <a:ext cx="287" cy="0"/>
            </a:xfrm>
            <a:prstGeom prst="line">
              <a:avLst/>
            </a:prstGeom>
            <a:noFill/>
            <a:ln w="19050">
              <a:solidFill>
                <a:schemeClr val="tx1"/>
              </a:solidFill>
              <a:round/>
              <a:tailEnd type="triangle" w="sm" len="med"/>
            </a:ln>
          </p:spPr>
          <p:txBody>
            <a:bodyPr tIns="0"/>
            <a:lstStyle/>
            <a:p>
              <a:endParaRPr lang="zh-CN" altLang="en-US"/>
            </a:p>
          </p:txBody>
        </p:sp>
        <p:sp>
          <p:nvSpPr>
            <p:cNvPr id="37" name="Line 33"/>
            <p:cNvSpPr>
              <a:spLocks noChangeShapeType="1"/>
            </p:cNvSpPr>
            <p:nvPr/>
          </p:nvSpPr>
          <p:spPr bwMode="auto">
            <a:xfrm rot="5400000">
              <a:off x="3648" y="2058"/>
              <a:ext cx="287" cy="0"/>
            </a:xfrm>
            <a:prstGeom prst="line">
              <a:avLst/>
            </a:prstGeom>
            <a:noFill/>
            <a:ln w="19050">
              <a:solidFill>
                <a:schemeClr val="tx1"/>
              </a:solidFill>
              <a:round/>
              <a:tailEnd type="triangle" w="sm" len="med"/>
            </a:ln>
          </p:spPr>
          <p:txBody>
            <a:bodyPr tIns="0"/>
            <a:lstStyle/>
            <a:p>
              <a:endParaRPr lang="zh-CN" altLang="en-US"/>
            </a:p>
          </p:txBody>
        </p:sp>
        <p:sp>
          <p:nvSpPr>
            <p:cNvPr id="38" name="Text Box 34"/>
            <p:cNvSpPr txBox="1">
              <a:spLocks noChangeArrowheads="1"/>
            </p:cNvSpPr>
            <p:nvPr/>
          </p:nvSpPr>
          <p:spPr bwMode="auto">
            <a:xfrm>
              <a:off x="1632" y="2191"/>
              <a:ext cx="288" cy="1280"/>
            </a:xfrm>
            <a:prstGeom prst="rect">
              <a:avLst/>
            </a:prstGeom>
            <a:solidFill>
              <a:srgbClr val="66FFFF"/>
            </a:solidFill>
            <a:ln w="9525">
              <a:solidFill>
                <a:srgbClr val="6600CC"/>
              </a:solidFill>
              <a:miter lim="800000"/>
            </a:ln>
          </p:spPr>
          <p:txBody>
            <a:bodyPr lIns="0" tIns="36000" rIns="0" bIns="36000">
              <a:spAutoFit/>
            </a:bodyPr>
            <a:lstStyle/>
            <a:p>
              <a:pPr algn="ctr" eaLnBrk="0" hangingPunct="0">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思想政治</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39" name="Text Box 35"/>
            <p:cNvSpPr txBox="1">
              <a:spLocks noChangeArrowheads="1"/>
            </p:cNvSpPr>
            <p:nvPr/>
          </p:nvSpPr>
          <p:spPr bwMode="auto">
            <a:xfrm>
              <a:off x="1920" y="2191"/>
              <a:ext cx="240" cy="1295"/>
            </a:xfrm>
            <a:prstGeom prst="rect">
              <a:avLst/>
            </a:prstGeom>
            <a:solidFill>
              <a:srgbClr val="66FFFF"/>
            </a:solidFill>
            <a:ln w="9525">
              <a:solidFill>
                <a:srgbClr val="6600CC"/>
              </a:solidFill>
              <a:miter lim="800000"/>
            </a:ln>
          </p:spPr>
          <p:txBody>
            <a:bodyPr lIns="0" tIns="36000" rIns="0" bIns="36000">
              <a:spAutoFit/>
            </a:bodyPr>
            <a:lstStyle/>
            <a:p>
              <a:pPr algn="ctr" eaLnBrk="0" hangingPunct="0">
                <a:lnSpc>
                  <a:spcPct val="16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历</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6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史</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40" name="Line 36"/>
            <p:cNvSpPr>
              <a:spLocks noChangeShapeType="1"/>
            </p:cNvSpPr>
            <p:nvPr/>
          </p:nvSpPr>
          <p:spPr bwMode="auto">
            <a:xfrm rot="5400000">
              <a:off x="2016" y="1675"/>
              <a:ext cx="0" cy="480"/>
            </a:xfrm>
            <a:prstGeom prst="line">
              <a:avLst/>
            </a:prstGeom>
            <a:noFill/>
            <a:ln w="19050">
              <a:solidFill>
                <a:schemeClr val="tx1"/>
              </a:solidFill>
              <a:round/>
            </a:ln>
          </p:spPr>
          <p:txBody>
            <a:bodyPr tIns="0"/>
            <a:lstStyle/>
            <a:p>
              <a:endParaRPr lang="zh-CN" altLang="en-US"/>
            </a:p>
          </p:txBody>
        </p:sp>
        <p:sp>
          <p:nvSpPr>
            <p:cNvPr id="41" name="Line 37"/>
            <p:cNvSpPr>
              <a:spLocks noChangeShapeType="1"/>
            </p:cNvSpPr>
            <p:nvPr/>
          </p:nvSpPr>
          <p:spPr bwMode="auto">
            <a:xfrm rot="5400000">
              <a:off x="1632" y="2059"/>
              <a:ext cx="287" cy="0"/>
            </a:xfrm>
            <a:prstGeom prst="line">
              <a:avLst/>
            </a:prstGeom>
            <a:noFill/>
            <a:ln w="19050">
              <a:solidFill>
                <a:schemeClr val="tx1"/>
              </a:solidFill>
              <a:round/>
              <a:tailEnd type="triangle" w="sm" len="med"/>
            </a:ln>
          </p:spPr>
          <p:txBody>
            <a:bodyPr tIns="0"/>
            <a:lstStyle/>
            <a:p>
              <a:endParaRPr lang="zh-CN" altLang="en-US"/>
            </a:p>
          </p:txBody>
        </p:sp>
        <p:sp>
          <p:nvSpPr>
            <p:cNvPr id="42" name="Line 38"/>
            <p:cNvSpPr>
              <a:spLocks noChangeShapeType="1"/>
            </p:cNvSpPr>
            <p:nvPr/>
          </p:nvSpPr>
          <p:spPr bwMode="auto">
            <a:xfrm rot="5400000">
              <a:off x="1865" y="2059"/>
              <a:ext cx="287" cy="0"/>
            </a:xfrm>
            <a:prstGeom prst="line">
              <a:avLst/>
            </a:prstGeom>
            <a:noFill/>
            <a:ln w="19050">
              <a:solidFill>
                <a:schemeClr val="tx1"/>
              </a:solidFill>
              <a:round/>
              <a:tailEnd type="triangle" w="sm" len="med"/>
            </a:ln>
          </p:spPr>
          <p:txBody>
            <a:bodyPr tIns="0"/>
            <a:lstStyle/>
            <a:p>
              <a:endParaRPr lang="zh-CN" altLang="en-US"/>
            </a:p>
          </p:txBody>
        </p:sp>
        <p:sp>
          <p:nvSpPr>
            <p:cNvPr id="43" name="Line 39"/>
            <p:cNvSpPr>
              <a:spLocks noChangeShapeType="1"/>
            </p:cNvSpPr>
            <p:nvPr/>
          </p:nvSpPr>
          <p:spPr bwMode="auto">
            <a:xfrm flipH="1">
              <a:off x="2016" y="1657"/>
              <a:ext cx="0" cy="256"/>
            </a:xfrm>
            <a:prstGeom prst="line">
              <a:avLst/>
            </a:prstGeom>
            <a:noFill/>
            <a:ln w="19050">
              <a:solidFill>
                <a:schemeClr val="tx1"/>
              </a:solidFill>
              <a:round/>
            </a:ln>
          </p:spPr>
          <p:txBody>
            <a:bodyPr tIns="0"/>
            <a:lstStyle/>
            <a:p>
              <a:endParaRPr lang="zh-CN" altLang="en-US"/>
            </a:p>
          </p:txBody>
        </p:sp>
        <p:sp>
          <p:nvSpPr>
            <p:cNvPr id="44" name="Line 40"/>
            <p:cNvSpPr>
              <a:spLocks noChangeShapeType="1"/>
            </p:cNvSpPr>
            <p:nvPr/>
          </p:nvSpPr>
          <p:spPr bwMode="auto">
            <a:xfrm rot="5400000">
              <a:off x="2098" y="2059"/>
              <a:ext cx="287" cy="0"/>
            </a:xfrm>
            <a:prstGeom prst="line">
              <a:avLst/>
            </a:prstGeom>
            <a:noFill/>
            <a:ln w="19050">
              <a:solidFill>
                <a:schemeClr val="tx1"/>
              </a:solidFill>
              <a:round/>
              <a:tailEnd type="triangle" w="sm" len="med"/>
            </a:ln>
          </p:spPr>
          <p:txBody>
            <a:bodyPr tIns="0"/>
            <a:lstStyle/>
            <a:p>
              <a:endParaRPr lang="zh-CN" altLang="en-US"/>
            </a:p>
          </p:txBody>
        </p:sp>
        <p:sp>
          <p:nvSpPr>
            <p:cNvPr id="45" name="Text Box 41"/>
            <p:cNvSpPr txBox="1">
              <a:spLocks noChangeArrowheads="1"/>
            </p:cNvSpPr>
            <p:nvPr/>
          </p:nvSpPr>
          <p:spPr bwMode="auto">
            <a:xfrm>
              <a:off x="2160" y="2191"/>
              <a:ext cx="288" cy="1296"/>
            </a:xfrm>
            <a:prstGeom prst="rect">
              <a:avLst/>
            </a:prstGeom>
            <a:solidFill>
              <a:srgbClr val="66FFFF"/>
            </a:solidFill>
            <a:ln w="9525">
              <a:solidFill>
                <a:schemeClr val="accent2"/>
              </a:solidFill>
              <a:miter lim="800000"/>
            </a:ln>
          </p:spPr>
          <p:txBody>
            <a:bodyPr lIns="0" tIns="36000" rIns="0" bIns="36000">
              <a:spAutoFit/>
            </a:bodyPr>
            <a:lstStyle/>
            <a:p>
              <a:pPr algn="ctr" eaLnBrk="0" hangingPunct="0">
                <a:lnSpc>
                  <a:spcPct val="15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地</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理</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46" name="Line 42"/>
            <p:cNvSpPr>
              <a:spLocks noChangeShapeType="1"/>
            </p:cNvSpPr>
            <p:nvPr/>
          </p:nvSpPr>
          <p:spPr bwMode="auto">
            <a:xfrm rot="5400000">
              <a:off x="4649" y="2058"/>
              <a:ext cx="287" cy="0"/>
            </a:xfrm>
            <a:prstGeom prst="line">
              <a:avLst/>
            </a:prstGeom>
            <a:noFill/>
            <a:ln w="19050">
              <a:solidFill>
                <a:schemeClr val="tx1"/>
              </a:solidFill>
              <a:round/>
              <a:tailEnd type="triangle" w="sm" len="med"/>
            </a:ln>
          </p:spPr>
          <p:txBody>
            <a:bodyPr tIns="0"/>
            <a:lstStyle/>
            <a:p>
              <a:endParaRPr lang="zh-CN" altLang="en-US"/>
            </a:p>
          </p:txBody>
        </p:sp>
        <p:sp>
          <p:nvSpPr>
            <p:cNvPr id="47" name="Line 43"/>
            <p:cNvSpPr>
              <a:spLocks noChangeShapeType="1"/>
            </p:cNvSpPr>
            <p:nvPr/>
          </p:nvSpPr>
          <p:spPr bwMode="auto">
            <a:xfrm flipH="1">
              <a:off x="4800" y="1657"/>
              <a:ext cx="0" cy="256"/>
            </a:xfrm>
            <a:prstGeom prst="line">
              <a:avLst/>
            </a:prstGeom>
            <a:noFill/>
            <a:ln w="19050">
              <a:solidFill>
                <a:schemeClr val="tx1"/>
              </a:solidFill>
              <a:round/>
            </a:ln>
          </p:spPr>
          <p:txBody>
            <a:bodyPr tIns="0"/>
            <a:lstStyle/>
            <a:p>
              <a:endParaRPr lang="zh-CN" altLang="en-US"/>
            </a:p>
          </p:txBody>
        </p:sp>
        <p:sp>
          <p:nvSpPr>
            <p:cNvPr id="48" name="Line 44"/>
            <p:cNvSpPr>
              <a:spLocks noChangeShapeType="1"/>
            </p:cNvSpPr>
            <p:nvPr/>
          </p:nvSpPr>
          <p:spPr bwMode="auto">
            <a:xfrm rot="5400000">
              <a:off x="4416" y="2058"/>
              <a:ext cx="287" cy="0"/>
            </a:xfrm>
            <a:prstGeom prst="line">
              <a:avLst/>
            </a:prstGeom>
            <a:noFill/>
            <a:ln w="19050">
              <a:solidFill>
                <a:schemeClr val="tx1"/>
              </a:solidFill>
              <a:round/>
              <a:tailEnd type="triangle" w="sm" len="med"/>
            </a:ln>
          </p:spPr>
          <p:txBody>
            <a:bodyPr tIns="0"/>
            <a:lstStyle/>
            <a:p>
              <a:endParaRPr lang="zh-CN" altLang="en-US"/>
            </a:p>
          </p:txBody>
        </p:sp>
        <p:sp>
          <p:nvSpPr>
            <p:cNvPr id="49" name="Text Box 45"/>
            <p:cNvSpPr txBox="1">
              <a:spLocks noChangeArrowheads="1"/>
            </p:cNvSpPr>
            <p:nvPr/>
          </p:nvSpPr>
          <p:spPr bwMode="auto">
            <a:xfrm>
              <a:off x="4368"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6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美</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8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术</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5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50" name="Line 46"/>
            <p:cNvSpPr>
              <a:spLocks noChangeShapeType="1"/>
            </p:cNvSpPr>
            <p:nvPr/>
          </p:nvSpPr>
          <p:spPr bwMode="auto">
            <a:xfrm rot="5400000">
              <a:off x="4680" y="1794"/>
              <a:ext cx="0" cy="240"/>
            </a:xfrm>
            <a:prstGeom prst="line">
              <a:avLst/>
            </a:prstGeom>
            <a:noFill/>
            <a:ln w="19050">
              <a:solidFill>
                <a:schemeClr val="tx1"/>
              </a:solidFill>
              <a:round/>
            </a:ln>
          </p:spPr>
          <p:txBody>
            <a:bodyPr tIns="0"/>
            <a:lstStyle/>
            <a:p>
              <a:endParaRPr lang="zh-CN" altLang="en-US"/>
            </a:p>
          </p:txBody>
        </p:sp>
        <p:sp>
          <p:nvSpPr>
            <p:cNvPr id="51" name="Text Box 47"/>
            <p:cNvSpPr txBox="1">
              <a:spLocks noChangeArrowheads="1"/>
            </p:cNvSpPr>
            <p:nvPr/>
          </p:nvSpPr>
          <p:spPr bwMode="auto">
            <a:xfrm>
              <a:off x="5280" y="2187"/>
              <a:ext cx="288" cy="1274"/>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20000"/>
                </a:lnSpc>
                <a:spcBef>
                  <a:spcPct val="15000"/>
                </a:spcBef>
              </a:pPr>
              <a:endParaRPr lang="zh-CN" altLang="en-US" sz="28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r>
                <a:rPr lang="zh-CN" altLang="en-US" sz="2800">
                  <a:solidFill>
                    <a:srgbClr val="000000"/>
                  </a:solidFill>
                  <a:latin typeface="Garamond" panose="02020404030301010803" pitchFamily="18" charset="0"/>
                  <a:ea typeface="华文新魏" panose="02010800040101010101" charset="-122"/>
                  <a:cs typeface="华文新魏" panose="02010800040101010101" charset="-122"/>
                </a:rPr>
                <a:t>综合实践活动</a:t>
              </a:r>
              <a:endParaRPr lang="zh-CN" altLang="en-US" sz="28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52" name="Line 48"/>
            <p:cNvSpPr>
              <a:spLocks noChangeShapeType="1"/>
            </p:cNvSpPr>
            <p:nvPr/>
          </p:nvSpPr>
          <p:spPr bwMode="auto">
            <a:xfrm flipV="1">
              <a:off x="960" y="1657"/>
              <a:ext cx="0" cy="257"/>
            </a:xfrm>
            <a:prstGeom prst="line">
              <a:avLst/>
            </a:prstGeom>
            <a:noFill/>
            <a:ln w="19050" cap="sq">
              <a:solidFill>
                <a:schemeClr val="tx1"/>
              </a:solidFill>
              <a:round/>
              <a:headEnd type="none" w="sm" len="sm"/>
              <a:tailEnd type="none" w="sm" len="sm"/>
            </a:ln>
          </p:spPr>
          <p:txBody>
            <a:bodyPr wrap="none"/>
            <a:lstStyle/>
            <a:p>
              <a:endParaRPr lang="zh-CN" altLang="en-US"/>
            </a:p>
          </p:txBody>
        </p:sp>
        <p:sp>
          <p:nvSpPr>
            <p:cNvPr id="53" name="Line 49"/>
            <p:cNvSpPr>
              <a:spLocks noChangeShapeType="1"/>
            </p:cNvSpPr>
            <p:nvPr/>
          </p:nvSpPr>
          <p:spPr bwMode="auto">
            <a:xfrm rot="5400000">
              <a:off x="3672" y="1794"/>
              <a:ext cx="0" cy="240"/>
            </a:xfrm>
            <a:prstGeom prst="line">
              <a:avLst/>
            </a:prstGeom>
            <a:noFill/>
            <a:ln w="19050">
              <a:solidFill>
                <a:schemeClr val="tx1"/>
              </a:solidFill>
              <a:round/>
            </a:ln>
          </p:spPr>
          <p:txBody>
            <a:bodyPr tIns="0"/>
            <a:lstStyle/>
            <a:p>
              <a:endParaRPr lang="zh-CN" altLang="en-US"/>
            </a:p>
          </p:txBody>
        </p:sp>
        <p:sp>
          <p:nvSpPr>
            <p:cNvPr id="54" name="Text Box 50"/>
            <p:cNvSpPr txBox="1">
              <a:spLocks noChangeArrowheads="1"/>
            </p:cNvSpPr>
            <p:nvPr/>
          </p:nvSpPr>
          <p:spPr bwMode="auto">
            <a:xfrm>
              <a:off x="4032" y="2181"/>
              <a:ext cx="288" cy="1282"/>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8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体育与健康</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55" name="Line 51"/>
            <p:cNvSpPr>
              <a:spLocks noChangeShapeType="1"/>
            </p:cNvSpPr>
            <p:nvPr/>
          </p:nvSpPr>
          <p:spPr bwMode="auto">
            <a:xfrm flipH="1">
              <a:off x="2784" y="1657"/>
              <a:ext cx="0" cy="240"/>
            </a:xfrm>
            <a:prstGeom prst="line">
              <a:avLst/>
            </a:prstGeom>
            <a:noFill/>
            <a:ln w="19050">
              <a:solidFill>
                <a:schemeClr val="tx1"/>
              </a:solidFill>
              <a:round/>
            </a:ln>
          </p:spPr>
          <p:txBody>
            <a:bodyPr tIns="0"/>
            <a:lstStyle/>
            <a:p>
              <a:endParaRPr lang="zh-CN" altLang="en-US"/>
            </a:p>
          </p:txBody>
        </p:sp>
        <p:sp>
          <p:nvSpPr>
            <p:cNvPr id="56" name="Line 52"/>
            <p:cNvSpPr>
              <a:spLocks noChangeShapeType="1"/>
            </p:cNvSpPr>
            <p:nvPr/>
          </p:nvSpPr>
          <p:spPr bwMode="auto">
            <a:xfrm rot="5400000">
              <a:off x="3912" y="1921"/>
              <a:ext cx="527" cy="0"/>
            </a:xfrm>
            <a:prstGeom prst="line">
              <a:avLst/>
            </a:prstGeom>
            <a:noFill/>
            <a:ln w="19050">
              <a:solidFill>
                <a:schemeClr val="tx1"/>
              </a:solidFill>
              <a:round/>
              <a:tailEnd type="triangle" w="sm" len="med"/>
            </a:ln>
          </p:spPr>
          <p:txBody>
            <a:bodyPr tIns="0"/>
            <a:lstStyle/>
            <a:p>
              <a:endParaRPr lang="zh-CN" altLang="en-US"/>
            </a:p>
          </p:txBody>
        </p:sp>
        <p:sp>
          <p:nvSpPr>
            <p:cNvPr id="57" name="Text Box 53"/>
            <p:cNvSpPr txBox="1">
              <a:spLocks noChangeArrowheads="1"/>
            </p:cNvSpPr>
            <p:nvPr/>
          </p:nvSpPr>
          <p:spPr bwMode="auto">
            <a:xfrm>
              <a:off x="4656"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6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音</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8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乐</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5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58" name="Text Box 54"/>
            <p:cNvSpPr txBox="1">
              <a:spLocks noChangeArrowheads="1"/>
            </p:cNvSpPr>
            <p:nvPr/>
          </p:nvSpPr>
          <p:spPr bwMode="auto">
            <a:xfrm>
              <a:off x="4944" y="2185"/>
              <a:ext cx="288" cy="1296"/>
            </a:xfrm>
            <a:prstGeom prst="rect">
              <a:avLst/>
            </a:prstGeom>
            <a:solidFill>
              <a:srgbClr val="66FFFF"/>
            </a:solidFill>
            <a:ln w="9525">
              <a:solidFill>
                <a:srgbClr val="9900CC"/>
              </a:solidFill>
              <a:miter lim="800000"/>
            </a:ln>
          </p:spPr>
          <p:txBody>
            <a:bodyPr lIns="0" tIns="36000" rIns="0" bIns="36000">
              <a:spAutoFit/>
            </a:bodyPr>
            <a:lstStyle/>
            <a:p>
              <a:pPr algn="ctr" eaLnBrk="0" hangingPunct="0">
                <a:lnSpc>
                  <a:spcPct val="16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艺</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7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80000"/>
                </a:lnSpc>
                <a:spcBef>
                  <a:spcPct val="15000"/>
                </a:spcBef>
              </a:pPr>
              <a:r>
                <a:rPr lang="zh-CN" altLang="en-US" sz="3200">
                  <a:solidFill>
                    <a:srgbClr val="000000"/>
                  </a:solidFill>
                  <a:latin typeface="Garamond" panose="02020404030301010803" pitchFamily="18" charset="0"/>
                  <a:ea typeface="华文新魏" panose="02010800040101010101" charset="-122"/>
                  <a:cs typeface="华文新魏" panose="02010800040101010101" charset="-122"/>
                </a:rPr>
                <a:t>术</a:t>
              </a: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a:p>
              <a:pPr algn="ctr" eaLnBrk="0" hangingPunct="0">
                <a:lnSpc>
                  <a:spcPct val="50000"/>
                </a:lnSpc>
                <a:spcBef>
                  <a:spcPct val="15000"/>
                </a:spcBef>
              </a:pPr>
              <a:endParaRPr lang="zh-CN" altLang="en-US" sz="3200">
                <a:solidFill>
                  <a:srgbClr val="000000"/>
                </a:solidFill>
                <a:latin typeface="Garamond" panose="02020404030301010803" pitchFamily="18" charset="0"/>
                <a:ea typeface="华文新魏" panose="02010800040101010101" charset="-122"/>
                <a:cs typeface="华文新魏" panose="02010800040101010101" charset="-122"/>
              </a:endParaRPr>
            </a:p>
          </p:txBody>
        </p:sp>
        <p:sp>
          <p:nvSpPr>
            <p:cNvPr id="59" name="Line 55"/>
            <p:cNvSpPr>
              <a:spLocks noChangeShapeType="1"/>
            </p:cNvSpPr>
            <p:nvPr/>
          </p:nvSpPr>
          <p:spPr bwMode="auto">
            <a:xfrm flipH="1">
              <a:off x="3696" y="1657"/>
              <a:ext cx="0" cy="240"/>
            </a:xfrm>
            <a:prstGeom prst="line">
              <a:avLst/>
            </a:prstGeom>
            <a:noFill/>
            <a:ln w="19050">
              <a:solidFill>
                <a:schemeClr val="tx1"/>
              </a:solidFill>
              <a:round/>
            </a:ln>
          </p:spPr>
          <p:txBody>
            <a:bodyPr tIns="0"/>
            <a:lstStyle/>
            <a:p>
              <a:endParaRPr lang="zh-CN" altLang="en-US"/>
            </a:p>
          </p:txBody>
        </p:sp>
        <p:sp>
          <p:nvSpPr>
            <p:cNvPr id="60" name="Line 56"/>
            <p:cNvSpPr>
              <a:spLocks noChangeShapeType="1"/>
            </p:cNvSpPr>
            <p:nvPr/>
          </p:nvSpPr>
          <p:spPr bwMode="auto">
            <a:xfrm rot="5400000">
              <a:off x="5160" y="1921"/>
              <a:ext cx="527" cy="0"/>
            </a:xfrm>
            <a:prstGeom prst="line">
              <a:avLst/>
            </a:prstGeom>
            <a:noFill/>
            <a:ln w="19050">
              <a:solidFill>
                <a:schemeClr val="tx1"/>
              </a:solidFill>
              <a:round/>
              <a:tailEnd type="triangle" w="sm" len="med"/>
            </a:ln>
          </p:spPr>
          <p:txBody>
            <a:bodyPr tIns="0"/>
            <a:lstStyle/>
            <a:p>
              <a:endParaRPr lang="zh-CN" altLang="en-US"/>
            </a:p>
          </p:txBody>
        </p:sp>
        <p:sp>
          <p:nvSpPr>
            <p:cNvPr id="61" name="Text Box 57"/>
            <p:cNvSpPr txBox="1">
              <a:spLocks noChangeArrowheads="1"/>
            </p:cNvSpPr>
            <p:nvPr/>
          </p:nvSpPr>
          <p:spPr bwMode="auto">
            <a:xfrm>
              <a:off x="720" y="3744"/>
              <a:ext cx="4800" cy="351"/>
            </a:xfrm>
            <a:prstGeom prst="rect">
              <a:avLst/>
            </a:prstGeom>
            <a:noFill/>
            <a:ln w="38100" cap="rnd">
              <a:solidFill>
                <a:schemeClr val="tx1"/>
              </a:solidFill>
              <a:prstDash val="sysDot"/>
              <a:miter lim="800000"/>
              <a:headEnd type="none" w="sm" len="sm"/>
              <a:tailEnd type="none" w="sm" len="sm"/>
            </a:ln>
          </p:spPr>
          <p:txBody>
            <a:bodyPr>
              <a:spAutoFit/>
            </a:bodyPr>
            <a:lstStyle/>
            <a:p>
              <a:pPr algn="ctr">
                <a:spcBef>
                  <a:spcPct val="50000"/>
                </a:spcBef>
              </a:pPr>
              <a:r>
                <a:rPr kumimoji="1" lang="zh-CN" altLang="en-US" sz="2800" b="1">
                  <a:latin typeface="Times New Roman" panose="02020603050405020304" pitchFamily="18" charset="0"/>
                  <a:ea typeface="楷体_GB2312"/>
                  <a:cs typeface="楷体_GB2312"/>
                </a:rPr>
                <a:t>（略）</a:t>
              </a:r>
              <a:endParaRPr kumimoji="1" lang="zh-CN" altLang="en-US" sz="2800" b="1">
                <a:latin typeface="Times New Roman" panose="02020603050405020304" pitchFamily="18" charset="0"/>
                <a:ea typeface="楷体_GB2312"/>
                <a:cs typeface="楷体_GB2312"/>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000.PNG"/>
          <p:cNvPicPr>
            <a:picLocks noChangeAspect="1" noChangeArrowheads="1"/>
          </p:cNvPicPr>
          <p:nvPr/>
        </p:nvPicPr>
        <p:blipFill>
          <a:blip r:embed="rId1" cstate="print"/>
          <a:srcRect/>
          <a:stretch>
            <a:fillRect/>
          </a:stretch>
        </p:blipFill>
        <p:spPr bwMode="auto">
          <a:xfrm>
            <a:off x="1068388" y="991193"/>
            <a:ext cx="10656123" cy="4252320"/>
          </a:xfrm>
          <a:prstGeom prst="rect">
            <a:avLst/>
          </a:prstGeom>
          <a:noFill/>
          <a:ln w="9525">
            <a:noFill/>
            <a:miter lim="800000"/>
            <a:headEnd/>
            <a:tailEnd/>
          </a:ln>
        </p:spPr>
      </p:pic>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2"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2" cstate="print"/>
          <a:stretch>
            <a:fillRect/>
          </a:stretch>
        </p:blipFill>
        <p:spPr>
          <a:xfrm rot="4620000" flipH="1" flipV="1">
            <a:off x="9705340" y="4020820"/>
            <a:ext cx="1939925" cy="499237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creen Shot 2016-05-02 at 9.39.28 AM.png"/>
          <p:cNvPicPr>
            <a:picLocks noGrp="1" noChangeAspect="1"/>
          </p:cNvPicPr>
          <p:nvPr>
            <p:ph idx="1"/>
          </p:nvPr>
        </p:nvPicPr>
        <p:blipFill>
          <a:blip r:embed="rId1" cstate="print"/>
          <a:srcRect t="-9544" b="-9544"/>
          <a:stretch>
            <a:fillRect/>
          </a:stretch>
        </p:blipFill>
        <p:spPr>
          <a:xfrm>
            <a:off x="780797" y="0"/>
            <a:ext cx="10529725" cy="7129463"/>
          </a:xfrm>
        </p:spPr>
      </p:pic>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2"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2" cstate="print"/>
          <a:stretch>
            <a:fillRect/>
          </a:stretch>
        </p:blipFill>
        <p:spPr>
          <a:xfrm rot="4620000" flipH="1" flipV="1">
            <a:off x="9705340" y="4020820"/>
            <a:ext cx="1939925" cy="4992370"/>
          </a:xfrm>
          <a:prstGeom prst="rect">
            <a:avLst/>
          </a:prstGeom>
        </p:spPr>
      </p:pic>
      <p:sp>
        <p:nvSpPr>
          <p:cNvPr id="7" name="TextBox 4"/>
          <p:cNvSpPr txBox="1">
            <a:spLocks noChangeArrowheads="1"/>
          </p:cNvSpPr>
          <p:nvPr/>
        </p:nvSpPr>
        <p:spPr bwMode="auto">
          <a:xfrm>
            <a:off x="6096000" y="5227321"/>
            <a:ext cx="1008062" cy="523875"/>
          </a:xfrm>
          <a:prstGeom prst="rect">
            <a:avLst/>
          </a:prstGeom>
          <a:noFill/>
          <a:ln w="9525">
            <a:noFill/>
            <a:miter lim="800000"/>
          </a:ln>
        </p:spPr>
        <p:txBody>
          <a:bodyPr>
            <a:spAutoFit/>
          </a:bodyPr>
          <a:lstStyle/>
          <a:p>
            <a:r>
              <a:rPr lang="zh-CN" altLang="en-US" sz="2800" b="1">
                <a:solidFill>
                  <a:srgbClr val="C00000"/>
                </a:solidFill>
                <a:latin typeface="黑体" panose="02010609060101010101" pitchFamily="49" charset="-122"/>
                <a:ea typeface="黑体" panose="02010609060101010101" pitchFamily="49" charset="-122"/>
              </a:rPr>
              <a:t>记忆</a:t>
            </a:r>
            <a:endParaRPr lang="zh-CN" altLang="en-US" sz="2800" b="1">
              <a:solidFill>
                <a:srgbClr val="C00000"/>
              </a:solidFill>
              <a:latin typeface="黑体" panose="02010609060101010101" pitchFamily="49" charset="-122"/>
              <a:ea typeface="黑体" panose="02010609060101010101" pitchFamily="49" charset="-122"/>
            </a:endParaRPr>
          </a:p>
        </p:txBody>
      </p:sp>
      <p:sp>
        <p:nvSpPr>
          <p:cNvPr id="8" name="TextBox 6"/>
          <p:cNvSpPr txBox="1">
            <a:spLocks noChangeArrowheads="1"/>
          </p:cNvSpPr>
          <p:nvPr/>
        </p:nvSpPr>
        <p:spPr bwMode="auto">
          <a:xfrm>
            <a:off x="6121211" y="4442372"/>
            <a:ext cx="1008062" cy="523875"/>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理解</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9" name="TextBox 7"/>
          <p:cNvSpPr txBox="1">
            <a:spLocks noChangeArrowheads="1"/>
          </p:cNvSpPr>
          <p:nvPr/>
        </p:nvSpPr>
        <p:spPr bwMode="auto">
          <a:xfrm>
            <a:off x="6123310" y="3748479"/>
            <a:ext cx="1008062" cy="522287"/>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应用</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0" name="TextBox 8"/>
          <p:cNvSpPr txBox="1">
            <a:spLocks noChangeArrowheads="1"/>
          </p:cNvSpPr>
          <p:nvPr/>
        </p:nvSpPr>
        <p:spPr bwMode="auto">
          <a:xfrm>
            <a:off x="6057687" y="2981715"/>
            <a:ext cx="1008062" cy="523875"/>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分析</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1" name="TextBox 9"/>
          <p:cNvSpPr txBox="1">
            <a:spLocks noChangeArrowheads="1"/>
          </p:cNvSpPr>
          <p:nvPr/>
        </p:nvSpPr>
        <p:spPr bwMode="auto">
          <a:xfrm>
            <a:off x="6057687" y="2293916"/>
            <a:ext cx="1008062" cy="522288"/>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评估</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2" name="TextBox 10"/>
          <p:cNvSpPr txBox="1">
            <a:spLocks noChangeArrowheads="1"/>
          </p:cNvSpPr>
          <p:nvPr/>
        </p:nvSpPr>
        <p:spPr bwMode="auto">
          <a:xfrm>
            <a:off x="6057687" y="1702902"/>
            <a:ext cx="1008062" cy="522287"/>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创造</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3" name="TextBox 11"/>
          <p:cNvSpPr txBox="1">
            <a:spLocks noChangeArrowheads="1"/>
          </p:cNvSpPr>
          <p:nvPr/>
        </p:nvSpPr>
        <p:spPr bwMode="auto">
          <a:xfrm>
            <a:off x="5160962" y="5227321"/>
            <a:ext cx="1008063" cy="523875"/>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知识</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4" name="TextBox 13"/>
          <p:cNvSpPr txBox="1">
            <a:spLocks noChangeArrowheads="1"/>
          </p:cNvSpPr>
          <p:nvPr/>
        </p:nvSpPr>
        <p:spPr bwMode="auto">
          <a:xfrm>
            <a:off x="5113619" y="4442372"/>
            <a:ext cx="1008063" cy="523875"/>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理解</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5" name="TextBox 14"/>
          <p:cNvSpPr txBox="1">
            <a:spLocks noChangeArrowheads="1"/>
          </p:cNvSpPr>
          <p:nvPr/>
        </p:nvSpPr>
        <p:spPr bwMode="auto">
          <a:xfrm>
            <a:off x="5113619" y="3702966"/>
            <a:ext cx="1008063" cy="522287"/>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应用</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6" name="TextBox 15"/>
          <p:cNvSpPr txBox="1">
            <a:spLocks noChangeArrowheads="1"/>
          </p:cNvSpPr>
          <p:nvPr/>
        </p:nvSpPr>
        <p:spPr bwMode="auto">
          <a:xfrm>
            <a:off x="5087937" y="2971601"/>
            <a:ext cx="1008063" cy="523875"/>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分析</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7" name="TextBox 16"/>
          <p:cNvSpPr txBox="1">
            <a:spLocks noChangeArrowheads="1"/>
          </p:cNvSpPr>
          <p:nvPr/>
        </p:nvSpPr>
        <p:spPr bwMode="auto">
          <a:xfrm>
            <a:off x="5147308" y="2257414"/>
            <a:ext cx="1008063" cy="522288"/>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综合</a:t>
            </a:r>
            <a:endParaRPr lang="zh-CN" altLang="en-US" sz="2800" b="1" dirty="0">
              <a:solidFill>
                <a:srgbClr val="C00000"/>
              </a:solidFill>
              <a:latin typeface="黑体" panose="02010609060101010101" pitchFamily="49" charset="-122"/>
              <a:ea typeface="黑体" panose="02010609060101010101" pitchFamily="49" charset="-122"/>
            </a:endParaRPr>
          </a:p>
        </p:txBody>
      </p:sp>
      <p:sp>
        <p:nvSpPr>
          <p:cNvPr id="18" name="TextBox 17"/>
          <p:cNvSpPr txBox="1">
            <a:spLocks noChangeArrowheads="1"/>
          </p:cNvSpPr>
          <p:nvPr/>
        </p:nvSpPr>
        <p:spPr bwMode="auto">
          <a:xfrm>
            <a:off x="5147309" y="1702902"/>
            <a:ext cx="1008063" cy="522287"/>
          </a:xfrm>
          <a:prstGeom prst="rect">
            <a:avLst/>
          </a:prstGeom>
          <a:noFill/>
          <a:ln w="9525">
            <a:noFill/>
            <a:miter lim="800000"/>
          </a:ln>
        </p:spPr>
        <p:txBody>
          <a:bodyPr>
            <a:spAutoFit/>
          </a:bodyPr>
          <a:lstStyle/>
          <a:p>
            <a:r>
              <a:rPr lang="zh-CN" altLang="en-US" sz="2800" b="1" dirty="0">
                <a:solidFill>
                  <a:srgbClr val="C00000"/>
                </a:solidFill>
                <a:latin typeface="黑体" panose="02010609060101010101" pitchFamily="49" charset="-122"/>
                <a:ea typeface="黑体" panose="02010609060101010101" pitchFamily="49" charset="-122"/>
              </a:rPr>
              <a:t>评估</a:t>
            </a:r>
            <a:endParaRPr lang="zh-CN" altLang="en-US" sz="28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5" name="TextBox 1"/>
          <p:cNvSpPr txBox="1"/>
          <p:nvPr/>
        </p:nvSpPr>
        <p:spPr>
          <a:xfrm>
            <a:off x="1795750" y="1443831"/>
            <a:ext cx="8725359" cy="3970318"/>
          </a:xfrm>
          <a:prstGeom prst="rect">
            <a:avLst/>
          </a:prstGeom>
          <a:noFill/>
        </p:spPr>
        <p:txBody>
          <a:bodyPr wrap="square">
            <a:spAutoFit/>
          </a:bodyPr>
          <a:lstStyle/>
          <a:p>
            <a:pPr>
              <a:defRPr/>
            </a:pPr>
            <a:r>
              <a:rPr lang="zh-CN" altLang="en-US" sz="2800" b="1" dirty="0">
                <a:solidFill>
                  <a:srgbClr val="003760"/>
                </a:solidFill>
                <a:latin typeface="+mn-ea"/>
                <a:ea typeface="+mn-ea"/>
              </a:rPr>
              <a:t>    </a:t>
            </a:r>
            <a:r>
              <a:rPr lang="zh-CN" altLang="en-US" sz="2800" b="1" dirty="0">
                <a:latin typeface="+mn-ea"/>
                <a:ea typeface="+mn-ea"/>
              </a:rPr>
              <a:t>中学阶段是一个为孩子将来发展奠基的阶段，因此，低阶思维（记忆、理解、应用）依然非常重要。这也是中国教育的比较优势所在。</a:t>
            </a:r>
            <a:endParaRPr lang="en-US" altLang="zh-CN" sz="2800" b="1" dirty="0">
              <a:latin typeface="+mn-ea"/>
              <a:ea typeface="+mn-ea"/>
            </a:endParaRPr>
          </a:p>
          <a:p>
            <a:pPr>
              <a:defRPr/>
            </a:pPr>
            <a:r>
              <a:rPr lang="en-US" altLang="zh-CN" sz="2800" b="1" dirty="0">
                <a:latin typeface="+mn-ea"/>
                <a:ea typeface="+mn-ea"/>
              </a:rPr>
              <a:t>    </a:t>
            </a:r>
            <a:r>
              <a:rPr lang="zh-CN" altLang="en-US" sz="2800" b="1" dirty="0">
                <a:latin typeface="+mn-ea"/>
                <a:ea typeface="+mn-ea"/>
              </a:rPr>
              <a:t>但是，也要注重培养学生的高阶思维能力（分析、评估、创造）。</a:t>
            </a:r>
            <a:endParaRPr lang="en-US" altLang="zh-CN" sz="2800" b="1" dirty="0">
              <a:latin typeface="+mn-ea"/>
              <a:ea typeface="+mn-ea"/>
            </a:endParaRPr>
          </a:p>
          <a:p>
            <a:pPr>
              <a:defRPr/>
            </a:pPr>
            <a:r>
              <a:rPr lang="en-US" altLang="zh-CN" sz="2800" b="1" dirty="0">
                <a:latin typeface="+mn-ea"/>
                <a:ea typeface="+mn-ea"/>
              </a:rPr>
              <a:t>    </a:t>
            </a:r>
            <a:r>
              <a:rPr lang="zh-CN" altLang="en-US" sz="2800" b="1" dirty="0">
                <a:solidFill>
                  <a:srgbClr val="FF0000"/>
                </a:solidFill>
                <a:latin typeface="+mn-ea"/>
                <a:ea typeface="+mn-ea"/>
              </a:rPr>
              <a:t>培养高阶思维的基本路径</a:t>
            </a:r>
            <a:r>
              <a:rPr lang="zh-CN" altLang="en-US" sz="2800" b="1" dirty="0">
                <a:latin typeface="+mn-ea"/>
                <a:ea typeface="+mn-ea"/>
              </a:rPr>
              <a:t>，</a:t>
            </a:r>
            <a:r>
              <a:rPr lang="zh-CN" altLang="en-US" sz="2800" b="1" dirty="0">
                <a:solidFill>
                  <a:srgbClr val="008766"/>
                </a:solidFill>
                <a:latin typeface="+mn-ea"/>
              </a:rPr>
              <a:t>一个是在课堂中关注学生批判性思维的发展，另一个是把课堂学习与生活、世界联系起来，指导学生面对现实</a:t>
            </a:r>
            <a:r>
              <a:rPr lang="zh-CN" altLang="en-US" sz="2800" b="1" dirty="0">
                <a:solidFill>
                  <a:srgbClr val="008766"/>
                </a:solidFill>
                <a:latin typeface="+mn-ea"/>
                <a:ea typeface="+mn-ea"/>
              </a:rPr>
              <a:t>世界的复杂情境思考问题，尝试解决问题。</a:t>
            </a:r>
            <a:endParaRPr lang="zh-CN" altLang="en-US" sz="2800" b="1" dirty="0">
              <a:solidFill>
                <a:srgbClr val="008766"/>
              </a:solidFill>
              <a:latin typeface="+mn-ea"/>
              <a:ea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50486" y="1185514"/>
            <a:ext cx="5048727" cy="4986337"/>
            <a:chOff x="6634" y="2875"/>
            <a:chExt cx="5933" cy="5929"/>
          </a:xfrm>
        </p:grpSpPr>
        <p:sp>
          <p:nvSpPr>
            <p:cNvPr id="7" name="Freeform 5"/>
            <p:cNvSpPr/>
            <p:nvPr/>
          </p:nvSpPr>
          <p:spPr bwMode="auto">
            <a:xfrm>
              <a:off x="6634" y="2875"/>
              <a:ext cx="3726" cy="2925"/>
            </a:xfrm>
            <a:custGeom>
              <a:avLst/>
              <a:gdLst>
                <a:gd name="T0" fmla="*/ 962 w 1101"/>
                <a:gd name="T1" fmla="*/ 330 h 865"/>
                <a:gd name="T2" fmla="*/ 865 w 1101"/>
                <a:gd name="T3" fmla="*/ 369 h 865"/>
                <a:gd name="T4" fmla="*/ 865 w 1101"/>
                <a:gd name="T5" fmla="*/ 0 h 865"/>
                <a:gd name="T6" fmla="*/ 0 w 1101"/>
                <a:gd name="T7" fmla="*/ 865 h 865"/>
                <a:gd name="T8" fmla="*/ 342 w 1101"/>
                <a:gd name="T9" fmla="*/ 865 h 865"/>
                <a:gd name="T10" fmla="*/ 327 w 1101"/>
                <a:gd name="T11" fmla="*/ 799 h 865"/>
                <a:gd name="T12" fmla="*/ 484 w 1101"/>
                <a:gd name="T13" fmla="*/ 642 h 865"/>
                <a:gd name="T14" fmla="*/ 642 w 1101"/>
                <a:gd name="T15" fmla="*/ 799 h 865"/>
                <a:gd name="T16" fmla="*/ 627 w 1101"/>
                <a:gd name="T17" fmla="*/ 865 h 865"/>
                <a:gd name="T18" fmla="*/ 865 w 1101"/>
                <a:gd name="T19" fmla="*/ 865 h 865"/>
                <a:gd name="T20" fmla="*/ 865 w 1101"/>
                <a:gd name="T21" fmla="*/ 570 h 865"/>
                <a:gd name="T22" fmla="*/ 962 w 1101"/>
                <a:gd name="T23" fmla="*/ 609 h 865"/>
                <a:gd name="T24" fmla="*/ 1101 w 1101"/>
                <a:gd name="T25" fmla="*/ 470 h 865"/>
                <a:gd name="T26" fmla="*/ 962 w 1101"/>
                <a:gd name="T27" fmla="*/ 33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1" h="865">
                  <a:moveTo>
                    <a:pt x="962" y="330"/>
                  </a:moveTo>
                  <a:cubicBezTo>
                    <a:pt x="924" y="330"/>
                    <a:pt x="890" y="345"/>
                    <a:pt x="865" y="369"/>
                  </a:cubicBezTo>
                  <a:cubicBezTo>
                    <a:pt x="865" y="0"/>
                    <a:pt x="865" y="0"/>
                    <a:pt x="865" y="0"/>
                  </a:cubicBezTo>
                  <a:cubicBezTo>
                    <a:pt x="390" y="6"/>
                    <a:pt x="6" y="390"/>
                    <a:pt x="0" y="865"/>
                  </a:cubicBezTo>
                  <a:cubicBezTo>
                    <a:pt x="342" y="865"/>
                    <a:pt x="342" y="865"/>
                    <a:pt x="342" y="865"/>
                  </a:cubicBezTo>
                  <a:cubicBezTo>
                    <a:pt x="332" y="845"/>
                    <a:pt x="327" y="823"/>
                    <a:pt x="327" y="799"/>
                  </a:cubicBezTo>
                  <a:cubicBezTo>
                    <a:pt x="327" y="712"/>
                    <a:pt x="398" y="642"/>
                    <a:pt x="484" y="642"/>
                  </a:cubicBezTo>
                  <a:cubicBezTo>
                    <a:pt x="571" y="642"/>
                    <a:pt x="642" y="712"/>
                    <a:pt x="642" y="799"/>
                  </a:cubicBezTo>
                  <a:cubicBezTo>
                    <a:pt x="642" y="823"/>
                    <a:pt x="636" y="845"/>
                    <a:pt x="627" y="865"/>
                  </a:cubicBezTo>
                  <a:cubicBezTo>
                    <a:pt x="865" y="865"/>
                    <a:pt x="865" y="865"/>
                    <a:pt x="865" y="865"/>
                  </a:cubicBezTo>
                  <a:cubicBezTo>
                    <a:pt x="865" y="570"/>
                    <a:pt x="865" y="570"/>
                    <a:pt x="865" y="570"/>
                  </a:cubicBezTo>
                  <a:cubicBezTo>
                    <a:pt x="890" y="594"/>
                    <a:pt x="924" y="609"/>
                    <a:pt x="962" y="609"/>
                  </a:cubicBezTo>
                  <a:cubicBezTo>
                    <a:pt x="1039" y="609"/>
                    <a:pt x="1101" y="547"/>
                    <a:pt x="1101" y="470"/>
                  </a:cubicBezTo>
                  <a:cubicBezTo>
                    <a:pt x="1101" y="392"/>
                    <a:pt x="1039" y="330"/>
                    <a:pt x="962" y="330"/>
                  </a:cubicBezTo>
                  <a:close/>
                </a:path>
              </a:pathLst>
            </a:custGeom>
            <a:noFill/>
            <a:ln>
              <a:solidFill>
                <a:srgbClr val="008766"/>
              </a:solidFill>
            </a:ln>
            <a:extLst>
              <a:ext uri="{909E8E84-426E-40DD-AFC4-6F175D3DCCD1}">
                <a14:hiddenFill xmlns:a14="http://schemas.microsoft.com/office/drawing/2010/main">
                  <a:solidFill>
                    <a:srgbClr val="87C08D"/>
                  </a:solidFill>
                </a14:hiddenFill>
              </a:ext>
            </a:extLst>
          </p:spPr>
          <p:txBody>
            <a:bodyPr vert="horz" wrap="square" lIns="91440" tIns="45720" rIns="91440" bIns="45720" numCol="1" anchor="t" anchorCtr="0" compatLnSpc="1"/>
            <a:lstStyle/>
            <a:p>
              <a:endParaRPr lang="en-US"/>
            </a:p>
          </p:txBody>
        </p:sp>
        <p:sp>
          <p:nvSpPr>
            <p:cNvPr id="8" name="Freeform 6"/>
            <p:cNvSpPr/>
            <p:nvPr/>
          </p:nvSpPr>
          <p:spPr bwMode="auto">
            <a:xfrm>
              <a:off x="9621" y="2875"/>
              <a:ext cx="2946" cy="3723"/>
            </a:xfrm>
            <a:custGeom>
              <a:avLst/>
              <a:gdLst>
                <a:gd name="T0" fmla="*/ 870 w 870"/>
                <a:gd name="T1" fmla="*/ 865 h 1101"/>
                <a:gd name="T2" fmla="*/ 0 w 870"/>
                <a:gd name="T3" fmla="*/ 0 h 1101"/>
                <a:gd name="T4" fmla="*/ 0 w 870"/>
                <a:gd name="T5" fmla="*/ 333 h 1101"/>
                <a:gd name="T6" fmla="*/ 79 w 870"/>
                <a:gd name="T7" fmla="*/ 312 h 1101"/>
                <a:gd name="T8" fmla="*/ 236 w 870"/>
                <a:gd name="T9" fmla="*/ 470 h 1101"/>
                <a:gd name="T10" fmla="*/ 79 w 870"/>
                <a:gd name="T11" fmla="*/ 627 h 1101"/>
                <a:gd name="T12" fmla="*/ 0 w 870"/>
                <a:gd name="T13" fmla="*/ 606 h 1101"/>
                <a:gd name="T14" fmla="*/ 0 w 870"/>
                <a:gd name="T15" fmla="*/ 865 h 1101"/>
                <a:gd name="T16" fmla="*/ 299 w 870"/>
                <a:gd name="T17" fmla="*/ 865 h 1101"/>
                <a:gd name="T18" fmla="*/ 260 w 870"/>
                <a:gd name="T19" fmla="*/ 962 h 1101"/>
                <a:gd name="T20" fmla="*/ 400 w 870"/>
                <a:gd name="T21" fmla="*/ 1101 h 1101"/>
                <a:gd name="T22" fmla="*/ 540 w 870"/>
                <a:gd name="T23" fmla="*/ 962 h 1101"/>
                <a:gd name="T24" fmla="*/ 501 w 870"/>
                <a:gd name="T25" fmla="*/ 865 h 1101"/>
                <a:gd name="T26" fmla="*/ 870 w 870"/>
                <a:gd name="T27" fmla="*/ 865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0" h="1101">
                  <a:moveTo>
                    <a:pt x="870" y="865"/>
                  </a:moveTo>
                  <a:cubicBezTo>
                    <a:pt x="864" y="388"/>
                    <a:pt x="478" y="3"/>
                    <a:pt x="0" y="0"/>
                  </a:cubicBezTo>
                  <a:cubicBezTo>
                    <a:pt x="0" y="333"/>
                    <a:pt x="0" y="333"/>
                    <a:pt x="0" y="333"/>
                  </a:cubicBezTo>
                  <a:cubicBezTo>
                    <a:pt x="23" y="320"/>
                    <a:pt x="50" y="312"/>
                    <a:pt x="79" y="312"/>
                  </a:cubicBezTo>
                  <a:cubicBezTo>
                    <a:pt x="165" y="312"/>
                    <a:pt x="236" y="383"/>
                    <a:pt x="236" y="470"/>
                  </a:cubicBezTo>
                  <a:cubicBezTo>
                    <a:pt x="236" y="556"/>
                    <a:pt x="165" y="627"/>
                    <a:pt x="79" y="627"/>
                  </a:cubicBezTo>
                  <a:cubicBezTo>
                    <a:pt x="50" y="627"/>
                    <a:pt x="23" y="619"/>
                    <a:pt x="0" y="606"/>
                  </a:cubicBezTo>
                  <a:cubicBezTo>
                    <a:pt x="0" y="865"/>
                    <a:pt x="0" y="865"/>
                    <a:pt x="0" y="865"/>
                  </a:cubicBezTo>
                  <a:cubicBezTo>
                    <a:pt x="299" y="865"/>
                    <a:pt x="299" y="865"/>
                    <a:pt x="299" y="865"/>
                  </a:cubicBezTo>
                  <a:cubicBezTo>
                    <a:pt x="275" y="890"/>
                    <a:pt x="260" y="924"/>
                    <a:pt x="260" y="962"/>
                  </a:cubicBezTo>
                  <a:cubicBezTo>
                    <a:pt x="260" y="1039"/>
                    <a:pt x="323" y="1101"/>
                    <a:pt x="400" y="1101"/>
                  </a:cubicBezTo>
                  <a:cubicBezTo>
                    <a:pt x="477" y="1101"/>
                    <a:pt x="540" y="1039"/>
                    <a:pt x="540" y="962"/>
                  </a:cubicBezTo>
                  <a:cubicBezTo>
                    <a:pt x="540" y="924"/>
                    <a:pt x="525" y="890"/>
                    <a:pt x="501" y="865"/>
                  </a:cubicBezTo>
                  <a:lnTo>
                    <a:pt x="870" y="865"/>
                  </a:lnTo>
                  <a:close/>
                </a:path>
              </a:pathLst>
            </a:custGeom>
            <a:solidFill>
              <a:srgbClr val="008766"/>
            </a:solidFill>
            <a:ln>
              <a:noFill/>
            </a:ln>
          </p:spPr>
          <p:txBody>
            <a:bodyPr vert="horz" wrap="square" lIns="91440" tIns="45720" rIns="91440" bIns="45720" numCol="1" anchor="t" anchorCtr="0" compatLnSpc="1"/>
            <a:lstStyle/>
            <a:p>
              <a:endParaRPr lang="en-US"/>
            </a:p>
          </p:txBody>
        </p:sp>
        <p:sp>
          <p:nvSpPr>
            <p:cNvPr id="9" name="Freeform 7"/>
            <p:cNvSpPr/>
            <p:nvPr/>
          </p:nvSpPr>
          <p:spPr bwMode="auto">
            <a:xfrm>
              <a:off x="6634" y="5103"/>
              <a:ext cx="2927" cy="3701"/>
            </a:xfrm>
            <a:custGeom>
              <a:avLst/>
              <a:gdLst>
                <a:gd name="T0" fmla="*/ 788 w 865"/>
                <a:gd name="T1" fmla="*/ 479 h 1094"/>
                <a:gd name="T2" fmla="*/ 865 w 865"/>
                <a:gd name="T3" fmla="*/ 500 h 1094"/>
                <a:gd name="T4" fmla="*/ 865 w 865"/>
                <a:gd name="T5" fmla="*/ 224 h 1094"/>
                <a:gd name="T6" fmla="*/ 596 w 865"/>
                <a:gd name="T7" fmla="*/ 224 h 1094"/>
                <a:gd name="T8" fmla="*/ 624 w 865"/>
                <a:gd name="T9" fmla="*/ 140 h 1094"/>
                <a:gd name="T10" fmla="*/ 484 w 865"/>
                <a:gd name="T11" fmla="*/ 0 h 1094"/>
                <a:gd name="T12" fmla="*/ 345 w 865"/>
                <a:gd name="T13" fmla="*/ 140 h 1094"/>
                <a:gd name="T14" fmla="*/ 373 w 865"/>
                <a:gd name="T15" fmla="*/ 224 h 1094"/>
                <a:gd name="T16" fmla="*/ 0 w 865"/>
                <a:gd name="T17" fmla="*/ 224 h 1094"/>
                <a:gd name="T18" fmla="*/ 865 w 865"/>
                <a:gd name="T19" fmla="*/ 1094 h 1094"/>
                <a:gd name="T20" fmla="*/ 865 w 865"/>
                <a:gd name="T21" fmla="*/ 773 h 1094"/>
                <a:gd name="T22" fmla="*/ 788 w 865"/>
                <a:gd name="T23" fmla="*/ 794 h 1094"/>
                <a:gd name="T24" fmla="*/ 631 w 865"/>
                <a:gd name="T25" fmla="*/ 637 h 1094"/>
                <a:gd name="T26" fmla="*/ 788 w 865"/>
                <a:gd name="T27" fmla="*/ 479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5" h="1094">
                  <a:moveTo>
                    <a:pt x="788" y="479"/>
                  </a:moveTo>
                  <a:cubicBezTo>
                    <a:pt x="816" y="479"/>
                    <a:pt x="842" y="487"/>
                    <a:pt x="865" y="500"/>
                  </a:cubicBezTo>
                  <a:cubicBezTo>
                    <a:pt x="865" y="224"/>
                    <a:pt x="865" y="224"/>
                    <a:pt x="865" y="224"/>
                  </a:cubicBezTo>
                  <a:cubicBezTo>
                    <a:pt x="596" y="224"/>
                    <a:pt x="596" y="224"/>
                    <a:pt x="596" y="224"/>
                  </a:cubicBezTo>
                  <a:cubicBezTo>
                    <a:pt x="614" y="201"/>
                    <a:pt x="624" y="172"/>
                    <a:pt x="624" y="140"/>
                  </a:cubicBezTo>
                  <a:cubicBezTo>
                    <a:pt x="624" y="63"/>
                    <a:pt x="562" y="0"/>
                    <a:pt x="484" y="0"/>
                  </a:cubicBezTo>
                  <a:cubicBezTo>
                    <a:pt x="407" y="0"/>
                    <a:pt x="345" y="63"/>
                    <a:pt x="345" y="140"/>
                  </a:cubicBezTo>
                  <a:cubicBezTo>
                    <a:pt x="345" y="172"/>
                    <a:pt x="355" y="201"/>
                    <a:pt x="373" y="224"/>
                  </a:cubicBezTo>
                  <a:cubicBezTo>
                    <a:pt x="0" y="224"/>
                    <a:pt x="0" y="224"/>
                    <a:pt x="0" y="224"/>
                  </a:cubicBezTo>
                  <a:cubicBezTo>
                    <a:pt x="3" y="702"/>
                    <a:pt x="388" y="1088"/>
                    <a:pt x="865" y="1094"/>
                  </a:cubicBezTo>
                  <a:cubicBezTo>
                    <a:pt x="865" y="773"/>
                    <a:pt x="865" y="773"/>
                    <a:pt x="865" y="773"/>
                  </a:cubicBezTo>
                  <a:cubicBezTo>
                    <a:pt x="842" y="786"/>
                    <a:pt x="816" y="794"/>
                    <a:pt x="788" y="794"/>
                  </a:cubicBezTo>
                  <a:cubicBezTo>
                    <a:pt x="701" y="794"/>
                    <a:pt x="631" y="723"/>
                    <a:pt x="631" y="637"/>
                  </a:cubicBezTo>
                  <a:cubicBezTo>
                    <a:pt x="631" y="550"/>
                    <a:pt x="701" y="479"/>
                    <a:pt x="788" y="479"/>
                  </a:cubicBezTo>
                  <a:close/>
                </a:path>
              </a:pathLst>
            </a:custGeom>
            <a:solidFill>
              <a:srgbClr val="008766"/>
            </a:solidFill>
            <a:ln>
              <a:noFill/>
            </a:ln>
          </p:spPr>
          <p:txBody>
            <a:bodyPr vert="horz" wrap="square" lIns="91440" tIns="45720" rIns="91440" bIns="45720" numCol="1" anchor="t" anchorCtr="0" compatLnSpc="1"/>
            <a:lstStyle/>
            <a:p>
              <a:endParaRPr lang="en-US"/>
            </a:p>
          </p:txBody>
        </p:sp>
        <p:sp>
          <p:nvSpPr>
            <p:cNvPr id="10" name="Freeform 8"/>
            <p:cNvSpPr/>
            <p:nvPr/>
          </p:nvSpPr>
          <p:spPr bwMode="auto">
            <a:xfrm>
              <a:off x="8826" y="5862"/>
              <a:ext cx="3740" cy="2942"/>
            </a:xfrm>
            <a:custGeom>
              <a:avLst/>
              <a:gdLst>
                <a:gd name="T0" fmla="*/ 771 w 1105"/>
                <a:gd name="T1" fmla="*/ 0 h 870"/>
                <a:gd name="T2" fmla="*/ 792 w 1105"/>
                <a:gd name="T3" fmla="*/ 79 h 870"/>
                <a:gd name="T4" fmla="*/ 635 w 1105"/>
                <a:gd name="T5" fmla="*/ 236 h 870"/>
                <a:gd name="T6" fmla="*/ 478 w 1105"/>
                <a:gd name="T7" fmla="*/ 79 h 870"/>
                <a:gd name="T8" fmla="*/ 499 w 1105"/>
                <a:gd name="T9" fmla="*/ 0 h 870"/>
                <a:gd name="T10" fmla="*/ 235 w 1105"/>
                <a:gd name="T11" fmla="*/ 0 h 870"/>
                <a:gd name="T12" fmla="*/ 235 w 1105"/>
                <a:gd name="T13" fmla="*/ 311 h 870"/>
                <a:gd name="T14" fmla="*/ 140 w 1105"/>
                <a:gd name="T15" fmla="*/ 273 h 870"/>
                <a:gd name="T16" fmla="*/ 0 w 1105"/>
                <a:gd name="T17" fmla="*/ 413 h 870"/>
                <a:gd name="T18" fmla="*/ 140 w 1105"/>
                <a:gd name="T19" fmla="*/ 552 h 870"/>
                <a:gd name="T20" fmla="*/ 235 w 1105"/>
                <a:gd name="T21" fmla="*/ 514 h 870"/>
                <a:gd name="T22" fmla="*/ 235 w 1105"/>
                <a:gd name="T23" fmla="*/ 870 h 870"/>
                <a:gd name="T24" fmla="*/ 1105 w 1105"/>
                <a:gd name="T25" fmla="*/ 0 h 870"/>
                <a:gd name="T26" fmla="*/ 771 w 1105"/>
                <a:gd name="T27"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5" h="870">
                  <a:moveTo>
                    <a:pt x="771" y="0"/>
                  </a:moveTo>
                  <a:cubicBezTo>
                    <a:pt x="785" y="23"/>
                    <a:pt x="792" y="50"/>
                    <a:pt x="792" y="79"/>
                  </a:cubicBezTo>
                  <a:cubicBezTo>
                    <a:pt x="792" y="165"/>
                    <a:pt x="722" y="236"/>
                    <a:pt x="635" y="236"/>
                  </a:cubicBezTo>
                  <a:cubicBezTo>
                    <a:pt x="548" y="236"/>
                    <a:pt x="478" y="165"/>
                    <a:pt x="478" y="79"/>
                  </a:cubicBezTo>
                  <a:cubicBezTo>
                    <a:pt x="478" y="50"/>
                    <a:pt x="485" y="23"/>
                    <a:pt x="499" y="0"/>
                  </a:cubicBezTo>
                  <a:cubicBezTo>
                    <a:pt x="235" y="0"/>
                    <a:pt x="235" y="0"/>
                    <a:pt x="235" y="0"/>
                  </a:cubicBezTo>
                  <a:cubicBezTo>
                    <a:pt x="235" y="311"/>
                    <a:pt x="235" y="311"/>
                    <a:pt x="235" y="311"/>
                  </a:cubicBezTo>
                  <a:cubicBezTo>
                    <a:pt x="210" y="287"/>
                    <a:pt x="177" y="273"/>
                    <a:pt x="140" y="273"/>
                  </a:cubicBezTo>
                  <a:cubicBezTo>
                    <a:pt x="63" y="273"/>
                    <a:pt x="0" y="336"/>
                    <a:pt x="0" y="413"/>
                  </a:cubicBezTo>
                  <a:cubicBezTo>
                    <a:pt x="0" y="490"/>
                    <a:pt x="63" y="552"/>
                    <a:pt x="140" y="552"/>
                  </a:cubicBezTo>
                  <a:cubicBezTo>
                    <a:pt x="177" y="552"/>
                    <a:pt x="210" y="538"/>
                    <a:pt x="235" y="514"/>
                  </a:cubicBezTo>
                  <a:cubicBezTo>
                    <a:pt x="235" y="870"/>
                    <a:pt x="235" y="870"/>
                    <a:pt x="235" y="870"/>
                  </a:cubicBezTo>
                  <a:cubicBezTo>
                    <a:pt x="714" y="867"/>
                    <a:pt x="1102" y="479"/>
                    <a:pt x="1105" y="0"/>
                  </a:cubicBezTo>
                  <a:lnTo>
                    <a:pt x="771" y="0"/>
                  </a:lnTo>
                  <a:close/>
                </a:path>
              </a:pathLst>
            </a:custGeom>
            <a:noFill/>
            <a:ln>
              <a:solidFill>
                <a:srgbClr val="008766"/>
              </a:solidFill>
            </a:ln>
            <a:extLst>
              <a:ext uri="{909E8E84-426E-40DD-AFC4-6F175D3DCCD1}">
                <a14:hiddenFill xmlns:a14="http://schemas.microsoft.com/office/drawing/2010/main">
                  <a:solidFill>
                    <a:srgbClr val="87C08D"/>
                  </a:solidFill>
                </a14:hiddenFill>
              </a:ext>
            </a:extLst>
          </p:spPr>
          <p:txBody>
            <a:bodyPr vert="horz" wrap="square" lIns="91440" tIns="45720" rIns="91440" bIns="45720" numCol="1" anchor="t" anchorCtr="0" compatLnSpc="1"/>
            <a:lstStyle/>
            <a:p>
              <a:endParaRPr lang="en-US" dirty="0"/>
            </a:p>
          </p:txBody>
        </p:sp>
      </p:grpSp>
      <p:sp>
        <p:nvSpPr>
          <p:cNvPr id="29" name="Freeform 21"/>
          <p:cNvSpPr>
            <a:spLocks noEditPoints="1"/>
          </p:cNvSpPr>
          <p:nvPr/>
        </p:nvSpPr>
        <p:spPr bwMode="auto">
          <a:xfrm>
            <a:off x="6666230" y="2537460"/>
            <a:ext cx="318770" cy="386080"/>
          </a:xfrm>
          <a:custGeom>
            <a:avLst/>
            <a:gdLst>
              <a:gd name="T0" fmla="*/ 76 w 152"/>
              <a:gd name="T1" fmla="*/ 0 h 184"/>
              <a:gd name="T2" fmla="*/ 0 w 152"/>
              <a:gd name="T3" fmla="*/ 76 h 184"/>
              <a:gd name="T4" fmla="*/ 76 w 152"/>
              <a:gd name="T5" fmla="*/ 184 h 184"/>
              <a:gd name="T6" fmla="*/ 152 w 152"/>
              <a:gd name="T7" fmla="*/ 76 h 184"/>
              <a:gd name="T8" fmla="*/ 76 w 152"/>
              <a:gd name="T9" fmla="*/ 0 h 184"/>
              <a:gd name="T10" fmla="*/ 76 w 152"/>
              <a:gd name="T11" fmla="*/ 176 h 184"/>
              <a:gd name="T12" fmla="*/ 8 w 152"/>
              <a:gd name="T13" fmla="*/ 76 h 184"/>
              <a:gd name="T14" fmla="*/ 76 w 152"/>
              <a:gd name="T15" fmla="*/ 8 h 184"/>
              <a:gd name="T16" fmla="*/ 144 w 152"/>
              <a:gd name="T17" fmla="*/ 76 h 184"/>
              <a:gd name="T18" fmla="*/ 76 w 152"/>
              <a:gd name="T19" fmla="*/ 176 h 184"/>
              <a:gd name="T20" fmla="*/ 76 w 152"/>
              <a:gd name="T21" fmla="*/ 48 h 184"/>
              <a:gd name="T22" fmla="*/ 48 w 152"/>
              <a:gd name="T23" fmla="*/ 76 h 184"/>
              <a:gd name="T24" fmla="*/ 76 w 152"/>
              <a:gd name="T25" fmla="*/ 104 h 184"/>
              <a:gd name="T26" fmla="*/ 104 w 152"/>
              <a:gd name="T27" fmla="*/ 76 h 184"/>
              <a:gd name="T28" fmla="*/ 76 w 152"/>
              <a:gd name="T29" fmla="*/ 48 h 184"/>
              <a:gd name="T30" fmla="*/ 76 w 152"/>
              <a:gd name="T31" fmla="*/ 96 h 184"/>
              <a:gd name="T32" fmla="*/ 56 w 152"/>
              <a:gd name="T33" fmla="*/ 76 h 184"/>
              <a:gd name="T34" fmla="*/ 76 w 152"/>
              <a:gd name="T35" fmla="*/ 56 h 184"/>
              <a:gd name="T36" fmla="*/ 96 w 152"/>
              <a:gd name="T37" fmla="*/ 76 h 184"/>
              <a:gd name="T38" fmla="*/ 76 w 152"/>
              <a:gd name="T39" fmla="*/ 9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2" h="184">
                <a:moveTo>
                  <a:pt x="76" y="0"/>
                </a:moveTo>
                <a:cubicBezTo>
                  <a:pt x="34" y="0"/>
                  <a:pt x="0" y="34"/>
                  <a:pt x="0" y="76"/>
                </a:cubicBezTo>
                <a:cubicBezTo>
                  <a:pt x="0" y="118"/>
                  <a:pt x="56" y="184"/>
                  <a:pt x="76" y="184"/>
                </a:cubicBezTo>
                <a:cubicBezTo>
                  <a:pt x="96" y="184"/>
                  <a:pt x="152" y="118"/>
                  <a:pt x="152" y="76"/>
                </a:cubicBezTo>
                <a:cubicBezTo>
                  <a:pt x="152" y="34"/>
                  <a:pt x="118" y="0"/>
                  <a:pt x="76" y="0"/>
                </a:cubicBezTo>
                <a:close/>
                <a:moveTo>
                  <a:pt x="76" y="176"/>
                </a:moveTo>
                <a:cubicBezTo>
                  <a:pt x="63" y="176"/>
                  <a:pt x="8" y="114"/>
                  <a:pt x="8" y="76"/>
                </a:cubicBezTo>
                <a:cubicBezTo>
                  <a:pt x="8" y="38"/>
                  <a:pt x="38" y="8"/>
                  <a:pt x="76" y="8"/>
                </a:cubicBezTo>
                <a:cubicBezTo>
                  <a:pt x="114" y="8"/>
                  <a:pt x="144" y="38"/>
                  <a:pt x="144" y="76"/>
                </a:cubicBezTo>
                <a:cubicBezTo>
                  <a:pt x="144" y="114"/>
                  <a:pt x="89" y="176"/>
                  <a:pt x="76" y="176"/>
                </a:cubicBezTo>
                <a:close/>
                <a:moveTo>
                  <a:pt x="76" y="48"/>
                </a:moveTo>
                <a:cubicBezTo>
                  <a:pt x="61" y="48"/>
                  <a:pt x="48" y="61"/>
                  <a:pt x="48" y="76"/>
                </a:cubicBezTo>
                <a:cubicBezTo>
                  <a:pt x="48" y="91"/>
                  <a:pt x="61" y="104"/>
                  <a:pt x="76" y="104"/>
                </a:cubicBezTo>
                <a:cubicBezTo>
                  <a:pt x="91" y="104"/>
                  <a:pt x="104" y="91"/>
                  <a:pt x="104" y="76"/>
                </a:cubicBezTo>
                <a:cubicBezTo>
                  <a:pt x="104" y="61"/>
                  <a:pt x="91" y="48"/>
                  <a:pt x="76" y="48"/>
                </a:cubicBezTo>
                <a:close/>
                <a:moveTo>
                  <a:pt x="76" y="96"/>
                </a:moveTo>
                <a:cubicBezTo>
                  <a:pt x="65" y="96"/>
                  <a:pt x="56" y="87"/>
                  <a:pt x="56" y="76"/>
                </a:cubicBezTo>
                <a:cubicBezTo>
                  <a:pt x="56" y="65"/>
                  <a:pt x="65" y="56"/>
                  <a:pt x="76" y="56"/>
                </a:cubicBezTo>
                <a:cubicBezTo>
                  <a:pt x="87" y="56"/>
                  <a:pt x="96" y="65"/>
                  <a:pt x="96" y="76"/>
                </a:cubicBezTo>
                <a:cubicBezTo>
                  <a:pt x="96" y="87"/>
                  <a:pt x="87" y="96"/>
                  <a:pt x="76" y="9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050" name="Freeform 26"/>
          <p:cNvSpPr>
            <a:spLocks noEditPoints="1"/>
          </p:cNvSpPr>
          <p:nvPr/>
        </p:nvSpPr>
        <p:spPr bwMode="auto">
          <a:xfrm>
            <a:off x="4893945" y="3816668"/>
            <a:ext cx="387985" cy="360045"/>
          </a:xfrm>
          <a:custGeom>
            <a:avLst/>
            <a:gdLst>
              <a:gd name="T0" fmla="*/ 184 w 185"/>
              <a:gd name="T1" fmla="*/ 64 h 172"/>
              <a:gd name="T2" fmla="*/ 179 w 185"/>
              <a:gd name="T3" fmla="*/ 60 h 172"/>
              <a:gd name="T4" fmla="*/ 117 w 185"/>
              <a:gd name="T5" fmla="*/ 60 h 172"/>
              <a:gd name="T6" fmla="*/ 98 w 185"/>
              <a:gd name="T7" fmla="*/ 4 h 172"/>
              <a:gd name="T8" fmla="*/ 93 w 185"/>
              <a:gd name="T9" fmla="*/ 0 h 172"/>
              <a:gd name="T10" fmla="*/ 93 w 185"/>
              <a:gd name="T11" fmla="*/ 0 h 172"/>
              <a:gd name="T12" fmla="*/ 86 w 185"/>
              <a:gd name="T13" fmla="*/ 4 h 172"/>
              <a:gd name="T14" fmla="*/ 68 w 185"/>
              <a:gd name="T15" fmla="*/ 60 h 172"/>
              <a:gd name="T16" fmla="*/ 7 w 185"/>
              <a:gd name="T17" fmla="*/ 60 h 172"/>
              <a:gd name="T18" fmla="*/ 1 w 185"/>
              <a:gd name="T19" fmla="*/ 64 h 172"/>
              <a:gd name="T20" fmla="*/ 4 w 185"/>
              <a:gd name="T21" fmla="*/ 71 h 172"/>
              <a:gd name="T22" fmla="*/ 50 w 185"/>
              <a:gd name="T23" fmla="*/ 108 h 172"/>
              <a:gd name="T24" fmla="*/ 33 w 185"/>
              <a:gd name="T25" fmla="*/ 164 h 172"/>
              <a:gd name="T26" fmla="*/ 35 w 185"/>
              <a:gd name="T27" fmla="*/ 171 h 172"/>
              <a:gd name="T28" fmla="*/ 43 w 185"/>
              <a:gd name="T29" fmla="*/ 171 h 172"/>
              <a:gd name="T30" fmla="*/ 93 w 185"/>
              <a:gd name="T31" fmla="*/ 135 h 172"/>
              <a:gd name="T32" fmla="*/ 143 w 185"/>
              <a:gd name="T33" fmla="*/ 171 h 172"/>
              <a:gd name="T34" fmla="*/ 147 w 185"/>
              <a:gd name="T35" fmla="*/ 172 h 172"/>
              <a:gd name="T36" fmla="*/ 150 w 185"/>
              <a:gd name="T37" fmla="*/ 171 h 172"/>
              <a:gd name="T38" fmla="*/ 152 w 185"/>
              <a:gd name="T39" fmla="*/ 164 h 172"/>
              <a:gd name="T40" fmla="*/ 132 w 185"/>
              <a:gd name="T41" fmla="*/ 108 h 172"/>
              <a:gd name="T42" fmla="*/ 182 w 185"/>
              <a:gd name="T43" fmla="*/ 71 h 172"/>
              <a:gd name="T44" fmla="*/ 184 w 185"/>
              <a:gd name="T45" fmla="*/ 64 h 172"/>
              <a:gd name="T46" fmla="*/ 128 w 185"/>
              <a:gd name="T47" fmla="*/ 102 h 172"/>
              <a:gd name="T48" fmla="*/ 125 w 185"/>
              <a:gd name="T49" fmla="*/ 111 h 172"/>
              <a:gd name="T50" fmla="*/ 145 w 185"/>
              <a:gd name="T51" fmla="*/ 164 h 172"/>
              <a:gd name="T52" fmla="*/ 97 w 185"/>
              <a:gd name="T53" fmla="*/ 129 h 172"/>
              <a:gd name="T54" fmla="*/ 88 w 185"/>
              <a:gd name="T55" fmla="*/ 129 h 172"/>
              <a:gd name="T56" fmla="*/ 41 w 185"/>
              <a:gd name="T57" fmla="*/ 164 h 172"/>
              <a:gd name="T58" fmla="*/ 56 w 185"/>
              <a:gd name="T59" fmla="*/ 111 h 172"/>
              <a:gd name="T60" fmla="*/ 55 w 185"/>
              <a:gd name="T61" fmla="*/ 102 h 172"/>
              <a:gd name="T62" fmla="*/ 12 w 185"/>
              <a:gd name="T63" fmla="*/ 68 h 172"/>
              <a:gd name="T64" fmla="*/ 67 w 185"/>
              <a:gd name="T65" fmla="*/ 68 h 172"/>
              <a:gd name="T66" fmla="*/ 75 w 185"/>
              <a:gd name="T67" fmla="*/ 62 h 172"/>
              <a:gd name="T68" fmla="*/ 92 w 185"/>
              <a:gd name="T69" fmla="*/ 8 h 172"/>
              <a:gd name="T70" fmla="*/ 110 w 185"/>
              <a:gd name="T71" fmla="*/ 62 h 172"/>
              <a:gd name="T72" fmla="*/ 118 w 185"/>
              <a:gd name="T73" fmla="*/ 68 h 172"/>
              <a:gd name="T74" fmla="*/ 175 w 185"/>
              <a:gd name="T75" fmla="*/ 68 h 172"/>
              <a:gd name="T76" fmla="*/ 128 w 185"/>
              <a:gd name="T77" fmla="*/ 10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5" h="172">
                <a:moveTo>
                  <a:pt x="184" y="64"/>
                </a:moveTo>
                <a:cubicBezTo>
                  <a:pt x="184" y="62"/>
                  <a:pt x="181" y="60"/>
                  <a:pt x="179" y="60"/>
                </a:cubicBezTo>
                <a:cubicBezTo>
                  <a:pt x="117" y="60"/>
                  <a:pt x="117" y="60"/>
                  <a:pt x="117" y="60"/>
                </a:cubicBezTo>
                <a:cubicBezTo>
                  <a:pt x="98" y="4"/>
                  <a:pt x="98" y="4"/>
                  <a:pt x="98" y="4"/>
                </a:cubicBezTo>
                <a:cubicBezTo>
                  <a:pt x="97" y="2"/>
                  <a:pt x="96" y="0"/>
                  <a:pt x="93" y="0"/>
                </a:cubicBezTo>
                <a:cubicBezTo>
                  <a:pt x="93" y="0"/>
                  <a:pt x="93" y="0"/>
                  <a:pt x="93" y="0"/>
                </a:cubicBezTo>
                <a:cubicBezTo>
                  <a:pt x="90" y="0"/>
                  <a:pt x="87" y="2"/>
                  <a:pt x="86" y="4"/>
                </a:cubicBezTo>
                <a:cubicBezTo>
                  <a:pt x="68" y="60"/>
                  <a:pt x="68" y="60"/>
                  <a:pt x="68" y="60"/>
                </a:cubicBezTo>
                <a:cubicBezTo>
                  <a:pt x="7" y="60"/>
                  <a:pt x="7" y="60"/>
                  <a:pt x="7" y="60"/>
                </a:cubicBezTo>
                <a:cubicBezTo>
                  <a:pt x="4" y="60"/>
                  <a:pt x="2" y="62"/>
                  <a:pt x="1" y="64"/>
                </a:cubicBezTo>
                <a:cubicBezTo>
                  <a:pt x="0" y="67"/>
                  <a:pt x="1" y="70"/>
                  <a:pt x="4" y="71"/>
                </a:cubicBezTo>
                <a:cubicBezTo>
                  <a:pt x="50" y="108"/>
                  <a:pt x="50" y="108"/>
                  <a:pt x="50" y="108"/>
                </a:cubicBezTo>
                <a:cubicBezTo>
                  <a:pt x="33" y="164"/>
                  <a:pt x="33" y="164"/>
                  <a:pt x="33" y="164"/>
                </a:cubicBezTo>
                <a:cubicBezTo>
                  <a:pt x="32" y="167"/>
                  <a:pt x="33" y="169"/>
                  <a:pt x="35" y="171"/>
                </a:cubicBezTo>
                <a:cubicBezTo>
                  <a:pt x="38" y="172"/>
                  <a:pt x="41" y="172"/>
                  <a:pt x="43" y="171"/>
                </a:cubicBezTo>
                <a:cubicBezTo>
                  <a:pt x="93" y="135"/>
                  <a:pt x="93" y="135"/>
                  <a:pt x="93" y="135"/>
                </a:cubicBezTo>
                <a:cubicBezTo>
                  <a:pt x="143" y="171"/>
                  <a:pt x="143" y="171"/>
                  <a:pt x="143" y="171"/>
                </a:cubicBezTo>
                <a:cubicBezTo>
                  <a:pt x="144" y="171"/>
                  <a:pt x="145" y="172"/>
                  <a:pt x="147" y="172"/>
                </a:cubicBezTo>
                <a:cubicBezTo>
                  <a:pt x="148" y="172"/>
                  <a:pt x="149" y="171"/>
                  <a:pt x="150" y="171"/>
                </a:cubicBezTo>
                <a:cubicBezTo>
                  <a:pt x="152" y="169"/>
                  <a:pt x="153" y="166"/>
                  <a:pt x="152" y="164"/>
                </a:cubicBezTo>
                <a:cubicBezTo>
                  <a:pt x="132" y="108"/>
                  <a:pt x="132" y="108"/>
                  <a:pt x="132" y="108"/>
                </a:cubicBezTo>
                <a:cubicBezTo>
                  <a:pt x="182" y="71"/>
                  <a:pt x="182" y="71"/>
                  <a:pt x="182" y="71"/>
                </a:cubicBezTo>
                <a:cubicBezTo>
                  <a:pt x="184" y="70"/>
                  <a:pt x="185" y="67"/>
                  <a:pt x="184" y="64"/>
                </a:cubicBezTo>
                <a:close/>
                <a:moveTo>
                  <a:pt x="128" y="102"/>
                </a:moveTo>
                <a:cubicBezTo>
                  <a:pt x="125" y="104"/>
                  <a:pt x="124" y="107"/>
                  <a:pt x="125" y="111"/>
                </a:cubicBezTo>
                <a:cubicBezTo>
                  <a:pt x="145" y="164"/>
                  <a:pt x="145" y="164"/>
                  <a:pt x="145" y="164"/>
                </a:cubicBezTo>
                <a:cubicBezTo>
                  <a:pt x="97" y="129"/>
                  <a:pt x="97" y="129"/>
                  <a:pt x="97" y="129"/>
                </a:cubicBezTo>
                <a:cubicBezTo>
                  <a:pt x="94" y="127"/>
                  <a:pt x="91" y="127"/>
                  <a:pt x="88" y="129"/>
                </a:cubicBezTo>
                <a:cubicBezTo>
                  <a:pt x="41" y="164"/>
                  <a:pt x="41" y="164"/>
                  <a:pt x="41" y="164"/>
                </a:cubicBezTo>
                <a:cubicBezTo>
                  <a:pt x="56" y="111"/>
                  <a:pt x="56" y="111"/>
                  <a:pt x="56" y="111"/>
                </a:cubicBezTo>
                <a:cubicBezTo>
                  <a:pt x="57" y="108"/>
                  <a:pt x="57" y="104"/>
                  <a:pt x="55" y="102"/>
                </a:cubicBezTo>
                <a:cubicBezTo>
                  <a:pt x="12" y="68"/>
                  <a:pt x="12" y="68"/>
                  <a:pt x="12" y="68"/>
                </a:cubicBezTo>
                <a:cubicBezTo>
                  <a:pt x="67" y="68"/>
                  <a:pt x="67" y="68"/>
                  <a:pt x="67" y="68"/>
                </a:cubicBezTo>
                <a:cubicBezTo>
                  <a:pt x="70" y="68"/>
                  <a:pt x="74" y="66"/>
                  <a:pt x="75" y="62"/>
                </a:cubicBezTo>
                <a:cubicBezTo>
                  <a:pt x="92" y="8"/>
                  <a:pt x="92" y="8"/>
                  <a:pt x="92" y="8"/>
                </a:cubicBezTo>
                <a:cubicBezTo>
                  <a:pt x="110" y="62"/>
                  <a:pt x="110" y="62"/>
                  <a:pt x="110" y="62"/>
                </a:cubicBezTo>
                <a:cubicBezTo>
                  <a:pt x="111" y="66"/>
                  <a:pt x="115" y="68"/>
                  <a:pt x="118" y="68"/>
                </a:cubicBezTo>
                <a:cubicBezTo>
                  <a:pt x="175" y="68"/>
                  <a:pt x="175" y="68"/>
                  <a:pt x="175" y="68"/>
                </a:cubicBezTo>
                <a:lnTo>
                  <a:pt x="128" y="102"/>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057" name="Freeform 32"/>
          <p:cNvSpPr>
            <a:spLocks noEditPoints="1"/>
          </p:cNvSpPr>
          <p:nvPr/>
        </p:nvSpPr>
        <p:spPr bwMode="auto">
          <a:xfrm>
            <a:off x="5134610" y="2331085"/>
            <a:ext cx="386080" cy="386080"/>
          </a:xfrm>
          <a:custGeom>
            <a:avLst/>
            <a:gdLst>
              <a:gd name="T0" fmla="*/ 52 w 184"/>
              <a:gd name="T1" fmla="*/ 92 h 184"/>
              <a:gd name="T2" fmla="*/ 132 w 184"/>
              <a:gd name="T3" fmla="*/ 92 h 184"/>
              <a:gd name="T4" fmla="*/ 92 w 184"/>
              <a:gd name="T5" fmla="*/ 124 h 184"/>
              <a:gd name="T6" fmla="*/ 92 w 184"/>
              <a:gd name="T7" fmla="*/ 60 h 184"/>
              <a:gd name="T8" fmla="*/ 92 w 184"/>
              <a:gd name="T9" fmla="*/ 124 h 184"/>
              <a:gd name="T10" fmla="*/ 164 w 184"/>
              <a:gd name="T11" fmla="*/ 68 h 184"/>
              <a:gd name="T12" fmla="*/ 163 w 184"/>
              <a:gd name="T13" fmla="*/ 55 h 184"/>
              <a:gd name="T14" fmla="*/ 151 w 184"/>
              <a:gd name="T15" fmla="*/ 21 h 184"/>
              <a:gd name="T16" fmla="*/ 126 w 184"/>
              <a:gd name="T17" fmla="*/ 24 h 184"/>
              <a:gd name="T18" fmla="*/ 116 w 184"/>
              <a:gd name="T19" fmla="*/ 16 h 184"/>
              <a:gd name="T20" fmla="*/ 84 w 184"/>
              <a:gd name="T21" fmla="*/ 0 h 184"/>
              <a:gd name="T22" fmla="*/ 68 w 184"/>
              <a:gd name="T23" fmla="*/ 20 h 184"/>
              <a:gd name="T24" fmla="*/ 55 w 184"/>
              <a:gd name="T25" fmla="*/ 21 h 184"/>
              <a:gd name="T26" fmla="*/ 21 w 184"/>
              <a:gd name="T27" fmla="*/ 33 h 184"/>
              <a:gd name="T28" fmla="*/ 24 w 184"/>
              <a:gd name="T29" fmla="*/ 58 h 184"/>
              <a:gd name="T30" fmla="*/ 16 w 184"/>
              <a:gd name="T31" fmla="*/ 68 h 184"/>
              <a:gd name="T32" fmla="*/ 0 w 184"/>
              <a:gd name="T33" fmla="*/ 100 h 184"/>
              <a:gd name="T34" fmla="*/ 20 w 184"/>
              <a:gd name="T35" fmla="*/ 116 h 184"/>
              <a:gd name="T36" fmla="*/ 21 w 184"/>
              <a:gd name="T37" fmla="*/ 129 h 184"/>
              <a:gd name="T38" fmla="*/ 33 w 184"/>
              <a:gd name="T39" fmla="*/ 163 h 184"/>
              <a:gd name="T40" fmla="*/ 58 w 184"/>
              <a:gd name="T41" fmla="*/ 160 h 184"/>
              <a:gd name="T42" fmla="*/ 68 w 184"/>
              <a:gd name="T43" fmla="*/ 168 h 184"/>
              <a:gd name="T44" fmla="*/ 100 w 184"/>
              <a:gd name="T45" fmla="*/ 184 h 184"/>
              <a:gd name="T46" fmla="*/ 116 w 184"/>
              <a:gd name="T47" fmla="*/ 164 h 184"/>
              <a:gd name="T48" fmla="*/ 129 w 184"/>
              <a:gd name="T49" fmla="*/ 163 h 184"/>
              <a:gd name="T50" fmla="*/ 163 w 184"/>
              <a:gd name="T51" fmla="*/ 151 h 184"/>
              <a:gd name="T52" fmla="*/ 160 w 184"/>
              <a:gd name="T53" fmla="*/ 126 h 184"/>
              <a:gd name="T54" fmla="*/ 168 w 184"/>
              <a:gd name="T55" fmla="*/ 116 h 184"/>
              <a:gd name="T56" fmla="*/ 184 w 184"/>
              <a:gd name="T57" fmla="*/ 84 h 184"/>
              <a:gd name="T58" fmla="*/ 176 w 184"/>
              <a:gd name="T59" fmla="*/ 100 h 184"/>
              <a:gd name="T60" fmla="*/ 166 w 184"/>
              <a:gd name="T61" fmla="*/ 108 h 184"/>
              <a:gd name="T62" fmla="*/ 150 w 184"/>
              <a:gd name="T63" fmla="*/ 127 h 184"/>
              <a:gd name="T64" fmla="*/ 157 w 184"/>
              <a:gd name="T65" fmla="*/ 134 h 184"/>
              <a:gd name="T66" fmla="*/ 146 w 184"/>
              <a:gd name="T67" fmla="*/ 157 h 184"/>
              <a:gd name="T68" fmla="*/ 127 w 184"/>
              <a:gd name="T69" fmla="*/ 150 h 184"/>
              <a:gd name="T70" fmla="*/ 108 w 184"/>
              <a:gd name="T71" fmla="*/ 166 h 184"/>
              <a:gd name="T72" fmla="*/ 100 w 184"/>
              <a:gd name="T73" fmla="*/ 176 h 184"/>
              <a:gd name="T74" fmla="*/ 76 w 184"/>
              <a:gd name="T75" fmla="*/ 168 h 184"/>
              <a:gd name="T76" fmla="*/ 76 w 184"/>
              <a:gd name="T77" fmla="*/ 158 h 184"/>
              <a:gd name="T78" fmla="*/ 50 w 184"/>
              <a:gd name="T79" fmla="*/ 157 h 184"/>
              <a:gd name="T80" fmla="*/ 27 w 184"/>
              <a:gd name="T81" fmla="*/ 146 h 184"/>
              <a:gd name="T82" fmla="*/ 28 w 184"/>
              <a:gd name="T83" fmla="*/ 133 h 184"/>
              <a:gd name="T84" fmla="*/ 26 w 184"/>
              <a:gd name="T85" fmla="*/ 108 h 184"/>
              <a:gd name="T86" fmla="*/ 16 w 184"/>
              <a:gd name="T87" fmla="*/ 108 h 184"/>
              <a:gd name="T88" fmla="*/ 8 w 184"/>
              <a:gd name="T89" fmla="*/ 84 h 184"/>
              <a:gd name="T90" fmla="*/ 18 w 184"/>
              <a:gd name="T91" fmla="*/ 76 h 184"/>
              <a:gd name="T92" fmla="*/ 34 w 184"/>
              <a:gd name="T93" fmla="*/ 57 h 184"/>
              <a:gd name="T94" fmla="*/ 27 w 184"/>
              <a:gd name="T95" fmla="*/ 50 h 184"/>
              <a:gd name="T96" fmla="*/ 38 w 184"/>
              <a:gd name="T97" fmla="*/ 27 h 184"/>
              <a:gd name="T98" fmla="*/ 57 w 184"/>
              <a:gd name="T99" fmla="*/ 34 h 184"/>
              <a:gd name="T100" fmla="*/ 76 w 184"/>
              <a:gd name="T101" fmla="*/ 18 h 184"/>
              <a:gd name="T102" fmla="*/ 84 w 184"/>
              <a:gd name="T103" fmla="*/ 8 h 184"/>
              <a:gd name="T104" fmla="*/ 108 w 184"/>
              <a:gd name="T105" fmla="*/ 16 h 184"/>
              <a:gd name="T106" fmla="*/ 108 w 184"/>
              <a:gd name="T107" fmla="*/ 26 h 184"/>
              <a:gd name="T108" fmla="*/ 134 w 184"/>
              <a:gd name="T109" fmla="*/ 27 h 184"/>
              <a:gd name="T110" fmla="*/ 157 w 184"/>
              <a:gd name="T111" fmla="*/ 38 h 184"/>
              <a:gd name="T112" fmla="*/ 156 w 184"/>
              <a:gd name="T113" fmla="*/ 51 h 184"/>
              <a:gd name="T114" fmla="*/ 158 w 184"/>
              <a:gd name="T115" fmla="*/ 76 h 184"/>
              <a:gd name="T116" fmla="*/ 168 w 184"/>
              <a:gd name="T117" fmla="*/ 76 h 184"/>
              <a:gd name="T118" fmla="*/ 176 w 184"/>
              <a:gd name="T119" fmla="*/ 10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 h="184">
                <a:moveTo>
                  <a:pt x="92" y="52"/>
                </a:moveTo>
                <a:cubicBezTo>
                  <a:pt x="70" y="52"/>
                  <a:pt x="52" y="70"/>
                  <a:pt x="52" y="92"/>
                </a:cubicBezTo>
                <a:cubicBezTo>
                  <a:pt x="52" y="114"/>
                  <a:pt x="70" y="132"/>
                  <a:pt x="92" y="132"/>
                </a:cubicBezTo>
                <a:cubicBezTo>
                  <a:pt x="114" y="132"/>
                  <a:pt x="132" y="114"/>
                  <a:pt x="132" y="92"/>
                </a:cubicBezTo>
                <a:cubicBezTo>
                  <a:pt x="132" y="70"/>
                  <a:pt x="114" y="52"/>
                  <a:pt x="92" y="52"/>
                </a:cubicBezTo>
                <a:close/>
                <a:moveTo>
                  <a:pt x="92" y="124"/>
                </a:moveTo>
                <a:cubicBezTo>
                  <a:pt x="74" y="124"/>
                  <a:pt x="60" y="110"/>
                  <a:pt x="60" y="92"/>
                </a:cubicBezTo>
                <a:cubicBezTo>
                  <a:pt x="60" y="74"/>
                  <a:pt x="74" y="60"/>
                  <a:pt x="92" y="60"/>
                </a:cubicBezTo>
                <a:cubicBezTo>
                  <a:pt x="110" y="60"/>
                  <a:pt x="124" y="74"/>
                  <a:pt x="124" y="92"/>
                </a:cubicBezTo>
                <a:cubicBezTo>
                  <a:pt x="124" y="110"/>
                  <a:pt x="110" y="124"/>
                  <a:pt x="92" y="124"/>
                </a:cubicBezTo>
                <a:close/>
                <a:moveTo>
                  <a:pt x="168" y="68"/>
                </a:moveTo>
                <a:cubicBezTo>
                  <a:pt x="164" y="68"/>
                  <a:pt x="164" y="68"/>
                  <a:pt x="164" y="68"/>
                </a:cubicBezTo>
                <a:cubicBezTo>
                  <a:pt x="163" y="65"/>
                  <a:pt x="162" y="61"/>
                  <a:pt x="160" y="58"/>
                </a:cubicBezTo>
                <a:cubicBezTo>
                  <a:pt x="163" y="55"/>
                  <a:pt x="163" y="55"/>
                  <a:pt x="163" y="55"/>
                </a:cubicBezTo>
                <a:cubicBezTo>
                  <a:pt x="169" y="49"/>
                  <a:pt x="169" y="39"/>
                  <a:pt x="163" y="33"/>
                </a:cubicBezTo>
                <a:cubicBezTo>
                  <a:pt x="151" y="21"/>
                  <a:pt x="151" y="21"/>
                  <a:pt x="151" y="21"/>
                </a:cubicBezTo>
                <a:cubicBezTo>
                  <a:pt x="145" y="15"/>
                  <a:pt x="135" y="15"/>
                  <a:pt x="129" y="21"/>
                </a:cubicBezTo>
                <a:cubicBezTo>
                  <a:pt x="126" y="24"/>
                  <a:pt x="126" y="24"/>
                  <a:pt x="126" y="24"/>
                </a:cubicBezTo>
                <a:cubicBezTo>
                  <a:pt x="123" y="22"/>
                  <a:pt x="119" y="21"/>
                  <a:pt x="116" y="20"/>
                </a:cubicBezTo>
                <a:cubicBezTo>
                  <a:pt x="116" y="16"/>
                  <a:pt x="116" y="16"/>
                  <a:pt x="116" y="16"/>
                </a:cubicBezTo>
                <a:cubicBezTo>
                  <a:pt x="116" y="7"/>
                  <a:pt x="109" y="0"/>
                  <a:pt x="100" y="0"/>
                </a:cubicBezTo>
                <a:cubicBezTo>
                  <a:pt x="84" y="0"/>
                  <a:pt x="84" y="0"/>
                  <a:pt x="84" y="0"/>
                </a:cubicBezTo>
                <a:cubicBezTo>
                  <a:pt x="75" y="0"/>
                  <a:pt x="68" y="7"/>
                  <a:pt x="68" y="16"/>
                </a:cubicBezTo>
                <a:cubicBezTo>
                  <a:pt x="68" y="20"/>
                  <a:pt x="68" y="20"/>
                  <a:pt x="68" y="20"/>
                </a:cubicBezTo>
                <a:cubicBezTo>
                  <a:pt x="65" y="21"/>
                  <a:pt x="61" y="22"/>
                  <a:pt x="58" y="24"/>
                </a:cubicBezTo>
                <a:cubicBezTo>
                  <a:pt x="55" y="21"/>
                  <a:pt x="55" y="21"/>
                  <a:pt x="55" y="21"/>
                </a:cubicBezTo>
                <a:cubicBezTo>
                  <a:pt x="49" y="15"/>
                  <a:pt x="39" y="15"/>
                  <a:pt x="33" y="21"/>
                </a:cubicBezTo>
                <a:cubicBezTo>
                  <a:pt x="21" y="33"/>
                  <a:pt x="21" y="33"/>
                  <a:pt x="21" y="33"/>
                </a:cubicBezTo>
                <a:cubicBezTo>
                  <a:pt x="15" y="39"/>
                  <a:pt x="15" y="49"/>
                  <a:pt x="21" y="55"/>
                </a:cubicBezTo>
                <a:cubicBezTo>
                  <a:pt x="24" y="58"/>
                  <a:pt x="24" y="58"/>
                  <a:pt x="24" y="58"/>
                </a:cubicBezTo>
                <a:cubicBezTo>
                  <a:pt x="22" y="61"/>
                  <a:pt x="21" y="65"/>
                  <a:pt x="20" y="68"/>
                </a:cubicBezTo>
                <a:cubicBezTo>
                  <a:pt x="16" y="68"/>
                  <a:pt x="16" y="68"/>
                  <a:pt x="16" y="68"/>
                </a:cubicBezTo>
                <a:cubicBezTo>
                  <a:pt x="7" y="68"/>
                  <a:pt x="0" y="75"/>
                  <a:pt x="0" y="84"/>
                </a:cubicBezTo>
                <a:cubicBezTo>
                  <a:pt x="0" y="100"/>
                  <a:pt x="0" y="100"/>
                  <a:pt x="0" y="100"/>
                </a:cubicBezTo>
                <a:cubicBezTo>
                  <a:pt x="0" y="109"/>
                  <a:pt x="7" y="116"/>
                  <a:pt x="16" y="116"/>
                </a:cubicBezTo>
                <a:cubicBezTo>
                  <a:pt x="20" y="116"/>
                  <a:pt x="20" y="116"/>
                  <a:pt x="20" y="116"/>
                </a:cubicBezTo>
                <a:cubicBezTo>
                  <a:pt x="21" y="119"/>
                  <a:pt x="22" y="123"/>
                  <a:pt x="24" y="126"/>
                </a:cubicBezTo>
                <a:cubicBezTo>
                  <a:pt x="21" y="129"/>
                  <a:pt x="21" y="129"/>
                  <a:pt x="21" y="129"/>
                </a:cubicBezTo>
                <a:cubicBezTo>
                  <a:pt x="15" y="135"/>
                  <a:pt x="15" y="145"/>
                  <a:pt x="21" y="151"/>
                </a:cubicBezTo>
                <a:cubicBezTo>
                  <a:pt x="33" y="163"/>
                  <a:pt x="33" y="163"/>
                  <a:pt x="33" y="163"/>
                </a:cubicBezTo>
                <a:cubicBezTo>
                  <a:pt x="39" y="169"/>
                  <a:pt x="49" y="169"/>
                  <a:pt x="55" y="163"/>
                </a:cubicBezTo>
                <a:cubicBezTo>
                  <a:pt x="58" y="160"/>
                  <a:pt x="58" y="160"/>
                  <a:pt x="58" y="160"/>
                </a:cubicBezTo>
                <a:cubicBezTo>
                  <a:pt x="61" y="162"/>
                  <a:pt x="65" y="163"/>
                  <a:pt x="68" y="164"/>
                </a:cubicBezTo>
                <a:cubicBezTo>
                  <a:pt x="68" y="168"/>
                  <a:pt x="68" y="168"/>
                  <a:pt x="68" y="168"/>
                </a:cubicBezTo>
                <a:cubicBezTo>
                  <a:pt x="68" y="177"/>
                  <a:pt x="75" y="184"/>
                  <a:pt x="84" y="184"/>
                </a:cubicBezTo>
                <a:cubicBezTo>
                  <a:pt x="100" y="184"/>
                  <a:pt x="100" y="184"/>
                  <a:pt x="100" y="184"/>
                </a:cubicBezTo>
                <a:cubicBezTo>
                  <a:pt x="109" y="184"/>
                  <a:pt x="116" y="177"/>
                  <a:pt x="116" y="168"/>
                </a:cubicBezTo>
                <a:cubicBezTo>
                  <a:pt x="116" y="164"/>
                  <a:pt x="116" y="164"/>
                  <a:pt x="116" y="164"/>
                </a:cubicBezTo>
                <a:cubicBezTo>
                  <a:pt x="119" y="163"/>
                  <a:pt x="123" y="162"/>
                  <a:pt x="126" y="160"/>
                </a:cubicBezTo>
                <a:cubicBezTo>
                  <a:pt x="129" y="163"/>
                  <a:pt x="129" y="163"/>
                  <a:pt x="129" y="163"/>
                </a:cubicBezTo>
                <a:cubicBezTo>
                  <a:pt x="135" y="169"/>
                  <a:pt x="145" y="169"/>
                  <a:pt x="151" y="163"/>
                </a:cubicBezTo>
                <a:cubicBezTo>
                  <a:pt x="163" y="151"/>
                  <a:pt x="163" y="151"/>
                  <a:pt x="163" y="151"/>
                </a:cubicBezTo>
                <a:cubicBezTo>
                  <a:pt x="169" y="145"/>
                  <a:pt x="169" y="135"/>
                  <a:pt x="163" y="129"/>
                </a:cubicBezTo>
                <a:cubicBezTo>
                  <a:pt x="160" y="126"/>
                  <a:pt x="160" y="126"/>
                  <a:pt x="160" y="126"/>
                </a:cubicBezTo>
                <a:cubicBezTo>
                  <a:pt x="162" y="123"/>
                  <a:pt x="163" y="119"/>
                  <a:pt x="164" y="116"/>
                </a:cubicBezTo>
                <a:cubicBezTo>
                  <a:pt x="168" y="116"/>
                  <a:pt x="168" y="116"/>
                  <a:pt x="168" y="116"/>
                </a:cubicBezTo>
                <a:cubicBezTo>
                  <a:pt x="177" y="116"/>
                  <a:pt x="184" y="109"/>
                  <a:pt x="184" y="100"/>
                </a:cubicBezTo>
                <a:cubicBezTo>
                  <a:pt x="184" y="84"/>
                  <a:pt x="184" y="84"/>
                  <a:pt x="184" y="84"/>
                </a:cubicBezTo>
                <a:cubicBezTo>
                  <a:pt x="184" y="75"/>
                  <a:pt x="177" y="68"/>
                  <a:pt x="168" y="68"/>
                </a:cubicBezTo>
                <a:close/>
                <a:moveTo>
                  <a:pt x="176" y="100"/>
                </a:moveTo>
                <a:cubicBezTo>
                  <a:pt x="176" y="104"/>
                  <a:pt x="172" y="108"/>
                  <a:pt x="168" y="108"/>
                </a:cubicBezTo>
                <a:cubicBezTo>
                  <a:pt x="166" y="108"/>
                  <a:pt x="166" y="108"/>
                  <a:pt x="166" y="108"/>
                </a:cubicBezTo>
                <a:cubicBezTo>
                  <a:pt x="158" y="108"/>
                  <a:pt x="158" y="108"/>
                  <a:pt x="158" y="108"/>
                </a:cubicBezTo>
                <a:cubicBezTo>
                  <a:pt x="156" y="115"/>
                  <a:pt x="154" y="121"/>
                  <a:pt x="150" y="127"/>
                </a:cubicBezTo>
                <a:cubicBezTo>
                  <a:pt x="156" y="133"/>
                  <a:pt x="156" y="133"/>
                  <a:pt x="156" y="133"/>
                </a:cubicBezTo>
                <a:cubicBezTo>
                  <a:pt x="157" y="134"/>
                  <a:pt x="157" y="134"/>
                  <a:pt x="157" y="134"/>
                </a:cubicBezTo>
                <a:cubicBezTo>
                  <a:pt x="160" y="138"/>
                  <a:pt x="160" y="143"/>
                  <a:pt x="157" y="146"/>
                </a:cubicBezTo>
                <a:cubicBezTo>
                  <a:pt x="146" y="157"/>
                  <a:pt x="146" y="157"/>
                  <a:pt x="146" y="157"/>
                </a:cubicBezTo>
                <a:cubicBezTo>
                  <a:pt x="143" y="160"/>
                  <a:pt x="138" y="160"/>
                  <a:pt x="134" y="157"/>
                </a:cubicBezTo>
                <a:cubicBezTo>
                  <a:pt x="127" y="150"/>
                  <a:pt x="127" y="150"/>
                  <a:pt x="127" y="150"/>
                </a:cubicBezTo>
                <a:cubicBezTo>
                  <a:pt x="121" y="154"/>
                  <a:pt x="115" y="156"/>
                  <a:pt x="108" y="158"/>
                </a:cubicBezTo>
                <a:cubicBezTo>
                  <a:pt x="108" y="166"/>
                  <a:pt x="108" y="166"/>
                  <a:pt x="108" y="166"/>
                </a:cubicBezTo>
                <a:cubicBezTo>
                  <a:pt x="108" y="168"/>
                  <a:pt x="108" y="168"/>
                  <a:pt x="108" y="168"/>
                </a:cubicBezTo>
                <a:cubicBezTo>
                  <a:pt x="108" y="172"/>
                  <a:pt x="104" y="176"/>
                  <a:pt x="100" y="176"/>
                </a:cubicBezTo>
                <a:cubicBezTo>
                  <a:pt x="84" y="176"/>
                  <a:pt x="84" y="176"/>
                  <a:pt x="84" y="176"/>
                </a:cubicBezTo>
                <a:cubicBezTo>
                  <a:pt x="80" y="176"/>
                  <a:pt x="76" y="172"/>
                  <a:pt x="76" y="168"/>
                </a:cubicBezTo>
                <a:cubicBezTo>
                  <a:pt x="76" y="166"/>
                  <a:pt x="76" y="166"/>
                  <a:pt x="76" y="166"/>
                </a:cubicBezTo>
                <a:cubicBezTo>
                  <a:pt x="76" y="158"/>
                  <a:pt x="76" y="158"/>
                  <a:pt x="76" y="158"/>
                </a:cubicBezTo>
                <a:cubicBezTo>
                  <a:pt x="69" y="156"/>
                  <a:pt x="63" y="154"/>
                  <a:pt x="57" y="150"/>
                </a:cubicBezTo>
                <a:cubicBezTo>
                  <a:pt x="50" y="157"/>
                  <a:pt x="50" y="157"/>
                  <a:pt x="50" y="157"/>
                </a:cubicBezTo>
                <a:cubicBezTo>
                  <a:pt x="46" y="160"/>
                  <a:pt x="41" y="160"/>
                  <a:pt x="38" y="157"/>
                </a:cubicBezTo>
                <a:cubicBezTo>
                  <a:pt x="27" y="146"/>
                  <a:pt x="27" y="146"/>
                  <a:pt x="27" y="146"/>
                </a:cubicBezTo>
                <a:cubicBezTo>
                  <a:pt x="24" y="143"/>
                  <a:pt x="24" y="138"/>
                  <a:pt x="27" y="134"/>
                </a:cubicBezTo>
                <a:cubicBezTo>
                  <a:pt x="28" y="133"/>
                  <a:pt x="28" y="133"/>
                  <a:pt x="28" y="133"/>
                </a:cubicBezTo>
                <a:cubicBezTo>
                  <a:pt x="34" y="127"/>
                  <a:pt x="34" y="127"/>
                  <a:pt x="34" y="127"/>
                </a:cubicBezTo>
                <a:cubicBezTo>
                  <a:pt x="30" y="121"/>
                  <a:pt x="28" y="115"/>
                  <a:pt x="26" y="108"/>
                </a:cubicBezTo>
                <a:cubicBezTo>
                  <a:pt x="18" y="108"/>
                  <a:pt x="18" y="108"/>
                  <a:pt x="18" y="108"/>
                </a:cubicBezTo>
                <a:cubicBezTo>
                  <a:pt x="16" y="108"/>
                  <a:pt x="16" y="108"/>
                  <a:pt x="16" y="108"/>
                </a:cubicBezTo>
                <a:cubicBezTo>
                  <a:pt x="12" y="108"/>
                  <a:pt x="8" y="104"/>
                  <a:pt x="8" y="100"/>
                </a:cubicBezTo>
                <a:cubicBezTo>
                  <a:pt x="8" y="84"/>
                  <a:pt x="8" y="84"/>
                  <a:pt x="8" y="84"/>
                </a:cubicBezTo>
                <a:cubicBezTo>
                  <a:pt x="8" y="80"/>
                  <a:pt x="12" y="76"/>
                  <a:pt x="16" y="76"/>
                </a:cubicBezTo>
                <a:cubicBezTo>
                  <a:pt x="18" y="76"/>
                  <a:pt x="18" y="76"/>
                  <a:pt x="18" y="76"/>
                </a:cubicBezTo>
                <a:cubicBezTo>
                  <a:pt x="26" y="76"/>
                  <a:pt x="26" y="76"/>
                  <a:pt x="26" y="76"/>
                </a:cubicBezTo>
                <a:cubicBezTo>
                  <a:pt x="28" y="69"/>
                  <a:pt x="30" y="63"/>
                  <a:pt x="34" y="57"/>
                </a:cubicBezTo>
                <a:cubicBezTo>
                  <a:pt x="28" y="51"/>
                  <a:pt x="28" y="51"/>
                  <a:pt x="28" y="51"/>
                </a:cubicBezTo>
                <a:cubicBezTo>
                  <a:pt x="27" y="50"/>
                  <a:pt x="27" y="50"/>
                  <a:pt x="27" y="50"/>
                </a:cubicBezTo>
                <a:cubicBezTo>
                  <a:pt x="24" y="46"/>
                  <a:pt x="24" y="41"/>
                  <a:pt x="27" y="38"/>
                </a:cubicBezTo>
                <a:cubicBezTo>
                  <a:pt x="38" y="27"/>
                  <a:pt x="38" y="27"/>
                  <a:pt x="38" y="27"/>
                </a:cubicBezTo>
                <a:cubicBezTo>
                  <a:pt x="41" y="24"/>
                  <a:pt x="46" y="24"/>
                  <a:pt x="50" y="27"/>
                </a:cubicBezTo>
                <a:cubicBezTo>
                  <a:pt x="57" y="34"/>
                  <a:pt x="57" y="34"/>
                  <a:pt x="57" y="34"/>
                </a:cubicBezTo>
                <a:cubicBezTo>
                  <a:pt x="63" y="30"/>
                  <a:pt x="69" y="28"/>
                  <a:pt x="76" y="26"/>
                </a:cubicBezTo>
                <a:cubicBezTo>
                  <a:pt x="76" y="18"/>
                  <a:pt x="76" y="18"/>
                  <a:pt x="76" y="18"/>
                </a:cubicBezTo>
                <a:cubicBezTo>
                  <a:pt x="76" y="16"/>
                  <a:pt x="76" y="16"/>
                  <a:pt x="76" y="16"/>
                </a:cubicBezTo>
                <a:cubicBezTo>
                  <a:pt x="76" y="12"/>
                  <a:pt x="80" y="8"/>
                  <a:pt x="84" y="8"/>
                </a:cubicBezTo>
                <a:cubicBezTo>
                  <a:pt x="100" y="8"/>
                  <a:pt x="100" y="8"/>
                  <a:pt x="100" y="8"/>
                </a:cubicBezTo>
                <a:cubicBezTo>
                  <a:pt x="104" y="8"/>
                  <a:pt x="108" y="12"/>
                  <a:pt x="108" y="16"/>
                </a:cubicBezTo>
                <a:cubicBezTo>
                  <a:pt x="108" y="18"/>
                  <a:pt x="108" y="18"/>
                  <a:pt x="108" y="18"/>
                </a:cubicBezTo>
                <a:cubicBezTo>
                  <a:pt x="108" y="26"/>
                  <a:pt x="108" y="26"/>
                  <a:pt x="108" y="26"/>
                </a:cubicBezTo>
                <a:cubicBezTo>
                  <a:pt x="115" y="28"/>
                  <a:pt x="121" y="30"/>
                  <a:pt x="127" y="34"/>
                </a:cubicBezTo>
                <a:cubicBezTo>
                  <a:pt x="134" y="27"/>
                  <a:pt x="134" y="27"/>
                  <a:pt x="134" y="27"/>
                </a:cubicBezTo>
                <a:cubicBezTo>
                  <a:pt x="138" y="24"/>
                  <a:pt x="143" y="24"/>
                  <a:pt x="146" y="27"/>
                </a:cubicBezTo>
                <a:cubicBezTo>
                  <a:pt x="157" y="38"/>
                  <a:pt x="157" y="38"/>
                  <a:pt x="157" y="38"/>
                </a:cubicBezTo>
                <a:cubicBezTo>
                  <a:pt x="160" y="41"/>
                  <a:pt x="160" y="46"/>
                  <a:pt x="157" y="50"/>
                </a:cubicBezTo>
                <a:cubicBezTo>
                  <a:pt x="156" y="51"/>
                  <a:pt x="156" y="51"/>
                  <a:pt x="156" y="51"/>
                </a:cubicBezTo>
                <a:cubicBezTo>
                  <a:pt x="150" y="57"/>
                  <a:pt x="150" y="57"/>
                  <a:pt x="150" y="57"/>
                </a:cubicBezTo>
                <a:cubicBezTo>
                  <a:pt x="154" y="63"/>
                  <a:pt x="156" y="69"/>
                  <a:pt x="158" y="76"/>
                </a:cubicBezTo>
                <a:cubicBezTo>
                  <a:pt x="166" y="76"/>
                  <a:pt x="166" y="76"/>
                  <a:pt x="166" y="76"/>
                </a:cubicBezTo>
                <a:cubicBezTo>
                  <a:pt x="168" y="76"/>
                  <a:pt x="168" y="76"/>
                  <a:pt x="168" y="76"/>
                </a:cubicBezTo>
                <a:cubicBezTo>
                  <a:pt x="172" y="76"/>
                  <a:pt x="176" y="80"/>
                  <a:pt x="176" y="84"/>
                </a:cubicBezTo>
                <a:lnTo>
                  <a:pt x="176" y="100"/>
                </a:lnTo>
                <a:close/>
              </a:path>
            </a:pathLst>
          </a:custGeom>
          <a:solidFill>
            <a:srgbClr val="008766"/>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313" name="组合 312"/>
          <p:cNvGrpSpPr/>
          <p:nvPr/>
        </p:nvGrpSpPr>
        <p:grpSpPr>
          <a:xfrm>
            <a:off x="6532245" y="3960495"/>
            <a:ext cx="370840" cy="370840"/>
            <a:chOff x="12799" y="7259"/>
            <a:chExt cx="1135" cy="1134"/>
          </a:xfrm>
          <a:solidFill>
            <a:srgbClr val="008766"/>
          </a:solidFill>
        </p:grpSpPr>
        <p:sp>
          <p:nvSpPr>
            <p:cNvPr id="314" name="Freeform 255"/>
            <p:cNvSpPr>
              <a:spLocks noEditPoints="1"/>
            </p:cNvSpPr>
            <p:nvPr/>
          </p:nvSpPr>
          <p:spPr bwMode="auto">
            <a:xfrm>
              <a:off x="13082" y="7554"/>
              <a:ext cx="568" cy="545"/>
            </a:xfrm>
            <a:custGeom>
              <a:avLst/>
              <a:gdLst>
                <a:gd name="T0" fmla="*/ 43 w 96"/>
                <a:gd name="T1" fmla="*/ 92 h 92"/>
                <a:gd name="T2" fmla="*/ 43 w 96"/>
                <a:gd name="T3" fmla="*/ 92 h 92"/>
                <a:gd name="T4" fmla="*/ 40 w 96"/>
                <a:gd name="T5" fmla="*/ 91 h 92"/>
                <a:gd name="T6" fmla="*/ 2 w 96"/>
                <a:gd name="T7" fmla="*/ 53 h 92"/>
                <a:gd name="T8" fmla="*/ 2 w 96"/>
                <a:gd name="T9" fmla="*/ 48 h 92"/>
                <a:gd name="T10" fmla="*/ 41 w 96"/>
                <a:gd name="T11" fmla="*/ 9 h 92"/>
                <a:gd name="T12" fmla="*/ 62 w 96"/>
                <a:gd name="T13" fmla="*/ 0 h 92"/>
                <a:gd name="T14" fmla="*/ 84 w 96"/>
                <a:gd name="T15" fmla="*/ 9 h 92"/>
                <a:gd name="T16" fmla="*/ 84 w 96"/>
                <a:gd name="T17" fmla="*/ 52 h 92"/>
                <a:gd name="T18" fmla="*/ 45 w 96"/>
                <a:gd name="T19" fmla="*/ 91 h 92"/>
                <a:gd name="T20" fmla="*/ 43 w 96"/>
                <a:gd name="T21" fmla="*/ 92 h 92"/>
                <a:gd name="T22" fmla="*/ 10 w 96"/>
                <a:gd name="T23" fmla="*/ 50 h 92"/>
                <a:gd name="T24" fmla="*/ 43 w 96"/>
                <a:gd name="T25" fmla="*/ 83 h 92"/>
                <a:gd name="T26" fmla="*/ 79 w 96"/>
                <a:gd name="T27" fmla="*/ 47 h 92"/>
                <a:gd name="T28" fmla="*/ 79 w 96"/>
                <a:gd name="T29" fmla="*/ 14 h 92"/>
                <a:gd name="T30" fmla="*/ 62 w 96"/>
                <a:gd name="T31" fmla="*/ 8 h 92"/>
                <a:gd name="T32" fmla="*/ 47 w 96"/>
                <a:gd name="T33" fmla="*/ 14 h 92"/>
                <a:gd name="T34" fmla="*/ 10 w 96"/>
                <a:gd name="T35" fmla="*/ 5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2">
                  <a:moveTo>
                    <a:pt x="43" y="92"/>
                  </a:moveTo>
                  <a:cubicBezTo>
                    <a:pt x="43" y="92"/>
                    <a:pt x="43" y="92"/>
                    <a:pt x="43" y="92"/>
                  </a:cubicBezTo>
                  <a:cubicBezTo>
                    <a:pt x="42" y="92"/>
                    <a:pt x="41" y="92"/>
                    <a:pt x="40" y="91"/>
                  </a:cubicBezTo>
                  <a:cubicBezTo>
                    <a:pt x="2" y="53"/>
                    <a:pt x="2" y="53"/>
                    <a:pt x="2" y="53"/>
                  </a:cubicBezTo>
                  <a:cubicBezTo>
                    <a:pt x="0" y="52"/>
                    <a:pt x="0" y="49"/>
                    <a:pt x="2" y="48"/>
                  </a:cubicBezTo>
                  <a:cubicBezTo>
                    <a:pt x="41" y="9"/>
                    <a:pt x="41" y="9"/>
                    <a:pt x="41" y="9"/>
                  </a:cubicBezTo>
                  <a:cubicBezTo>
                    <a:pt x="47" y="3"/>
                    <a:pt x="54" y="0"/>
                    <a:pt x="62" y="0"/>
                  </a:cubicBezTo>
                  <a:cubicBezTo>
                    <a:pt x="71" y="0"/>
                    <a:pt x="78" y="3"/>
                    <a:pt x="84" y="9"/>
                  </a:cubicBezTo>
                  <a:cubicBezTo>
                    <a:pt x="96" y="21"/>
                    <a:pt x="96" y="40"/>
                    <a:pt x="84" y="52"/>
                  </a:cubicBezTo>
                  <a:cubicBezTo>
                    <a:pt x="45" y="91"/>
                    <a:pt x="45" y="91"/>
                    <a:pt x="45" y="91"/>
                  </a:cubicBezTo>
                  <a:cubicBezTo>
                    <a:pt x="45" y="92"/>
                    <a:pt x="44" y="92"/>
                    <a:pt x="43" y="92"/>
                  </a:cubicBezTo>
                  <a:close/>
                  <a:moveTo>
                    <a:pt x="10" y="50"/>
                  </a:moveTo>
                  <a:cubicBezTo>
                    <a:pt x="43" y="83"/>
                    <a:pt x="43" y="83"/>
                    <a:pt x="43" y="83"/>
                  </a:cubicBezTo>
                  <a:cubicBezTo>
                    <a:pt x="79" y="47"/>
                    <a:pt x="79" y="47"/>
                    <a:pt x="79" y="47"/>
                  </a:cubicBezTo>
                  <a:cubicBezTo>
                    <a:pt x="87" y="38"/>
                    <a:pt x="88" y="23"/>
                    <a:pt x="79" y="14"/>
                  </a:cubicBezTo>
                  <a:cubicBezTo>
                    <a:pt x="74" y="10"/>
                    <a:pt x="69" y="8"/>
                    <a:pt x="62" y="8"/>
                  </a:cubicBezTo>
                  <a:cubicBezTo>
                    <a:pt x="56" y="8"/>
                    <a:pt x="51" y="10"/>
                    <a:pt x="47" y="14"/>
                  </a:cubicBezTo>
                  <a:lnTo>
                    <a:pt x="1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5" name="Freeform 256"/>
            <p:cNvSpPr>
              <a:spLocks noEditPoints="1"/>
            </p:cNvSpPr>
            <p:nvPr/>
          </p:nvSpPr>
          <p:spPr bwMode="auto">
            <a:xfrm>
              <a:off x="12952" y="7904"/>
              <a:ext cx="345" cy="325"/>
            </a:xfrm>
            <a:custGeom>
              <a:avLst/>
              <a:gdLst>
                <a:gd name="T0" fmla="*/ 43 w 58"/>
                <a:gd name="T1" fmla="*/ 55 h 55"/>
                <a:gd name="T2" fmla="*/ 40 w 58"/>
                <a:gd name="T3" fmla="*/ 54 h 55"/>
                <a:gd name="T4" fmla="*/ 1 w 58"/>
                <a:gd name="T5" fmla="*/ 15 h 55"/>
                <a:gd name="T6" fmla="*/ 0 w 58"/>
                <a:gd name="T7" fmla="*/ 12 h 55"/>
                <a:gd name="T8" fmla="*/ 1 w 58"/>
                <a:gd name="T9" fmla="*/ 9 h 55"/>
                <a:gd name="T10" fmla="*/ 22 w 58"/>
                <a:gd name="T11" fmla="*/ 0 h 55"/>
                <a:gd name="T12" fmla="*/ 45 w 58"/>
                <a:gd name="T13" fmla="*/ 10 h 55"/>
                <a:gd name="T14" fmla="*/ 46 w 58"/>
                <a:gd name="T15" fmla="*/ 54 h 55"/>
                <a:gd name="T16" fmla="*/ 43 w 58"/>
                <a:gd name="T17" fmla="*/ 55 h 55"/>
                <a:gd name="T18" fmla="*/ 10 w 58"/>
                <a:gd name="T19" fmla="*/ 12 h 55"/>
                <a:gd name="T20" fmla="*/ 43 w 58"/>
                <a:gd name="T21" fmla="*/ 45 h 55"/>
                <a:gd name="T22" fmla="*/ 39 w 58"/>
                <a:gd name="T23" fmla="*/ 15 h 55"/>
                <a:gd name="T24" fmla="*/ 22 w 58"/>
                <a:gd name="T25" fmla="*/ 8 h 55"/>
                <a:gd name="T26" fmla="*/ 10 w 58"/>
                <a:gd name="T2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5">
                  <a:moveTo>
                    <a:pt x="43" y="55"/>
                  </a:moveTo>
                  <a:cubicBezTo>
                    <a:pt x="42" y="55"/>
                    <a:pt x="41" y="55"/>
                    <a:pt x="40" y="54"/>
                  </a:cubicBezTo>
                  <a:cubicBezTo>
                    <a:pt x="1" y="15"/>
                    <a:pt x="1" y="15"/>
                    <a:pt x="1" y="15"/>
                  </a:cubicBezTo>
                  <a:cubicBezTo>
                    <a:pt x="0" y="14"/>
                    <a:pt x="0" y="13"/>
                    <a:pt x="0" y="12"/>
                  </a:cubicBezTo>
                  <a:cubicBezTo>
                    <a:pt x="0" y="11"/>
                    <a:pt x="0" y="10"/>
                    <a:pt x="1" y="9"/>
                  </a:cubicBezTo>
                  <a:cubicBezTo>
                    <a:pt x="7" y="3"/>
                    <a:pt x="14" y="0"/>
                    <a:pt x="22" y="0"/>
                  </a:cubicBezTo>
                  <a:cubicBezTo>
                    <a:pt x="31" y="0"/>
                    <a:pt x="39" y="4"/>
                    <a:pt x="45" y="10"/>
                  </a:cubicBezTo>
                  <a:cubicBezTo>
                    <a:pt x="57" y="22"/>
                    <a:pt x="58" y="42"/>
                    <a:pt x="46" y="54"/>
                  </a:cubicBezTo>
                  <a:cubicBezTo>
                    <a:pt x="45" y="55"/>
                    <a:pt x="44" y="55"/>
                    <a:pt x="43" y="55"/>
                  </a:cubicBezTo>
                  <a:close/>
                  <a:moveTo>
                    <a:pt x="10" y="12"/>
                  </a:moveTo>
                  <a:cubicBezTo>
                    <a:pt x="43" y="45"/>
                    <a:pt x="43" y="45"/>
                    <a:pt x="43" y="45"/>
                  </a:cubicBezTo>
                  <a:cubicBezTo>
                    <a:pt x="49" y="36"/>
                    <a:pt x="48" y="24"/>
                    <a:pt x="39" y="15"/>
                  </a:cubicBezTo>
                  <a:cubicBezTo>
                    <a:pt x="35" y="11"/>
                    <a:pt x="29" y="8"/>
                    <a:pt x="22" y="8"/>
                  </a:cubicBezTo>
                  <a:cubicBezTo>
                    <a:pt x="18" y="8"/>
                    <a:pt x="13" y="10"/>
                    <a:pt x="1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6" name="Freeform 257"/>
            <p:cNvSpPr/>
            <p:nvPr/>
          </p:nvSpPr>
          <p:spPr bwMode="auto">
            <a:xfrm>
              <a:off x="12942" y="8051"/>
              <a:ext cx="195" cy="190"/>
            </a:xfrm>
            <a:custGeom>
              <a:avLst/>
              <a:gdLst>
                <a:gd name="T0" fmla="*/ 28 w 33"/>
                <a:gd name="T1" fmla="*/ 32 h 32"/>
                <a:gd name="T2" fmla="*/ 28 w 33"/>
                <a:gd name="T3" fmla="*/ 32 h 32"/>
                <a:gd name="T4" fmla="*/ 9 w 33"/>
                <a:gd name="T5" fmla="*/ 23 h 32"/>
                <a:gd name="T6" fmla="*/ 0 w 33"/>
                <a:gd name="T7" fmla="*/ 5 h 32"/>
                <a:gd name="T8" fmla="*/ 3 w 33"/>
                <a:gd name="T9" fmla="*/ 1 h 32"/>
                <a:gd name="T10" fmla="*/ 8 w 33"/>
                <a:gd name="T11" fmla="*/ 4 h 32"/>
                <a:gd name="T12" fmla="*/ 15 w 33"/>
                <a:gd name="T13" fmla="*/ 17 h 32"/>
                <a:gd name="T14" fmla="*/ 29 w 33"/>
                <a:gd name="T15" fmla="*/ 24 h 32"/>
                <a:gd name="T16" fmla="*/ 32 w 33"/>
                <a:gd name="T17" fmla="*/ 28 h 32"/>
                <a:gd name="T18" fmla="*/ 28 w 33"/>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28" y="32"/>
                  </a:moveTo>
                  <a:cubicBezTo>
                    <a:pt x="28" y="32"/>
                    <a:pt x="28" y="32"/>
                    <a:pt x="28" y="32"/>
                  </a:cubicBezTo>
                  <a:cubicBezTo>
                    <a:pt x="21" y="31"/>
                    <a:pt x="14" y="28"/>
                    <a:pt x="9" y="23"/>
                  </a:cubicBezTo>
                  <a:cubicBezTo>
                    <a:pt x="4" y="18"/>
                    <a:pt x="1" y="12"/>
                    <a:pt x="0" y="5"/>
                  </a:cubicBezTo>
                  <a:cubicBezTo>
                    <a:pt x="0" y="3"/>
                    <a:pt x="1" y="1"/>
                    <a:pt x="3" y="1"/>
                  </a:cubicBezTo>
                  <a:cubicBezTo>
                    <a:pt x="6" y="0"/>
                    <a:pt x="8" y="2"/>
                    <a:pt x="8" y="4"/>
                  </a:cubicBezTo>
                  <a:cubicBezTo>
                    <a:pt x="9" y="9"/>
                    <a:pt x="11" y="14"/>
                    <a:pt x="15" y="17"/>
                  </a:cubicBezTo>
                  <a:cubicBezTo>
                    <a:pt x="18" y="21"/>
                    <a:pt x="24" y="23"/>
                    <a:pt x="29" y="24"/>
                  </a:cubicBezTo>
                  <a:cubicBezTo>
                    <a:pt x="31" y="24"/>
                    <a:pt x="33" y="26"/>
                    <a:pt x="32" y="28"/>
                  </a:cubicBezTo>
                  <a:cubicBezTo>
                    <a:pt x="32" y="30"/>
                    <a:pt x="30" y="32"/>
                    <a:pt x="2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7" name="Freeform 258"/>
            <p:cNvSpPr/>
            <p:nvPr/>
          </p:nvSpPr>
          <p:spPr bwMode="auto">
            <a:xfrm>
              <a:off x="12852" y="8056"/>
              <a:ext cx="285" cy="280"/>
            </a:xfrm>
            <a:custGeom>
              <a:avLst/>
              <a:gdLst>
                <a:gd name="T0" fmla="*/ 43 w 48"/>
                <a:gd name="T1" fmla="*/ 47 h 47"/>
                <a:gd name="T2" fmla="*/ 43 w 48"/>
                <a:gd name="T3" fmla="*/ 47 h 47"/>
                <a:gd name="T4" fmla="*/ 14 w 48"/>
                <a:gd name="T5" fmla="*/ 33 h 47"/>
                <a:gd name="T6" fmla="*/ 0 w 48"/>
                <a:gd name="T7" fmla="*/ 4 h 47"/>
                <a:gd name="T8" fmla="*/ 4 w 48"/>
                <a:gd name="T9" fmla="*/ 0 h 47"/>
                <a:gd name="T10" fmla="*/ 8 w 48"/>
                <a:gd name="T11" fmla="*/ 3 h 47"/>
                <a:gd name="T12" fmla="*/ 20 w 48"/>
                <a:gd name="T13" fmla="*/ 28 h 47"/>
                <a:gd name="T14" fmla="*/ 44 w 48"/>
                <a:gd name="T15" fmla="*/ 39 h 47"/>
                <a:gd name="T16" fmla="*/ 47 w 48"/>
                <a:gd name="T17" fmla="*/ 43 h 47"/>
                <a:gd name="T18" fmla="*/ 43 w 48"/>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43" y="47"/>
                  </a:moveTo>
                  <a:cubicBezTo>
                    <a:pt x="43" y="47"/>
                    <a:pt x="43" y="47"/>
                    <a:pt x="43" y="47"/>
                  </a:cubicBezTo>
                  <a:cubicBezTo>
                    <a:pt x="32" y="46"/>
                    <a:pt x="22" y="41"/>
                    <a:pt x="14" y="33"/>
                  </a:cubicBezTo>
                  <a:cubicBezTo>
                    <a:pt x="6" y="25"/>
                    <a:pt x="1" y="15"/>
                    <a:pt x="0" y="4"/>
                  </a:cubicBezTo>
                  <a:cubicBezTo>
                    <a:pt x="0" y="2"/>
                    <a:pt x="2" y="0"/>
                    <a:pt x="4" y="0"/>
                  </a:cubicBezTo>
                  <a:cubicBezTo>
                    <a:pt x="6" y="0"/>
                    <a:pt x="8" y="1"/>
                    <a:pt x="8" y="3"/>
                  </a:cubicBezTo>
                  <a:cubicBezTo>
                    <a:pt x="9" y="13"/>
                    <a:pt x="13" y="21"/>
                    <a:pt x="20" y="28"/>
                  </a:cubicBezTo>
                  <a:cubicBezTo>
                    <a:pt x="26" y="34"/>
                    <a:pt x="35" y="38"/>
                    <a:pt x="44" y="39"/>
                  </a:cubicBezTo>
                  <a:cubicBezTo>
                    <a:pt x="46" y="39"/>
                    <a:pt x="48" y="41"/>
                    <a:pt x="47" y="43"/>
                  </a:cubicBezTo>
                  <a:cubicBezTo>
                    <a:pt x="47" y="45"/>
                    <a:pt x="46" y="47"/>
                    <a:pt x="4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8" name="Freeform 259"/>
            <p:cNvSpPr/>
            <p:nvPr/>
          </p:nvSpPr>
          <p:spPr bwMode="auto">
            <a:xfrm>
              <a:off x="13462" y="7944"/>
              <a:ext cx="118" cy="120"/>
            </a:xfrm>
            <a:custGeom>
              <a:avLst/>
              <a:gdLst>
                <a:gd name="T0" fmla="*/ 16 w 20"/>
                <a:gd name="T1" fmla="*/ 20 h 20"/>
                <a:gd name="T2" fmla="*/ 13 w 20"/>
                <a:gd name="T3" fmla="*/ 19 h 20"/>
                <a:gd name="T4" fmla="*/ 1 w 20"/>
                <a:gd name="T5" fmla="*/ 7 h 20"/>
                <a:gd name="T6" fmla="*/ 1 w 20"/>
                <a:gd name="T7" fmla="*/ 1 h 20"/>
                <a:gd name="T8" fmla="*/ 7 w 20"/>
                <a:gd name="T9" fmla="*/ 1 h 20"/>
                <a:gd name="T10" fmla="*/ 19 w 20"/>
                <a:gd name="T11" fmla="*/ 13 h 20"/>
                <a:gd name="T12" fmla="*/ 19 w 20"/>
                <a:gd name="T13" fmla="*/ 19 h 20"/>
                <a:gd name="T14" fmla="*/ 16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6" y="20"/>
                  </a:moveTo>
                  <a:cubicBezTo>
                    <a:pt x="15" y="20"/>
                    <a:pt x="14" y="20"/>
                    <a:pt x="13" y="19"/>
                  </a:cubicBezTo>
                  <a:cubicBezTo>
                    <a:pt x="1" y="7"/>
                    <a:pt x="1" y="7"/>
                    <a:pt x="1" y="7"/>
                  </a:cubicBezTo>
                  <a:cubicBezTo>
                    <a:pt x="0" y="5"/>
                    <a:pt x="0" y="3"/>
                    <a:pt x="1" y="1"/>
                  </a:cubicBezTo>
                  <a:cubicBezTo>
                    <a:pt x="3" y="0"/>
                    <a:pt x="5" y="0"/>
                    <a:pt x="7" y="1"/>
                  </a:cubicBezTo>
                  <a:cubicBezTo>
                    <a:pt x="19" y="13"/>
                    <a:pt x="19" y="13"/>
                    <a:pt x="19" y="13"/>
                  </a:cubicBezTo>
                  <a:cubicBezTo>
                    <a:pt x="20" y="15"/>
                    <a:pt x="20" y="17"/>
                    <a:pt x="19" y="19"/>
                  </a:cubicBezTo>
                  <a:cubicBezTo>
                    <a:pt x="18" y="20"/>
                    <a:pt x="17" y="20"/>
                    <a:pt x="1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9" name="Freeform 260"/>
            <p:cNvSpPr>
              <a:spLocks noEditPoints="1"/>
            </p:cNvSpPr>
            <p:nvPr/>
          </p:nvSpPr>
          <p:spPr bwMode="auto">
            <a:xfrm>
              <a:off x="13462" y="7921"/>
              <a:ext cx="473" cy="473"/>
            </a:xfrm>
            <a:custGeom>
              <a:avLst/>
              <a:gdLst>
                <a:gd name="T0" fmla="*/ 48 w 80"/>
                <a:gd name="T1" fmla="*/ 80 h 80"/>
                <a:gd name="T2" fmla="*/ 45 w 80"/>
                <a:gd name="T3" fmla="*/ 79 h 80"/>
                <a:gd name="T4" fmla="*/ 1 w 80"/>
                <a:gd name="T5" fmla="*/ 35 h 80"/>
                <a:gd name="T6" fmla="*/ 1 w 80"/>
                <a:gd name="T7" fmla="*/ 29 h 80"/>
                <a:gd name="T8" fmla="*/ 29 w 80"/>
                <a:gd name="T9" fmla="*/ 1 h 80"/>
                <a:gd name="T10" fmla="*/ 35 w 80"/>
                <a:gd name="T11" fmla="*/ 1 h 80"/>
                <a:gd name="T12" fmla="*/ 79 w 80"/>
                <a:gd name="T13" fmla="*/ 45 h 80"/>
                <a:gd name="T14" fmla="*/ 79 w 80"/>
                <a:gd name="T15" fmla="*/ 51 h 80"/>
                <a:gd name="T16" fmla="*/ 51 w 80"/>
                <a:gd name="T17" fmla="*/ 79 h 80"/>
                <a:gd name="T18" fmla="*/ 48 w 80"/>
                <a:gd name="T19" fmla="*/ 80 h 80"/>
                <a:gd name="T20" fmla="*/ 10 w 80"/>
                <a:gd name="T21" fmla="*/ 32 h 80"/>
                <a:gd name="T22" fmla="*/ 48 w 80"/>
                <a:gd name="T23" fmla="*/ 70 h 80"/>
                <a:gd name="T24" fmla="*/ 70 w 80"/>
                <a:gd name="T25" fmla="*/ 48 h 80"/>
                <a:gd name="T26" fmla="*/ 32 w 80"/>
                <a:gd name="T27" fmla="*/ 10 h 80"/>
                <a:gd name="T28" fmla="*/ 10 w 80"/>
                <a:gd name="T2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48" y="80"/>
                  </a:moveTo>
                  <a:cubicBezTo>
                    <a:pt x="47" y="80"/>
                    <a:pt x="46" y="80"/>
                    <a:pt x="45" y="79"/>
                  </a:cubicBezTo>
                  <a:cubicBezTo>
                    <a:pt x="1" y="35"/>
                    <a:pt x="1" y="35"/>
                    <a:pt x="1" y="35"/>
                  </a:cubicBezTo>
                  <a:cubicBezTo>
                    <a:pt x="0" y="33"/>
                    <a:pt x="0" y="31"/>
                    <a:pt x="1" y="29"/>
                  </a:cubicBezTo>
                  <a:cubicBezTo>
                    <a:pt x="29" y="1"/>
                    <a:pt x="29" y="1"/>
                    <a:pt x="29" y="1"/>
                  </a:cubicBezTo>
                  <a:cubicBezTo>
                    <a:pt x="31" y="0"/>
                    <a:pt x="33" y="0"/>
                    <a:pt x="35" y="1"/>
                  </a:cubicBezTo>
                  <a:cubicBezTo>
                    <a:pt x="79" y="45"/>
                    <a:pt x="79" y="45"/>
                    <a:pt x="79" y="45"/>
                  </a:cubicBezTo>
                  <a:cubicBezTo>
                    <a:pt x="80" y="47"/>
                    <a:pt x="80" y="49"/>
                    <a:pt x="79" y="51"/>
                  </a:cubicBezTo>
                  <a:cubicBezTo>
                    <a:pt x="51" y="79"/>
                    <a:pt x="51" y="79"/>
                    <a:pt x="51" y="79"/>
                  </a:cubicBezTo>
                  <a:cubicBezTo>
                    <a:pt x="50" y="80"/>
                    <a:pt x="49" y="80"/>
                    <a:pt x="48" y="80"/>
                  </a:cubicBezTo>
                  <a:close/>
                  <a:moveTo>
                    <a:pt x="10" y="32"/>
                  </a:moveTo>
                  <a:cubicBezTo>
                    <a:pt x="48" y="70"/>
                    <a:pt x="48" y="70"/>
                    <a:pt x="48" y="70"/>
                  </a:cubicBezTo>
                  <a:cubicBezTo>
                    <a:pt x="70" y="48"/>
                    <a:pt x="70" y="48"/>
                    <a:pt x="70" y="48"/>
                  </a:cubicBezTo>
                  <a:cubicBezTo>
                    <a:pt x="32" y="10"/>
                    <a:pt x="32" y="10"/>
                    <a:pt x="32" y="10"/>
                  </a:cubicBezTo>
                  <a:lnTo>
                    <a:pt x="1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0" name="Freeform 261"/>
            <p:cNvSpPr/>
            <p:nvPr/>
          </p:nvSpPr>
          <p:spPr bwMode="auto">
            <a:xfrm>
              <a:off x="13154" y="7614"/>
              <a:ext cx="118" cy="118"/>
            </a:xfrm>
            <a:custGeom>
              <a:avLst/>
              <a:gdLst>
                <a:gd name="T0" fmla="*/ 16 w 20"/>
                <a:gd name="T1" fmla="*/ 20 h 20"/>
                <a:gd name="T2" fmla="*/ 13 w 20"/>
                <a:gd name="T3" fmla="*/ 19 h 20"/>
                <a:gd name="T4" fmla="*/ 1 w 20"/>
                <a:gd name="T5" fmla="*/ 7 h 20"/>
                <a:gd name="T6" fmla="*/ 1 w 20"/>
                <a:gd name="T7" fmla="*/ 1 h 20"/>
                <a:gd name="T8" fmla="*/ 7 w 20"/>
                <a:gd name="T9" fmla="*/ 1 h 20"/>
                <a:gd name="T10" fmla="*/ 19 w 20"/>
                <a:gd name="T11" fmla="*/ 13 h 20"/>
                <a:gd name="T12" fmla="*/ 19 w 20"/>
                <a:gd name="T13" fmla="*/ 19 h 20"/>
                <a:gd name="T14" fmla="*/ 16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6" y="20"/>
                  </a:moveTo>
                  <a:cubicBezTo>
                    <a:pt x="15" y="20"/>
                    <a:pt x="14" y="20"/>
                    <a:pt x="13" y="19"/>
                  </a:cubicBezTo>
                  <a:cubicBezTo>
                    <a:pt x="1" y="7"/>
                    <a:pt x="1" y="7"/>
                    <a:pt x="1" y="7"/>
                  </a:cubicBezTo>
                  <a:cubicBezTo>
                    <a:pt x="0" y="5"/>
                    <a:pt x="0" y="3"/>
                    <a:pt x="1" y="1"/>
                  </a:cubicBezTo>
                  <a:cubicBezTo>
                    <a:pt x="3" y="0"/>
                    <a:pt x="5" y="0"/>
                    <a:pt x="7" y="1"/>
                  </a:cubicBezTo>
                  <a:cubicBezTo>
                    <a:pt x="19" y="13"/>
                    <a:pt x="19" y="13"/>
                    <a:pt x="19" y="13"/>
                  </a:cubicBezTo>
                  <a:cubicBezTo>
                    <a:pt x="20" y="15"/>
                    <a:pt x="20" y="17"/>
                    <a:pt x="19" y="19"/>
                  </a:cubicBezTo>
                  <a:cubicBezTo>
                    <a:pt x="18" y="20"/>
                    <a:pt x="17" y="20"/>
                    <a:pt x="1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1" name="Freeform 262"/>
            <p:cNvSpPr>
              <a:spLocks noEditPoints="1"/>
            </p:cNvSpPr>
            <p:nvPr/>
          </p:nvSpPr>
          <p:spPr bwMode="auto">
            <a:xfrm>
              <a:off x="12799" y="7259"/>
              <a:ext cx="473" cy="473"/>
            </a:xfrm>
            <a:custGeom>
              <a:avLst/>
              <a:gdLst>
                <a:gd name="T0" fmla="*/ 48 w 80"/>
                <a:gd name="T1" fmla="*/ 80 h 80"/>
                <a:gd name="T2" fmla="*/ 45 w 80"/>
                <a:gd name="T3" fmla="*/ 79 h 80"/>
                <a:gd name="T4" fmla="*/ 1 w 80"/>
                <a:gd name="T5" fmla="*/ 35 h 80"/>
                <a:gd name="T6" fmla="*/ 1 w 80"/>
                <a:gd name="T7" fmla="*/ 29 h 80"/>
                <a:gd name="T8" fmla="*/ 29 w 80"/>
                <a:gd name="T9" fmla="*/ 1 h 80"/>
                <a:gd name="T10" fmla="*/ 35 w 80"/>
                <a:gd name="T11" fmla="*/ 1 h 80"/>
                <a:gd name="T12" fmla="*/ 79 w 80"/>
                <a:gd name="T13" fmla="*/ 45 h 80"/>
                <a:gd name="T14" fmla="*/ 79 w 80"/>
                <a:gd name="T15" fmla="*/ 51 h 80"/>
                <a:gd name="T16" fmla="*/ 51 w 80"/>
                <a:gd name="T17" fmla="*/ 79 h 80"/>
                <a:gd name="T18" fmla="*/ 48 w 80"/>
                <a:gd name="T19" fmla="*/ 80 h 80"/>
                <a:gd name="T20" fmla="*/ 10 w 80"/>
                <a:gd name="T21" fmla="*/ 32 h 80"/>
                <a:gd name="T22" fmla="*/ 48 w 80"/>
                <a:gd name="T23" fmla="*/ 70 h 80"/>
                <a:gd name="T24" fmla="*/ 70 w 80"/>
                <a:gd name="T25" fmla="*/ 48 h 80"/>
                <a:gd name="T26" fmla="*/ 32 w 80"/>
                <a:gd name="T27" fmla="*/ 10 h 80"/>
                <a:gd name="T28" fmla="*/ 10 w 80"/>
                <a:gd name="T2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48" y="80"/>
                  </a:moveTo>
                  <a:cubicBezTo>
                    <a:pt x="47" y="80"/>
                    <a:pt x="46" y="80"/>
                    <a:pt x="45" y="79"/>
                  </a:cubicBezTo>
                  <a:cubicBezTo>
                    <a:pt x="1" y="35"/>
                    <a:pt x="1" y="35"/>
                    <a:pt x="1" y="35"/>
                  </a:cubicBezTo>
                  <a:cubicBezTo>
                    <a:pt x="0" y="33"/>
                    <a:pt x="0" y="31"/>
                    <a:pt x="1" y="29"/>
                  </a:cubicBezTo>
                  <a:cubicBezTo>
                    <a:pt x="29" y="1"/>
                    <a:pt x="29" y="1"/>
                    <a:pt x="29" y="1"/>
                  </a:cubicBezTo>
                  <a:cubicBezTo>
                    <a:pt x="31" y="0"/>
                    <a:pt x="33" y="0"/>
                    <a:pt x="35" y="1"/>
                  </a:cubicBezTo>
                  <a:cubicBezTo>
                    <a:pt x="79" y="45"/>
                    <a:pt x="79" y="45"/>
                    <a:pt x="79" y="45"/>
                  </a:cubicBezTo>
                  <a:cubicBezTo>
                    <a:pt x="80" y="47"/>
                    <a:pt x="80" y="49"/>
                    <a:pt x="79" y="51"/>
                  </a:cubicBezTo>
                  <a:cubicBezTo>
                    <a:pt x="51" y="79"/>
                    <a:pt x="51" y="79"/>
                    <a:pt x="51" y="79"/>
                  </a:cubicBezTo>
                  <a:cubicBezTo>
                    <a:pt x="50" y="80"/>
                    <a:pt x="49" y="80"/>
                    <a:pt x="48" y="80"/>
                  </a:cubicBezTo>
                  <a:close/>
                  <a:moveTo>
                    <a:pt x="10" y="32"/>
                  </a:moveTo>
                  <a:cubicBezTo>
                    <a:pt x="48" y="70"/>
                    <a:pt x="48" y="70"/>
                    <a:pt x="48" y="70"/>
                  </a:cubicBezTo>
                  <a:cubicBezTo>
                    <a:pt x="70" y="48"/>
                    <a:pt x="70" y="48"/>
                    <a:pt x="70" y="48"/>
                  </a:cubicBezTo>
                  <a:cubicBezTo>
                    <a:pt x="32" y="10"/>
                    <a:pt x="32" y="10"/>
                    <a:pt x="32" y="10"/>
                  </a:cubicBezTo>
                  <a:lnTo>
                    <a:pt x="1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1" name="文本框 10"/>
          <p:cNvSpPr txBox="1"/>
          <p:nvPr/>
        </p:nvSpPr>
        <p:spPr>
          <a:xfrm>
            <a:off x="4687641" y="2189533"/>
            <a:ext cx="2501006" cy="646331"/>
          </a:xfrm>
          <a:prstGeom prst="rect">
            <a:avLst/>
          </a:prstGeom>
          <a:solidFill>
            <a:srgbClr val="008766"/>
          </a:solidFill>
        </p:spPr>
        <p:txBody>
          <a:bodyPr wrap="none" rtlCol="0">
            <a:spAutoFit/>
          </a:bodyPr>
          <a:lstStyle/>
          <a:p>
            <a:pPr algn="r"/>
            <a:r>
              <a:rPr lang="zh-CN" altLang="en-US" sz="3600" b="1" noProof="0" dirty="0">
                <a:ln>
                  <a:noFill/>
                </a:ln>
                <a:solidFill>
                  <a:schemeClr val="bg1"/>
                </a:solidFill>
                <a:uLnTx/>
                <a:uFillTx/>
                <a:latin typeface="黑体" panose="02010609060101010101" pitchFamily="49" charset="-122"/>
                <a:ea typeface="黑体" panose="02010609060101010101" pitchFamily="49" charset="-122"/>
                <a:sym typeface="+mn-ea"/>
              </a:rPr>
              <a:t>家委会建设</a:t>
            </a:r>
            <a:endParaRPr lang="en-US" altLang="zh-CN" sz="3600" b="1" noProof="0" dirty="0">
              <a:ln>
                <a:noFill/>
              </a:ln>
              <a:solidFill>
                <a:schemeClr val="bg1"/>
              </a:solidFill>
              <a:uLnTx/>
              <a:uFillTx/>
              <a:latin typeface="黑体" panose="02010609060101010101" pitchFamily="49" charset="-122"/>
              <a:ea typeface="黑体" panose="02010609060101010101" pitchFamily="49" charset="-122"/>
              <a:sym typeface="+mn-ea"/>
            </a:endParaRPr>
          </a:p>
        </p:txBody>
      </p:sp>
      <p:pic>
        <p:nvPicPr>
          <p:cNvPr id="27" name="图片 26" descr="叶子矢量图"/>
          <p:cNvPicPr>
            <a:picLocks noChangeAspect="1"/>
          </p:cNvPicPr>
          <p:nvPr/>
        </p:nvPicPr>
        <p:blipFill>
          <a:blip r:embed="rId1" cstate="print"/>
          <a:stretch>
            <a:fillRect/>
          </a:stretch>
        </p:blipFill>
        <p:spPr>
          <a:xfrm rot="16200000">
            <a:off x="444218" y="2530192"/>
            <a:ext cx="4090717" cy="1678823"/>
          </a:xfrm>
          <a:prstGeom prst="rect">
            <a:avLst/>
          </a:prstGeom>
        </p:spPr>
      </p:pic>
      <p:sp>
        <p:nvSpPr>
          <p:cNvPr id="28" name="Shape 1591"/>
          <p:cNvSpPr/>
          <p:nvPr/>
        </p:nvSpPr>
        <p:spPr>
          <a:xfrm>
            <a:off x="1085850" y="2209753"/>
            <a:ext cx="2464331" cy="2318583"/>
          </a:xfrm>
          <a:prstGeom prst="rect">
            <a:avLst/>
          </a:prstGeom>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r>
              <a:rPr lang="zh-CN" altLang="en-US" sz="4800" b="1" dirty="0">
                <a:solidFill>
                  <a:srgbClr val="FF3300"/>
                </a:solidFill>
                <a:ea typeface="方正舒体" panose="02010601030101010101" pitchFamily="2" charset="-122"/>
                <a:sym typeface="+mn-ea"/>
              </a:rPr>
              <a:t>探索 </a:t>
            </a:r>
            <a:endParaRPr lang="en-US" altLang="zh-CN" sz="4800" b="1" dirty="0">
              <a:solidFill>
                <a:srgbClr val="FF3300"/>
              </a:solidFill>
              <a:ea typeface="方正舒体" panose="02010601030101010101" pitchFamily="2" charset="-122"/>
              <a:sym typeface="+mn-ea"/>
            </a:endParaRPr>
          </a:p>
          <a:p>
            <a:pPr algn="ctr"/>
            <a:r>
              <a:rPr lang="zh-CN" altLang="en-US" sz="4800" b="1" dirty="0">
                <a:solidFill>
                  <a:srgbClr val="FF3300"/>
                </a:solidFill>
                <a:ea typeface="方正舒体" panose="02010601030101010101" pitchFamily="2" charset="-122"/>
                <a:sym typeface="+mn-ea"/>
              </a:rPr>
              <a:t> 与</a:t>
            </a:r>
            <a:endParaRPr lang="en-US" altLang="zh-CN" sz="4800" b="1" dirty="0">
              <a:solidFill>
                <a:srgbClr val="FF3300"/>
              </a:solidFill>
              <a:ea typeface="方正舒体" panose="02010601030101010101" pitchFamily="2" charset="-122"/>
              <a:sym typeface="+mn-ea"/>
            </a:endParaRPr>
          </a:p>
          <a:p>
            <a:pPr algn="r"/>
            <a:r>
              <a:rPr lang="zh-CN" altLang="en-US" sz="4800" b="1" dirty="0">
                <a:solidFill>
                  <a:srgbClr val="FF3300"/>
                </a:solidFill>
                <a:ea typeface="方正舒体" panose="02010601030101010101" pitchFamily="2" charset="-122"/>
                <a:sym typeface="+mn-ea"/>
              </a:rPr>
              <a:t>实践</a:t>
            </a:r>
            <a:endParaRPr lang="en-US" altLang="zh-CN" sz="4800" b="1" dirty="0">
              <a:solidFill>
                <a:srgbClr val="FF3300"/>
              </a:solidFill>
              <a:ea typeface="方正舒体" panose="02010601030101010101" pitchFamily="2" charset="-122"/>
              <a:sym typeface="+mn-ea"/>
            </a:endParaRPr>
          </a:p>
        </p:txBody>
      </p:sp>
      <p:sp>
        <p:nvSpPr>
          <p:cNvPr id="30" name="文本框 29"/>
          <p:cNvSpPr txBox="1"/>
          <p:nvPr/>
        </p:nvSpPr>
        <p:spPr>
          <a:xfrm>
            <a:off x="5251052" y="3727097"/>
            <a:ext cx="2037737" cy="646331"/>
          </a:xfrm>
          <a:prstGeom prst="rect">
            <a:avLst/>
          </a:prstGeom>
          <a:solidFill>
            <a:schemeClr val="bg1"/>
          </a:solidFill>
        </p:spPr>
        <p:txBody>
          <a:bodyPr wrap="none" rtlCol="0">
            <a:spAutoFit/>
          </a:bodyPr>
          <a:lstStyle/>
          <a:p>
            <a:pPr algn="r"/>
            <a:r>
              <a:rPr lang="zh-CN" altLang="en-US" sz="3600" b="1" noProof="0" dirty="0">
                <a:ln>
                  <a:noFill/>
                </a:ln>
                <a:solidFill>
                  <a:srgbClr val="008766"/>
                </a:solidFill>
                <a:uLnTx/>
                <a:uFillTx/>
                <a:latin typeface="黑体" panose="02010609060101010101" pitchFamily="49" charset="-122"/>
                <a:ea typeface="黑体" panose="02010609060101010101" pitchFamily="49" charset="-122"/>
                <a:sym typeface="+mn-ea"/>
              </a:rPr>
              <a:t>课程系列</a:t>
            </a:r>
            <a:endParaRPr lang="en-US" altLang="zh-CN" sz="36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31" name="文本框 30"/>
          <p:cNvSpPr txBox="1"/>
          <p:nvPr/>
        </p:nvSpPr>
        <p:spPr>
          <a:xfrm>
            <a:off x="8202882" y="2389135"/>
            <a:ext cx="2037737" cy="1200329"/>
          </a:xfrm>
          <a:prstGeom prst="rect">
            <a:avLst/>
          </a:prstGeom>
          <a:solidFill>
            <a:schemeClr val="bg1"/>
          </a:solidFill>
        </p:spPr>
        <p:txBody>
          <a:bodyPr wrap="none" rtlCol="0">
            <a:spAutoFit/>
          </a:bodyPr>
          <a:lstStyle/>
          <a:p>
            <a:pPr algn="ctr"/>
            <a:r>
              <a:rPr lang="zh-CN" altLang="en-US" sz="3600" b="1" noProof="0" dirty="0">
                <a:ln>
                  <a:noFill/>
                </a:ln>
                <a:solidFill>
                  <a:srgbClr val="008766"/>
                </a:solidFill>
                <a:uLnTx/>
                <a:uFillTx/>
                <a:latin typeface="黑体" panose="02010609060101010101" pitchFamily="49" charset="-122"/>
                <a:ea typeface="黑体" panose="02010609060101010101" pitchFamily="49" charset="-122"/>
                <a:sym typeface="+mn-ea"/>
              </a:rPr>
              <a:t>家长</a:t>
            </a:r>
            <a:endParaRPr lang="en-US" altLang="zh-CN" sz="3600" b="1" noProof="0" dirty="0">
              <a:ln>
                <a:noFill/>
              </a:ln>
              <a:solidFill>
                <a:srgbClr val="008766"/>
              </a:solidFill>
              <a:uLnTx/>
              <a:uFillTx/>
              <a:latin typeface="黑体" panose="02010609060101010101" pitchFamily="49" charset="-122"/>
              <a:ea typeface="黑体" panose="02010609060101010101" pitchFamily="49" charset="-122"/>
              <a:sym typeface="+mn-ea"/>
            </a:endParaRPr>
          </a:p>
          <a:p>
            <a:pPr algn="ctr"/>
            <a:r>
              <a:rPr lang="zh-CN" altLang="en-US" sz="3600" b="1" noProof="0" dirty="0">
                <a:ln>
                  <a:noFill/>
                </a:ln>
                <a:solidFill>
                  <a:srgbClr val="008766"/>
                </a:solidFill>
                <a:uLnTx/>
                <a:uFillTx/>
                <a:latin typeface="黑体" panose="02010609060101010101" pitchFamily="49" charset="-122"/>
                <a:ea typeface="黑体" panose="02010609060101010101" pitchFamily="49" charset="-122"/>
                <a:sym typeface="+mn-ea"/>
              </a:rPr>
              <a:t>支持学校</a:t>
            </a:r>
            <a:endParaRPr lang="en-US" altLang="zh-CN" sz="36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32" name="文本框 31"/>
          <p:cNvSpPr txBox="1"/>
          <p:nvPr/>
        </p:nvSpPr>
        <p:spPr>
          <a:xfrm>
            <a:off x="7449566" y="4499886"/>
            <a:ext cx="2037737" cy="1200329"/>
          </a:xfrm>
          <a:prstGeom prst="rect">
            <a:avLst/>
          </a:prstGeom>
          <a:solidFill>
            <a:srgbClr val="008766"/>
          </a:solidFill>
        </p:spPr>
        <p:txBody>
          <a:bodyPr wrap="none" rtlCol="0">
            <a:spAutoFit/>
          </a:bodyPr>
          <a:lstStyle/>
          <a:p>
            <a:pPr algn="ctr"/>
            <a:r>
              <a:rPr lang="zh-CN" altLang="en-US" sz="3600" b="1" dirty="0">
                <a:solidFill>
                  <a:schemeClr val="bg1"/>
                </a:solidFill>
                <a:latin typeface="黑体" panose="02010609060101010101" pitchFamily="49" charset="-122"/>
                <a:ea typeface="黑体" panose="02010609060101010101" pitchFamily="49" charset="-122"/>
                <a:sym typeface="+mn-ea"/>
              </a:rPr>
              <a:t>学校</a:t>
            </a:r>
            <a:endParaRPr lang="en-US" altLang="zh-CN" sz="3600" b="1" dirty="0">
              <a:solidFill>
                <a:schemeClr val="bg1"/>
              </a:solidFill>
              <a:latin typeface="黑体" panose="02010609060101010101" pitchFamily="49" charset="-122"/>
              <a:ea typeface="黑体" panose="02010609060101010101" pitchFamily="49" charset="-122"/>
              <a:sym typeface="+mn-ea"/>
            </a:endParaRPr>
          </a:p>
          <a:p>
            <a:pPr algn="ctr"/>
            <a:r>
              <a:rPr lang="zh-CN" altLang="en-US" sz="3600" b="1" dirty="0">
                <a:solidFill>
                  <a:schemeClr val="bg1"/>
                </a:solidFill>
                <a:latin typeface="黑体" panose="02010609060101010101" pitchFamily="49" charset="-122"/>
                <a:ea typeface="黑体" panose="02010609060101010101" pitchFamily="49" charset="-122"/>
                <a:sym typeface="+mn-ea"/>
              </a:rPr>
              <a:t>帮助家长</a:t>
            </a:r>
            <a:endParaRPr lang="en-US" altLang="zh-CN" sz="3600" b="1" noProof="0" dirty="0">
              <a:ln>
                <a:noFill/>
              </a:ln>
              <a:solidFill>
                <a:schemeClr val="bg1"/>
              </a:solidFill>
              <a:uLnTx/>
              <a:uFillTx/>
              <a:latin typeface="黑体" panose="02010609060101010101" pitchFamily="49" charset="-122"/>
              <a:ea typeface="黑体" panose="02010609060101010101" pitchFamily="49" charset="-122"/>
              <a:sym typeface="+mn-ea"/>
            </a:endParaRPr>
          </a:p>
        </p:txBody>
      </p:sp>
      <p:sp>
        <p:nvSpPr>
          <p:cNvPr id="13" name="文本框 12"/>
          <p:cNvSpPr txBox="1"/>
          <p:nvPr/>
        </p:nvSpPr>
        <p:spPr>
          <a:xfrm>
            <a:off x="5976536" y="3155463"/>
            <a:ext cx="594031" cy="523220"/>
          </a:xfrm>
          <a:prstGeom prst="rect">
            <a:avLst/>
          </a:prstGeom>
          <a:noFill/>
        </p:spPr>
        <p:txBody>
          <a:bodyPr wrap="square" rtlCol="0">
            <a:spAutoFit/>
          </a:bodyPr>
          <a:lstStyle/>
          <a:p>
            <a:r>
              <a:rPr lang="en-US" altLang="zh-CN" sz="2800" b="1" dirty="0">
                <a:solidFill>
                  <a:schemeClr val="bg1"/>
                </a:solidFill>
              </a:rPr>
              <a:t>02</a:t>
            </a:r>
            <a:endParaRPr lang="zh-CN" altLang="en-US" sz="2800" b="1" dirty="0">
              <a:solidFill>
                <a:schemeClr val="bg1"/>
              </a:solidFill>
            </a:endParaRPr>
          </a:p>
        </p:txBody>
      </p:sp>
      <p:sp>
        <p:nvSpPr>
          <p:cNvPr id="34" name="文本框 33"/>
          <p:cNvSpPr txBox="1"/>
          <p:nvPr/>
        </p:nvSpPr>
        <p:spPr>
          <a:xfrm>
            <a:off x="7370378" y="2275850"/>
            <a:ext cx="594031" cy="523220"/>
          </a:xfrm>
          <a:prstGeom prst="rect">
            <a:avLst/>
          </a:prstGeom>
          <a:noFill/>
        </p:spPr>
        <p:txBody>
          <a:bodyPr wrap="square" rtlCol="0">
            <a:spAutoFit/>
          </a:bodyPr>
          <a:lstStyle/>
          <a:p>
            <a:r>
              <a:rPr lang="en-US" altLang="zh-CN" sz="2800" b="1" dirty="0">
                <a:solidFill>
                  <a:srgbClr val="008766"/>
                </a:solidFill>
              </a:rPr>
              <a:t>01</a:t>
            </a:r>
            <a:endParaRPr lang="zh-CN" altLang="en-US" sz="2800" b="1" dirty="0">
              <a:solidFill>
                <a:srgbClr val="008766"/>
              </a:solidFill>
            </a:endParaRPr>
          </a:p>
        </p:txBody>
      </p:sp>
      <p:sp>
        <p:nvSpPr>
          <p:cNvPr id="36" name="文本框 35"/>
          <p:cNvSpPr txBox="1"/>
          <p:nvPr/>
        </p:nvSpPr>
        <p:spPr>
          <a:xfrm>
            <a:off x="8255070" y="3706368"/>
            <a:ext cx="594031" cy="523220"/>
          </a:xfrm>
          <a:prstGeom prst="rect">
            <a:avLst/>
          </a:prstGeom>
          <a:noFill/>
        </p:spPr>
        <p:txBody>
          <a:bodyPr wrap="square" rtlCol="0">
            <a:spAutoFit/>
          </a:bodyPr>
          <a:lstStyle/>
          <a:p>
            <a:r>
              <a:rPr lang="en-US" altLang="zh-CN" sz="2800" b="1" dirty="0">
                <a:solidFill>
                  <a:schemeClr val="bg1"/>
                </a:solidFill>
              </a:rPr>
              <a:t>01</a:t>
            </a:r>
            <a:endParaRPr lang="zh-CN" altLang="en-US" sz="2800" b="1" dirty="0">
              <a:solidFill>
                <a:schemeClr val="bg1"/>
              </a:solidFill>
            </a:endParaRPr>
          </a:p>
        </p:txBody>
      </p:sp>
      <p:sp>
        <p:nvSpPr>
          <p:cNvPr id="37" name="文本框 36"/>
          <p:cNvSpPr txBox="1"/>
          <p:nvPr/>
        </p:nvSpPr>
        <p:spPr>
          <a:xfrm>
            <a:off x="6792807" y="4596844"/>
            <a:ext cx="594031" cy="523220"/>
          </a:xfrm>
          <a:prstGeom prst="rect">
            <a:avLst/>
          </a:prstGeom>
          <a:noFill/>
        </p:spPr>
        <p:txBody>
          <a:bodyPr wrap="square" rtlCol="0">
            <a:spAutoFit/>
          </a:bodyPr>
          <a:lstStyle/>
          <a:p>
            <a:r>
              <a:rPr lang="en-US" altLang="zh-CN" sz="2800" b="1" dirty="0">
                <a:solidFill>
                  <a:srgbClr val="008766"/>
                </a:solidFill>
              </a:rPr>
              <a:t>02</a:t>
            </a:r>
            <a:endParaRPr lang="zh-CN" altLang="en-US" sz="2800" b="1" dirty="0">
              <a:solidFill>
                <a:srgbClr val="0087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linds(horizontal)">
                                      <p:cBhvr>
                                        <p:cTn id="11" dur="500"/>
                                        <p:tgtEl>
                                          <p:spTgt spid="3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linds(horizontal)">
                                      <p:cBhvr>
                                        <p:cTn id="15" dur="500"/>
                                        <p:tgtEl>
                                          <p:spTgt spid="3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13"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5862" y="741081"/>
            <a:ext cx="2540635" cy="4112260"/>
          </a:xfrm>
          <a:prstGeom prst="rect">
            <a:avLst/>
          </a:prstGeom>
          <a:solidFill>
            <a:srgbClr val="0087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descr="手绘绿叶"/>
          <p:cNvPicPr>
            <a:picLocks noChangeAspect="1"/>
          </p:cNvPicPr>
          <p:nvPr/>
        </p:nvPicPr>
        <p:blipFill>
          <a:blip r:embed="rId1" cstate="print"/>
          <a:stretch>
            <a:fillRect/>
          </a:stretch>
        </p:blipFill>
        <p:spPr>
          <a:xfrm rot="300000">
            <a:off x="-213743" y="1511670"/>
            <a:ext cx="2313940" cy="5955665"/>
          </a:xfrm>
          <a:prstGeom prst="rect">
            <a:avLst/>
          </a:prstGeom>
        </p:spPr>
      </p:pic>
      <p:sp>
        <p:nvSpPr>
          <p:cNvPr id="41" name="文本框 40"/>
          <p:cNvSpPr txBox="1"/>
          <p:nvPr/>
        </p:nvSpPr>
        <p:spPr>
          <a:xfrm>
            <a:off x="4041235" y="1331425"/>
            <a:ext cx="7175872" cy="29315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zh-CN" sz="3200" b="1" dirty="0">
                <a:solidFill>
                  <a:srgbClr val="008766"/>
                </a:solidFill>
                <a:latin typeface="黑体" panose="02010609060101010101" pitchFamily="49" charset="-122"/>
                <a:ea typeface="黑体" panose="02010609060101010101" pitchFamily="49" charset="-122"/>
              </a:rPr>
              <a:t>家长委员会的核心职能</a:t>
            </a:r>
            <a:r>
              <a:rPr lang="zh-CN" altLang="en-US" sz="3200" b="1" dirty="0">
                <a:solidFill>
                  <a:srgbClr val="008766"/>
                </a:solidFill>
                <a:latin typeface="黑体" panose="02010609060101010101" pitchFamily="49" charset="-122"/>
                <a:ea typeface="黑体" panose="02010609060101010101" pitchFamily="49" charset="-122"/>
              </a:rPr>
              <a:t>：</a:t>
            </a:r>
            <a:endParaRPr lang="en-US" altLang="zh-CN" sz="3200" b="1" dirty="0">
              <a:solidFill>
                <a:srgbClr val="008766"/>
              </a:solidFill>
              <a:latin typeface="黑体" panose="02010609060101010101" pitchFamily="49" charset="-122"/>
              <a:ea typeface="黑体" panose="02010609060101010101" pitchFamily="49" charset="-122"/>
            </a:endParaRPr>
          </a:p>
          <a:p>
            <a:pPr>
              <a:lnSpc>
                <a:spcPct val="150000"/>
              </a:lnSpc>
            </a:pPr>
            <a:r>
              <a:rPr lang="en-US" altLang="zh-CN" sz="3200" b="1" dirty="0"/>
              <a:t>      </a:t>
            </a:r>
            <a:r>
              <a:rPr lang="zh-CN" altLang="zh-CN" sz="3200" b="1" dirty="0"/>
              <a:t>家校沟通</a:t>
            </a:r>
            <a:endParaRPr lang="en-US" altLang="zh-CN" sz="3200" b="1" dirty="0"/>
          </a:p>
          <a:p>
            <a:pPr>
              <a:lnSpc>
                <a:spcPct val="150000"/>
              </a:lnSpc>
            </a:pPr>
            <a:r>
              <a:rPr lang="en-US" altLang="zh-CN" sz="3200" b="1" dirty="0"/>
              <a:t>     </a:t>
            </a:r>
            <a:r>
              <a:rPr lang="zh-CN" altLang="zh-CN" sz="3200" b="1" dirty="0"/>
              <a:t>支持学校整合家庭、学校、社会资源，拓展学生学习领域。</a:t>
            </a:r>
            <a:endParaRPr lang="zh-CN" altLang="en-US" sz="3200" b="1" dirty="0">
              <a:latin typeface="黑体" panose="02010609060101010101" pitchFamily="49" charset="-122"/>
              <a:ea typeface="黑体" panose="02010609060101010101" pitchFamily="49" charset="-122"/>
            </a:endParaRPr>
          </a:p>
        </p:txBody>
      </p:sp>
      <p:sp>
        <p:nvSpPr>
          <p:cNvPr id="2" name="文本框 1"/>
          <p:cNvSpPr txBox="1"/>
          <p:nvPr/>
        </p:nvSpPr>
        <p:spPr>
          <a:xfrm>
            <a:off x="1786179" y="1130197"/>
            <a:ext cx="1271588" cy="2554545"/>
          </a:xfrm>
          <a:prstGeom prst="rect">
            <a:avLst/>
          </a:prstGeom>
          <a:noFill/>
          <a:ln>
            <a:solidFill>
              <a:srgbClr val="FF3300"/>
            </a:solidFill>
          </a:ln>
        </p:spPr>
        <p:txBody>
          <a:bodyPr wrap="square" rtlCol="0">
            <a:spAutoFit/>
          </a:bodyPr>
          <a:lstStyle/>
          <a:p>
            <a:pPr algn="ctr"/>
            <a:r>
              <a:rPr lang="en-US" altLang="zh-CN" sz="3200" dirty="0">
                <a:solidFill>
                  <a:schemeClr val="bg1"/>
                </a:solidFill>
                <a:latin typeface="华文彩云" panose="02010800040101010101" pitchFamily="2" charset="-122"/>
                <a:ea typeface="华文彩云" panose="02010800040101010101" pitchFamily="2" charset="-122"/>
              </a:rPr>
              <a:t>01</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家长委员会建设</a:t>
            </a:r>
            <a:endParaRPr lang="zh-CN" altLang="en-US" sz="3200" dirty="0">
              <a:solidFill>
                <a:schemeClr val="bg1"/>
              </a:solidFill>
              <a:latin typeface="华文彩云" panose="02010800040101010101" pitchFamily="2" charset="-122"/>
              <a:ea typeface="华文彩云" panose="0201080004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7" name="文本框 6"/>
          <p:cNvSpPr txBox="1"/>
          <p:nvPr/>
        </p:nvSpPr>
        <p:spPr>
          <a:xfrm>
            <a:off x="1668431" y="1007442"/>
            <a:ext cx="8475737" cy="25766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zh-CN" sz="2800" b="1" dirty="0"/>
              <a:t>没有哪位家长不爱自己的孩子；</a:t>
            </a:r>
            <a:endParaRPr lang="en-US" altLang="zh-CN" sz="2800" b="1" dirty="0"/>
          </a:p>
          <a:p>
            <a:pPr>
              <a:lnSpc>
                <a:spcPct val="150000"/>
              </a:lnSpc>
            </a:pPr>
            <a:r>
              <a:rPr lang="zh-CN" altLang="zh-CN" sz="2800" b="1" dirty="0"/>
              <a:t>没有哪位家长不关心孩子所在的学校；</a:t>
            </a:r>
            <a:endParaRPr lang="en-US" altLang="zh-CN" sz="2800" b="1" dirty="0"/>
          </a:p>
          <a:p>
            <a:pPr>
              <a:lnSpc>
                <a:spcPct val="150000"/>
              </a:lnSpc>
            </a:pPr>
            <a:r>
              <a:rPr lang="zh-CN" altLang="zh-CN" sz="2800" b="1" dirty="0"/>
              <a:t>没有哪位家长不关心孩子在学校里接受什么样的教育；没有哪位家长不愿意为孩子的发展贡献力量。</a:t>
            </a:r>
            <a:endParaRPr lang="zh-CN" altLang="en-US" sz="2800" b="1" dirty="0">
              <a:latin typeface="黑体" panose="02010609060101010101" pitchFamily="49" charset="-122"/>
              <a:ea typeface="黑体" panose="02010609060101010101" pitchFamily="49" charset="-122"/>
            </a:endParaRPr>
          </a:p>
        </p:txBody>
      </p:sp>
      <p:sp>
        <p:nvSpPr>
          <p:cNvPr id="8" name="文本框 7"/>
          <p:cNvSpPr txBox="1"/>
          <p:nvPr/>
        </p:nvSpPr>
        <p:spPr>
          <a:xfrm>
            <a:off x="1817512" y="4098637"/>
            <a:ext cx="8675720" cy="1569660"/>
          </a:xfrm>
          <a:prstGeom prst="rect">
            <a:avLst/>
          </a:prstGeom>
          <a:noFill/>
        </p:spPr>
        <p:txBody>
          <a:bodyPr wrap="square" rtlCol="0">
            <a:spAutoFit/>
          </a:bodyPr>
          <a:lstStyle/>
          <a:p>
            <a:r>
              <a:rPr lang="en-US" altLang="zh-CN" sz="3200" b="1" dirty="0">
                <a:solidFill>
                  <a:srgbClr val="008766"/>
                </a:solidFill>
                <a:latin typeface="黑体" panose="02010609060101010101" pitchFamily="49" charset="-122"/>
                <a:ea typeface="黑体" panose="02010609060101010101" pitchFamily="49" charset="-122"/>
              </a:rPr>
              <a:t>   </a:t>
            </a:r>
            <a:r>
              <a:rPr lang="zh-CN" altLang="zh-CN" sz="3200" b="1" dirty="0">
                <a:solidFill>
                  <a:srgbClr val="008766"/>
                </a:solidFill>
                <a:latin typeface="黑体" panose="02010609060101010101" pitchFamily="49" charset="-122"/>
                <a:ea typeface="黑体" panose="02010609060101010101" pitchFamily="49" charset="-122"/>
              </a:rPr>
              <a:t>学生家长不是学校教育的异己力量，而是可靠的内在力量</a:t>
            </a:r>
            <a:r>
              <a:rPr lang="zh-CN" altLang="en-US" sz="3200" b="1" dirty="0">
                <a:solidFill>
                  <a:srgbClr val="008766"/>
                </a:solidFill>
                <a:latin typeface="黑体" panose="02010609060101010101" pitchFamily="49" charset="-122"/>
                <a:ea typeface="黑体" panose="02010609060101010101" pitchFamily="49" charset="-122"/>
              </a:rPr>
              <a:t>。</a:t>
            </a:r>
            <a:endParaRPr lang="en-US" altLang="zh-CN" sz="3200" b="1" dirty="0">
              <a:solidFill>
                <a:srgbClr val="008766"/>
              </a:solidFill>
              <a:latin typeface="黑体" panose="02010609060101010101" pitchFamily="49" charset="-122"/>
              <a:ea typeface="黑体" panose="02010609060101010101" pitchFamily="49" charset="-122"/>
            </a:endParaRPr>
          </a:p>
          <a:p>
            <a:pPr algn="r"/>
            <a:r>
              <a:rPr lang="en-US" altLang="zh-CN" sz="3200" b="1" dirty="0">
                <a:solidFill>
                  <a:srgbClr val="008766"/>
                </a:solidFill>
                <a:latin typeface="黑体" panose="02010609060101010101" pitchFamily="49" charset="-122"/>
                <a:ea typeface="黑体" panose="02010609060101010101" pitchFamily="49" charset="-122"/>
              </a:rPr>
              <a:t>——</a:t>
            </a:r>
            <a:r>
              <a:rPr lang="zh-CN" altLang="en-US" sz="3200" b="1" dirty="0">
                <a:solidFill>
                  <a:srgbClr val="008766"/>
                </a:solidFill>
                <a:latin typeface="黑体" panose="02010609060101010101" pitchFamily="49" charset="-122"/>
                <a:ea typeface="黑体" panose="02010609060101010101" pitchFamily="49" charset="-122"/>
              </a:rPr>
              <a:t>张志勇</a:t>
            </a:r>
            <a:endParaRPr lang="zh-CN" altLang="en-US" sz="3200" b="1" dirty="0">
              <a:solidFill>
                <a:srgbClr val="008766"/>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4" name="文本框 3"/>
          <p:cNvSpPr txBox="1"/>
          <p:nvPr/>
        </p:nvSpPr>
        <p:spPr>
          <a:xfrm>
            <a:off x="2049059" y="1083000"/>
            <a:ext cx="9387069" cy="4247317"/>
          </a:xfrm>
          <a:prstGeom prst="rect">
            <a:avLst/>
          </a:prstGeom>
          <a:noFill/>
        </p:spPr>
        <p:txBody>
          <a:bodyPr wrap="square" rtlCol="0">
            <a:spAutoFit/>
          </a:bodyPr>
          <a:lstStyle/>
          <a:p>
            <a:pPr>
              <a:lnSpc>
                <a:spcPct val="150000"/>
              </a:lnSpc>
            </a:pPr>
            <a:r>
              <a:rPr lang="zh-CN" altLang="zh-CN" sz="2800" b="1" dirty="0"/>
              <a:t>第一，</a:t>
            </a:r>
            <a:r>
              <a:rPr lang="zh-CN" altLang="en-US" sz="2800" b="1" dirty="0"/>
              <a:t>让</a:t>
            </a:r>
            <a:r>
              <a:rPr lang="zh-CN" altLang="zh-CN" sz="2800" b="1" dirty="0"/>
              <a:t>家长</a:t>
            </a:r>
            <a:r>
              <a:rPr lang="zh-CN" altLang="en-US" sz="2800" b="1" dirty="0"/>
              <a:t>成为</a:t>
            </a:r>
            <a:r>
              <a:rPr lang="zh-CN" altLang="zh-CN" sz="2800" b="1" dirty="0"/>
              <a:t>学校教育的知情者。</a:t>
            </a:r>
            <a:endParaRPr lang="en-US" altLang="zh-CN" sz="2800" b="1" dirty="0"/>
          </a:p>
          <a:p>
            <a:pPr>
              <a:lnSpc>
                <a:spcPct val="150000"/>
              </a:lnSpc>
            </a:pPr>
            <a:r>
              <a:rPr lang="zh-CN" altLang="zh-CN" sz="2800" b="1" dirty="0"/>
              <a:t>第二，</a:t>
            </a:r>
            <a:r>
              <a:rPr lang="zh-CN" altLang="en-US" sz="2800" b="1" dirty="0"/>
              <a:t>让</a:t>
            </a:r>
            <a:r>
              <a:rPr lang="zh-CN" altLang="zh-CN" sz="2800" b="1" dirty="0"/>
              <a:t>家长</a:t>
            </a:r>
            <a:r>
              <a:rPr lang="zh-CN" altLang="en-US" sz="2800" b="1" dirty="0"/>
              <a:t>成为</a:t>
            </a:r>
            <a:r>
              <a:rPr lang="zh-CN" altLang="zh-CN" sz="2800" b="1" dirty="0"/>
              <a:t>学校教育的建议者。</a:t>
            </a:r>
            <a:endParaRPr lang="en-US" altLang="zh-CN" sz="2800" b="1" dirty="0"/>
          </a:p>
          <a:p>
            <a:pPr>
              <a:lnSpc>
                <a:spcPct val="150000"/>
              </a:lnSpc>
            </a:pPr>
            <a:r>
              <a:rPr lang="zh-CN" altLang="zh-CN" sz="2800" b="1" dirty="0"/>
              <a:t>第三，</a:t>
            </a:r>
            <a:r>
              <a:rPr lang="zh-CN" altLang="en-US" sz="2800" b="1" dirty="0"/>
              <a:t>让</a:t>
            </a:r>
            <a:r>
              <a:rPr lang="zh-CN" altLang="zh-CN" sz="2800" b="1" dirty="0"/>
              <a:t>家长</a:t>
            </a:r>
            <a:r>
              <a:rPr lang="zh-CN" altLang="en-US" sz="2800" b="1" dirty="0"/>
              <a:t>成为</a:t>
            </a:r>
            <a:r>
              <a:rPr lang="zh-CN" altLang="zh-CN" sz="2800" b="1" dirty="0"/>
              <a:t>学校教育的协同者。</a:t>
            </a:r>
            <a:endParaRPr lang="en-US" altLang="zh-CN" sz="2800" b="1" dirty="0"/>
          </a:p>
          <a:p>
            <a:pPr>
              <a:lnSpc>
                <a:spcPct val="150000"/>
              </a:lnSpc>
            </a:pPr>
            <a:r>
              <a:rPr lang="zh-CN" altLang="zh-CN" sz="2800" b="1" dirty="0"/>
              <a:t>第四，</a:t>
            </a:r>
            <a:r>
              <a:rPr lang="zh-CN" altLang="en-US" sz="2800" b="1" dirty="0"/>
              <a:t>让</a:t>
            </a:r>
            <a:r>
              <a:rPr lang="zh-CN" altLang="zh-CN" sz="2800" b="1" dirty="0"/>
              <a:t>家长</a:t>
            </a:r>
            <a:r>
              <a:rPr lang="zh-CN" altLang="en-US" sz="2800" b="1" dirty="0"/>
              <a:t>成为</a:t>
            </a:r>
            <a:r>
              <a:rPr lang="zh-CN" altLang="zh-CN" sz="2800" b="1" dirty="0"/>
              <a:t>教育的参与者。</a:t>
            </a:r>
            <a:endParaRPr lang="en-US" altLang="zh-CN" sz="2800" b="1" dirty="0"/>
          </a:p>
          <a:p>
            <a:pPr>
              <a:lnSpc>
                <a:spcPct val="150000"/>
              </a:lnSpc>
            </a:pPr>
            <a:r>
              <a:rPr lang="zh-CN" altLang="zh-CN" sz="2800" b="1" dirty="0"/>
              <a:t>第五，家长</a:t>
            </a:r>
            <a:r>
              <a:rPr lang="zh-CN" altLang="en-US" sz="2800" b="1" dirty="0"/>
              <a:t>是</a:t>
            </a:r>
            <a:r>
              <a:rPr lang="zh-CN" altLang="zh-CN" sz="2800" b="1" dirty="0"/>
              <a:t>学校</a:t>
            </a:r>
            <a:r>
              <a:rPr lang="zh-CN" altLang="en-US" sz="2800" b="1" dirty="0"/>
              <a:t>办学行为</a:t>
            </a:r>
            <a:r>
              <a:rPr lang="zh-CN" altLang="zh-CN" sz="2800" b="1" dirty="0"/>
              <a:t>的监督者。</a:t>
            </a:r>
            <a:endParaRPr lang="en-US" altLang="zh-CN" sz="2800" b="1" dirty="0"/>
          </a:p>
          <a:p>
            <a:pPr>
              <a:lnSpc>
                <a:spcPct val="150000"/>
              </a:lnSpc>
            </a:pPr>
            <a:r>
              <a:rPr lang="zh-CN" altLang="zh-CN" sz="2800" b="1" dirty="0"/>
              <a:t>第六，家长是学校教育的同盟者。</a:t>
            </a:r>
            <a:endParaRPr lang="en-US" altLang="zh-CN" sz="2800" b="1" dirty="0"/>
          </a:p>
          <a:p>
            <a:endParaRPr lang="zh-CN" altLang="zh-CN"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水彩植物"/>
          <p:cNvPicPr>
            <a:picLocks noChangeAspect="1"/>
          </p:cNvPicPr>
          <p:nvPr/>
        </p:nvPicPr>
        <p:blipFill>
          <a:blip r:embed="rId1" cstate="print"/>
          <a:stretch>
            <a:fillRect/>
          </a:stretch>
        </p:blipFill>
        <p:spPr>
          <a:xfrm>
            <a:off x="5375909" y="227648"/>
            <a:ext cx="1256059" cy="3736340"/>
          </a:xfrm>
          <a:prstGeom prst="rect">
            <a:avLst/>
          </a:prstGeom>
        </p:spPr>
      </p:pic>
      <p:sp>
        <p:nvSpPr>
          <p:cNvPr id="10" name="椭圆 9"/>
          <p:cNvSpPr/>
          <p:nvPr/>
        </p:nvSpPr>
        <p:spPr>
          <a:xfrm>
            <a:off x="4019191" y="912248"/>
            <a:ext cx="358140" cy="358140"/>
          </a:xfrm>
          <a:prstGeom prst="ellipse">
            <a:avLst/>
          </a:prstGeom>
          <a:solidFill>
            <a:srgbClr val="83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156406" y="2869232"/>
            <a:ext cx="358140" cy="358140"/>
          </a:xfrm>
          <a:prstGeom prst="ellipse">
            <a:avLst/>
          </a:prstGeom>
          <a:solidFill>
            <a:srgbClr val="216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991350" y="1058343"/>
            <a:ext cx="358140" cy="358140"/>
          </a:xfrm>
          <a:prstGeom prst="ellipse">
            <a:avLst/>
          </a:prstGeom>
          <a:solidFill>
            <a:srgbClr val="216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991350" y="3148483"/>
            <a:ext cx="349250" cy="350202"/>
          </a:xfrm>
          <a:prstGeom prst="ellipse">
            <a:avLst/>
          </a:prstGeom>
          <a:solidFill>
            <a:srgbClr val="83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Shape 6922"/>
          <p:cNvSpPr/>
          <p:nvPr/>
        </p:nvSpPr>
        <p:spPr>
          <a:xfrm>
            <a:off x="1065530" y="1343645"/>
            <a:ext cx="3449016" cy="1184940"/>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defTabSz="1216025" fontAlgn="auto">
              <a:spcBef>
                <a:spcPts val="0"/>
              </a:spcBef>
            </a:pPr>
            <a:r>
              <a:rPr lang="zh-CN" altLang="en-US" sz="2400" b="1" dirty="0">
                <a:solidFill>
                  <a:srgbClr val="008766"/>
                </a:solidFill>
                <a:latin typeface="黑体" panose="02010609060101010101" pitchFamily="49" charset="-122"/>
                <a:ea typeface="黑体" panose="02010609060101010101" pitchFamily="49" charset="-122"/>
              </a:rPr>
              <a:t>微信群、钉钉家校区、教学</a:t>
            </a:r>
            <a:r>
              <a:rPr lang="zh-CN" altLang="zh-CN" sz="2400" b="1" dirty="0">
                <a:solidFill>
                  <a:srgbClr val="008766"/>
                </a:solidFill>
                <a:latin typeface="黑体" panose="02010609060101010101" pitchFamily="49" charset="-122"/>
                <a:ea typeface="黑体" panose="02010609060101010101" pitchFamily="49" charset="-122"/>
              </a:rPr>
              <a:t>开放日</a:t>
            </a:r>
            <a:r>
              <a:rPr lang="zh-CN" altLang="en-US" sz="2400" b="1" dirty="0">
                <a:solidFill>
                  <a:srgbClr val="008766"/>
                </a:solidFill>
                <a:latin typeface="黑体" panose="02010609060101010101" pitchFamily="49" charset="-122"/>
                <a:ea typeface="黑体" panose="02010609060101010101" pitchFamily="49" charset="-122"/>
              </a:rPr>
              <a:t>、校长接待日</a:t>
            </a:r>
            <a:r>
              <a:rPr lang="en-US" altLang="zh-CN" sz="2400" b="1" dirty="0">
                <a:solidFill>
                  <a:srgbClr val="008766"/>
                </a:solidFill>
                <a:latin typeface="黑体" panose="02010609060101010101" pitchFamily="49" charset="-122"/>
                <a:ea typeface="黑体" panose="02010609060101010101" pitchFamily="49" charset="-122"/>
              </a:rPr>
              <a:t>……</a:t>
            </a:r>
            <a:endParaRPr kumimoji="0" lang="en-US" altLang="zh-CN" sz="2400" b="1" i="0" u="none" strike="noStrike" kern="0" cap="none" spc="0" normalizeH="0" baseline="0" noProof="0" dirty="0">
              <a:ln>
                <a:noFill/>
              </a:ln>
              <a:solidFill>
                <a:srgbClr val="008766"/>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25" name="Shape 6923"/>
          <p:cNvSpPr/>
          <p:nvPr/>
        </p:nvSpPr>
        <p:spPr>
          <a:xfrm>
            <a:off x="1529292" y="796607"/>
            <a:ext cx="2284518"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家校沟通</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
        <p:nvSpPr>
          <p:cNvPr id="28" name="Shape 6923"/>
          <p:cNvSpPr/>
          <p:nvPr/>
        </p:nvSpPr>
        <p:spPr>
          <a:xfrm>
            <a:off x="1638976" y="2778759"/>
            <a:ext cx="2284518"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亲子活动</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
        <p:nvSpPr>
          <p:cNvPr id="29" name="Shape 6922"/>
          <p:cNvSpPr/>
          <p:nvPr/>
        </p:nvSpPr>
        <p:spPr>
          <a:xfrm>
            <a:off x="816610" y="3527682"/>
            <a:ext cx="4559299" cy="815608"/>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defTabSz="1216025" fontAlgn="auto">
              <a:spcBef>
                <a:spcPts val="0"/>
              </a:spcBef>
            </a:pPr>
            <a:r>
              <a:rPr lang="zh-CN" altLang="en-US" sz="2400" b="1" dirty="0">
                <a:solidFill>
                  <a:srgbClr val="008766"/>
                </a:solidFill>
                <a:latin typeface="黑体" panose="02010609060101010101" pitchFamily="49" charset="-122"/>
                <a:ea typeface="黑体" panose="02010609060101010101" pitchFamily="49" charset="-122"/>
              </a:rPr>
              <a:t>组织指导</a:t>
            </a:r>
            <a:r>
              <a:rPr lang="zh-CN" altLang="zh-CN" sz="2400" b="1" dirty="0">
                <a:solidFill>
                  <a:srgbClr val="008766"/>
                </a:solidFill>
                <a:latin typeface="黑体" panose="02010609060101010101" pitchFamily="49" charset="-122"/>
                <a:ea typeface="黑体" panose="02010609060101010101" pitchFamily="49" charset="-122"/>
              </a:rPr>
              <a:t>家长和孩子</a:t>
            </a:r>
            <a:r>
              <a:rPr lang="zh-CN" altLang="en-US" sz="2400" b="1" dirty="0">
                <a:solidFill>
                  <a:srgbClr val="008766"/>
                </a:solidFill>
                <a:latin typeface="黑体" panose="02010609060101010101" pitchFamily="49" charset="-122"/>
                <a:ea typeface="黑体" panose="02010609060101010101" pitchFamily="49" charset="-122"/>
              </a:rPr>
              <a:t>参加主题教育活动</a:t>
            </a:r>
            <a:r>
              <a:rPr lang="zh-CN" altLang="zh-CN" sz="2400" b="1" dirty="0">
                <a:solidFill>
                  <a:srgbClr val="008766"/>
                </a:solidFill>
                <a:latin typeface="黑体" panose="02010609060101010101" pitchFamily="49" charset="-122"/>
                <a:ea typeface="黑体" panose="02010609060101010101" pitchFamily="49" charset="-122"/>
              </a:rPr>
              <a:t>。</a:t>
            </a:r>
            <a:endParaRPr kumimoji="0" lang="en-US" altLang="zh-CN" sz="2400" b="1" i="0" u="none" strike="noStrike" kern="0" cap="none" spc="0" normalizeH="0" baseline="0" noProof="0" dirty="0">
              <a:ln>
                <a:noFill/>
              </a:ln>
              <a:solidFill>
                <a:srgbClr val="008766"/>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30" name="椭圆 29"/>
          <p:cNvSpPr/>
          <p:nvPr/>
        </p:nvSpPr>
        <p:spPr>
          <a:xfrm>
            <a:off x="2602165" y="4643600"/>
            <a:ext cx="358140" cy="358140"/>
          </a:xfrm>
          <a:prstGeom prst="ellipse">
            <a:avLst/>
          </a:prstGeom>
          <a:solidFill>
            <a:srgbClr val="83C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Shape 6923"/>
          <p:cNvSpPr/>
          <p:nvPr/>
        </p:nvSpPr>
        <p:spPr>
          <a:xfrm>
            <a:off x="3102996" y="4537976"/>
            <a:ext cx="2284518"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家长志工</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
        <p:nvSpPr>
          <p:cNvPr id="32" name="Shape 6922"/>
          <p:cNvSpPr/>
          <p:nvPr/>
        </p:nvSpPr>
        <p:spPr>
          <a:xfrm>
            <a:off x="2960305" y="5157771"/>
            <a:ext cx="6398008" cy="815608"/>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defTabSz="1216025" fontAlgn="auto">
              <a:spcBef>
                <a:spcPts val="0"/>
              </a:spcBef>
            </a:pPr>
            <a:r>
              <a:rPr lang="zh-CN" altLang="en-US" sz="2400" b="1" dirty="0">
                <a:solidFill>
                  <a:srgbClr val="008766"/>
                </a:solidFill>
                <a:latin typeface="黑体" panose="02010609060101010101" pitchFamily="49" charset="-122"/>
                <a:ea typeface="黑体" panose="02010609060101010101" pitchFamily="49" charset="-122"/>
              </a:rPr>
              <a:t>家长“护校队”、职业探索指导、家长职业生涯分享</a:t>
            </a:r>
            <a:r>
              <a:rPr lang="en-US" altLang="zh-CN" sz="2400" b="1" dirty="0">
                <a:solidFill>
                  <a:srgbClr val="008766"/>
                </a:solidFill>
                <a:latin typeface="黑体" panose="02010609060101010101" pitchFamily="49" charset="-122"/>
                <a:ea typeface="黑体" panose="02010609060101010101" pitchFamily="49" charset="-122"/>
              </a:rPr>
              <a:t> ……</a:t>
            </a:r>
            <a:endParaRPr kumimoji="0" lang="en-US" altLang="zh-CN" sz="2400" b="1" i="0" u="none" strike="noStrike" kern="0" cap="none" spc="0" normalizeH="0" baseline="0" noProof="0" dirty="0">
              <a:ln>
                <a:noFill/>
              </a:ln>
              <a:solidFill>
                <a:srgbClr val="008766"/>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33" name="Shape 6923"/>
          <p:cNvSpPr/>
          <p:nvPr/>
        </p:nvSpPr>
        <p:spPr>
          <a:xfrm>
            <a:off x="7574649" y="952719"/>
            <a:ext cx="2742459"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家庭教育指导</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
        <p:nvSpPr>
          <p:cNvPr id="34" name="Shape 6922"/>
          <p:cNvSpPr/>
          <p:nvPr/>
        </p:nvSpPr>
        <p:spPr>
          <a:xfrm>
            <a:off x="6991350" y="1522911"/>
            <a:ext cx="4559299" cy="815608"/>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defTabSz="1216025" fontAlgn="auto">
              <a:spcBef>
                <a:spcPts val="0"/>
              </a:spcBef>
            </a:pPr>
            <a:r>
              <a:rPr lang="zh-CN" altLang="en-US" sz="2400" b="1" dirty="0">
                <a:solidFill>
                  <a:srgbClr val="008766"/>
                </a:solidFill>
                <a:latin typeface="黑体" panose="02010609060101010101" pitchFamily="49" charset="-122"/>
                <a:ea typeface="黑体" panose="02010609060101010101" pitchFamily="49" charset="-122"/>
              </a:rPr>
              <a:t>专题讲座、家长课堂、家庭教育“大讲堂”</a:t>
            </a:r>
            <a:r>
              <a:rPr lang="en-US" altLang="zh-CN" sz="2400" b="1" dirty="0">
                <a:solidFill>
                  <a:srgbClr val="008766"/>
                </a:solidFill>
                <a:latin typeface="黑体" panose="02010609060101010101" pitchFamily="49" charset="-122"/>
                <a:ea typeface="黑体" panose="02010609060101010101" pitchFamily="49" charset="-122"/>
              </a:rPr>
              <a:t>……</a:t>
            </a:r>
            <a:endParaRPr kumimoji="0" lang="en-US" altLang="zh-CN" sz="2400" b="1" i="0" u="none" strike="noStrike" kern="0" cap="none" spc="0" normalizeH="0" baseline="0" noProof="0" dirty="0">
              <a:ln>
                <a:noFill/>
              </a:ln>
              <a:solidFill>
                <a:srgbClr val="008766"/>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
        <p:nvSpPr>
          <p:cNvPr id="35" name="Shape 6923"/>
          <p:cNvSpPr/>
          <p:nvPr/>
        </p:nvSpPr>
        <p:spPr>
          <a:xfrm>
            <a:off x="7477816" y="3068058"/>
            <a:ext cx="2313554"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监督学校</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
        <p:nvSpPr>
          <p:cNvPr id="36" name="Shape 6922"/>
          <p:cNvSpPr/>
          <p:nvPr/>
        </p:nvSpPr>
        <p:spPr>
          <a:xfrm>
            <a:off x="6838619" y="3736899"/>
            <a:ext cx="4559299" cy="815608"/>
          </a:xfrm>
          <a:prstGeom prst="rect">
            <a:avLst/>
          </a:prstGeom>
          <a:ln w="12700">
            <a:round/>
          </a:ln>
        </p:spPr>
        <p:txBody>
          <a:bodyPr wrap="square" lIns="38100" tIns="38100" rIns="38100" bIns="38100">
            <a:spAutoFit/>
          </a:bodyPr>
          <a:lstStyle>
            <a:lvl1pPr>
              <a:buClr>
                <a:srgbClr val="B5B5B5"/>
              </a:buClr>
              <a:defRPr sz="1100">
                <a:solidFill>
                  <a:srgbClr val="B5B5B5"/>
                </a:solidFill>
                <a:uFill>
                  <a:solidFill>
                    <a:srgbClr val="B5B5B5"/>
                  </a:solidFill>
                </a:uFill>
              </a:defRPr>
            </a:lvl1pPr>
          </a:lstStyle>
          <a:p>
            <a:pPr lvl="0" defTabSz="1216025" fontAlgn="auto">
              <a:spcBef>
                <a:spcPts val="0"/>
              </a:spcBef>
            </a:pPr>
            <a:r>
              <a:rPr lang="zh-CN" altLang="zh-CN" sz="2400" b="1" dirty="0">
                <a:solidFill>
                  <a:srgbClr val="008766"/>
                </a:solidFill>
                <a:latin typeface="黑体" panose="02010609060101010101" pitchFamily="49" charset="-122"/>
                <a:ea typeface="黑体" panose="02010609060101010101" pitchFamily="49" charset="-122"/>
              </a:rPr>
              <a:t>组织有较高素养、懂教育的家长参与学校民主管理和监督</a:t>
            </a:r>
            <a:r>
              <a:rPr lang="zh-CN" altLang="en-US" sz="2400" b="1" dirty="0">
                <a:solidFill>
                  <a:srgbClr val="008766"/>
                </a:solidFill>
                <a:latin typeface="黑体" panose="02010609060101010101" pitchFamily="49" charset="-122"/>
                <a:ea typeface="黑体" panose="02010609060101010101" pitchFamily="49" charset="-122"/>
              </a:rPr>
              <a:t>。</a:t>
            </a:r>
            <a:endParaRPr kumimoji="0" lang="en-US" altLang="zh-CN" sz="2400" b="1" i="0" u="none" strike="noStrike" kern="0" cap="none" spc="0" normalizeH="0" baseline="0" noProof="0" dirty="0">
              <a:ln>
                <a:noFill/>
              </a:ln>
              <a:solidFill>
                <a:srgbClr val="008766"/>
              </a:solidFill>
              <a:effectLst/>
              <a:uLnTx/>
              <a:uFillTx/>
              <a:latin typeface="黑体" panose="02010609060101010101" pitchFamily="49" charset="-122"/>
              <a:ea typeface="黑体" panose="02010609060101010101" pitchFamily="49"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5862" y="741081"/>
            <a:ext cx="2540635" cy="4112260"/>
          </a:xfrm>
          <a:prstGeom prst="rect">
            <a:avLst/>
          </a:prstGeom>
          <a:solidFill>
            <a:srgbClr val="0087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descr="手绘绿叶"/>
          <p:cNvPicPr>
            <a:picLocks noChangeAspect="1"/>
          </p:cNvPicPr>
          <p:nvPr/>
        </p:nvPicPr>
        <p:blipFill>
          <a:blip r:embed="rId1" cstate="print"/>
          <a:stretch>
            <a:fillRect/>
          </a:stretch>
        </p:blipFill>
        <p:spPr>
          <a:xfrm rot="300000">
            <a:off x="-213743" y="1511670"/>
            <a:ext cx="2313940" cy="5955665"/>
          </a:xfrm>
          <a:prstGeom prst="rect">
            <a:avLst/>
          </a:prstGeom>
        </p:spPr>
      </p:pic>
      <p:sp>
        <p:nvSpPr>
          <p:cNvPr id="41" name="文本框 40"/>
          <p:cNvSpPr txBox="1"/>
          <p:nvPr/>
        </p:nvSpPr>
        <p:spPr>
          <a:xfrm>
            <a:off x="3278156" y="1130197"/>
            <a:ext cx="8336069" cy="2554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200" b="1" dirty="0">
                <a:solidFill>
                  <a:srgbClr val="008766"/>
                </a:solidFill>
                <a:latin typeface="黑体" panose="02010609060101010101" pitchFamily="49" charset="-122"/>
                <a:ea typeface="黑体" panose="02010609060101010101" pitchFamily="49" charset="-122"/>
              </a:rPr>
              <a:t>家长和教师是孩子成长的两个“最重要他人”，家庭和学校是孩子生活中最重要的两个场所。家庭教育基于生活和家长的需要，学校教育主要依据国家的教育方针政策，二者通力合作，孩子才能受到最好的教育。</a:t>
            </a:r>
            <a:endParaRPr lang="zh-CN" altLang="en-US" sz="3200" b="1" dirty="0">
              <a:solidFill>
                <a:srgbClr val="008766"/>
              </a:solidFill>
              <a:latin typeface="黑体" panose="02010609060101010101" pitchFamily="49" charset="-122"/>
              <a:ea typeface="黑体" panose="02010609060101010101" pitchFamily="49" charset="-122"/>
            </a:endParaRPr>
          </a:p>
        </p:txBody>
      </p:sp>
      <p:sp>
        <p:nvSpPr>
          <p:cNvPr id="2" name="文本框 1"/>
          <p:cNvSpPr txBox="1"/>
          <p:nvPr/>
        </p:nvSpPr>
        <p:spPr>
          <a:xfrm>
            <a:off x="1786179" y="1130197"/>
            <a:ext cx="1271588" cy="2062103"/>
          </a:xfrm>
          <a:prstGeom prst="rect">
            <a:avLst/>
          </a:prstGeom>
          <a:noFill/>
          <a:ln>
            <a:solidFill>
              <a:srgbClr val="FF3300"/>
            </a:solidFill>
          </a:ln>
        </p:spPr>
        <p:txBody>
          <a:bodyPr wrap="square" rtlCol="0">
            <a:spAutoFit/>
          </a:bodyPr>
          <a:lstStyle/>
          <a:p>
            <a:pPr algn="ctr"/>
            <a:r>
              <a:rPr lang="en-US" altLang="zh-CN" sz="3200" dirty="0">
                <a:solidFill>
                  <a:schemeClr val="bg1"/>
                </a:solidFill>
                <a:latin typeface="华文彩云" panose="02010800040101010101" pitchFamily="2" charset="-122"/>
                <a:ea typeface="华文彩云" panose="02010800040101010101" pitchFamily="2" charset="-122"/>
              </a:rPr>
              <a:t>02</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家庭教育课程</a:t>
            </a:r>
            <a:endParaRPr lang="zh-CN" altLang="en-US" sz="3200" dirty="0">
              <a:solidFill>
                <a:schemeClr val="bg1"/>
              </a:solidFill>
              <a:latin typeface="华文彩云" panose="02010800040101010101" pitchFamily="2" charset="-122"/>
              <a:ea typeface="华文彩云" panose="02010800040101010101" pitchFamily="2" charset="-122"/>
            </a:endParaRPr>
          </a:p>
        </p:txBody>
      </p:sp>
      <p:sp>
        <p:nvSpPr>
          <p:cNvPr id="6" name="文本框 5"/>
          <p:cNvSpPr txBox="1"/>
          <p:nvPr/>
        </p:nvSpPr>
        <p:spPr>
          <a:xfrm>
            <a:off x="3265423" y="3950893"/>
            <a:ext cx="8336069"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3200" b="1" dirty="0">
                <a:solidFill>
                  <a:srgbClr val="008766"/>
                </a:solidFill>
                <a:latin typeface="黑体" panose="02010609060101010101" pitchFamily="49" charset="-122"/>
                <a:ea typeface="黑体" panose="02010609060101010101" pitchFamily="49" charset="-122"/>
              </a:rPr>
              <a:t>当家庭需要外部支持帮助时首先会向学校求助</a:t>
            </a:r>
            <a:r>
              <a:rPr lang="zh-CN" altLang="en-US" sz="3200" b="1" dirty="0">
                <a:solidFill>
                  <a:srgbClr val="008766"/>
                </a:solidFill>
                <a:latin typeface="黑体" panose="02010609060101010101" pitchFamily="49" charset="-122"/>
                <a:ea typeface="黑体" panose="02010609060101010101" pitchFamily="49" charset="-122"/>
              </a:rPr>
              <a:t>。家校合作，学校是主导</a:t>
            </a:r>
            <a:r>
              <a:rPr lang="zh-CN" altLang="zh-CN" sz="3200" b="1" dirty="0">
                <a:solidFill>
                  <a:srgbClr val="008766"/>
                </a:solidFill>
                <a:latin typeface="黑体" panose="02010609060101010101" pitchFamily="49" charset="-122"/>
                <a:ea typeface="黑体" panose="02010609060101010101" pitchFamily="49" charset="-122"/>
              </a:rPr>
              <a:t>。</a:t>
            </a:r>
            <a:endParaRPr lang="zh-CN" altLang="en-US" sz="3200" b="1" dirty="0">
              <a:solidFill>
                <a:srgbClr val="008766"/>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58b317af86273"/>
          <p:cNvPicPr>
            <a:picLocks noChangeAspect="1"/>
          </p:cNvPicPr>
          <p:nvPr/>
        </p:nvPicPr>
        <p:blipFill>
          <a:blip r:embed="rId1" cstate="print"/>
          <a:srcRect l="14407" r="30054"/>
          <a:stretch>
            <a:fillRect/>
          </a:stretch>
        </p:blipFill>
        <p:spPr>
          <a:xfrm>
            <a:off x="-33020" y="-29210"/>
            <a:ext cx="12234545" cy="6882765"/>
          </a:xfrm>
          <a:prstGeom prst="rect">
            <a:avLst/>
          </a:prstGeom>
        </p:spPr>
      </p:pic>
      <p:sp>
        <p:nvSpPr>
          <p:cNvPr id="12" name="文本框 11"/>
          <p:cNvSpPr txBox="1"/>
          <p:nvPr/>
        </p:nvSpPr>
        <p:spPr>
          <a:xfrm>
            <a:off x="2023110" y="2660015"/>
            <a:ext cx="1705610" cy="2799715"/>
          </a:xfrm>
          <a:prstGeom prst="rect">
            <a:avLst/>
          </a:prstGeom>
          <a:noFill/>
        </p:spPr>
        <p:txBody>
          <a:bodyPr wrap="square" rtlCol="0">
            <a:spAutoFit/>
          </a:bodyPr>
          <a:lstStyle/>
          <a:p>
            <a:pPr lvl="0" algn="ctr"/>
            <a:r>
              <a:rPr lang="zh-CN" altLang="en-US" sz="8800" noProof="0" dirty="0">
                <a:ln>
                  <a:noFill/>
                </a:ln>
                <a:solidFill>
                  <a:srgbClr val="008766"/>
                </a:solidFill>
                <a:uLnTx/>
                <a:uFillTx/>
                <a:latin typeface="汉仪新蒂唐朝体" panose="02000500000000000000" charset="-122"/>
                <a:ea typeface="汉仪新蒂唐朝体" panose="02000500000000000000" charset="-122"/>
                <a:sym typeface="+mn-ea"/>
              </a:rPr>
              <a:t>目录</a:t>
            </a:r>
            <a:endParaRPr lang="zh-CN" altLang="en-US" sz="8800" noProof="0" dirty="0">
              <a:ln>
                <a:noFill/>
              </a:ln>
              <a:solidFill>
                <a:srgbClr val="008766"/>
              </a:solidFill>
              <a:uLnTx/>
              <a:uFillTx/>
              <a:latin typeface="汉仪新蒂唐朝体" panose="02000500000000000000" charset="-122"/>
              <a:ea typeface="汉仪新蒂唐朝体" panose="02000500000000000000" charset="-122"/>
              <a:sym typeface="+mn-ea"/>
            </a:endParaRPr>
          </a:p>
        </p:txBody>
      </p:sp>
      <p:sp>
        <p:nvSpPr>
          <p:cNvPr id="13" name="文本框 12"/>
          <p:cNvSpPr txBox="1"/>
          <p:nvPr/>
        </p:nvSpPr>
        <p:spPr>
          <a:xfrm>
            <a:off x="3443605" y="3855720"/>
            <a:ext cx="367030" cy="1701165"/>
          </a:xfrm>
          <a:prstGeom prst="rect">
            <a:avLst/>
          </a:prstGeom>
          <a:noFill/>
        </p:spPr>
        <p:txBody>
          <a:bodyPr vert="eaVert" wrap="square" rtlCol="0">
            <a:spAutoFit/>
          </a:bodyPr>
          <a:lstStyle/>
          <a:p>
            <a:pPr algn="dist"/>
            <a:r>
              <a:rPr lang="en-US" altLang="zh-CN" sz="1200">
                <a:solidFill>
                  <a:srgbClr val="216A48"/>
                </a:solidFill>
              </a:rPr>
              <a:t>CONTENTS</a:t>
            </a:r>
            <a:endParaRPr lang="en-US" altLang="zh-CN" sz="1200">
              <a:solidFill>
                <a:srgbClr val="216A48"/>
              </a:solidFill>
            </a:endParaRPr>
          </a:p>
        </p:txBody>
      </p:sp>
      <p:cxnSp>
        <p:nvCxnSpPr>
          <p:cNvPr id="4" name="直接连接符 3"/>
          <p:cNvCxnSpPr/>
          <p:nvPr/>
        </p:nvCxnSpPr>
        <p:spPr>
          <a:xfrm>
            <a:off x="3368675" y="4116705"/>
            <a:ext cx="0" cy="1179195"/>
          </a:xfrm>
          <a:prstGeom prst="line">
            <a:avLst/>
          </a:prstGeom>
          <a:ln>
            <a:solidFill>
              <a:srgbClr val="216A48"/>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585060" y="4782205"/>
            <a:ext cx="79565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zh-CN" altLang="en-US" sz="2400" b="1" noProof="0" dirty="0">
                <a:ln>
                  <a:noFill/>
                </a:ln>
                <a:solidFill>
                  <a:srgbClr val="008766"/>
                </a:solidFill>
                <a:uLnTx/>
                <a:uFillTx/>
                <a:latin typeface="晴圆" panose="020F0000000000000000" charset="-122"/>
                <a:ea typeface="晴圆" panose="020F0000000000000000" charset="-122"/>
                <a:sym typeface="+mn-ea"/>
              </a:rPr>
              <a:t>三</a:t>
            </a:r>
            <a:endParaRPr lang="en-US" altLang="zh-CN" sz="2400" b="1" noProof="0" dirty="0">
              <a:ln>
                <a:noFill/>
              </a:ln>
              <a:solidFill>
                <a:srgbClr val="008766"/>
              </a:solidFill>
              <a:uLnTx/>
              <a:uFillTx/>
              <a:latin typeface="晴圆" panose="020F0000000000000000" charset="-122"/>
              <a:ea typeface="晴圆" panose="020F0000000000000000" charset="-122"/>
              <a:sym typeface="+mn-ea"/>
            </a:endParaRPr>
          </a:p>
        </p:txBody>
      </p:sp>
      <p:sp>
        <p:nvSpPr>
          <p:cNvPr id="34" name="文本框 33"/>
          <p:cNvSpPr txBox="1"/>
          <p:nvPr/>
        </p:nvSpPr>
        <p:spPr>
          <a:xfrm>
            <a:off x="4540432" y="2520350"/>
            <a:ext cx="79565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zh-CN" altLang="en-US" sz="2400" b="1" noProof="0" dirty="0">
                <a:ln>
                  <a:noFill/>
                </a:ln>
                <a:solidFill>
                  <a:srgbClr val="008766"/>
                </a:solidFill>
                <a:uLnTx/>
                <a:uFillTx/>
                <a:latin typeface="晴圆" panose="020F0000000000000000" charset="-122"/>
                <a:ea typeface="晴圆" panose="020F0000000000000000" charset="-122"/>
                <a:sym typeface="+mn-ea"/>
              </a:rPr>
              <a:t>一</a:t>
            </a:r>
            <a:endParaRPr lang="en-US" altLang="zh-CN" sz="2400" b="1" noProof="0" dirty="0">
              <a:ln>
                <a:noFill/>
              </a:ln>
              <a:solidFill>
                <a:srgbClr val="008766"/>
              </a:solidFill>
              <a:uLnTx/>
              <a:uFillTx/>
              <a:latin typeface="晴圆" panose="020F0000000000000000" charset="-122"/>
              <a:ea typeface="晴圆" panose="020F0000000000000000" charset="-122"/>
              <a:sym typeface="+mn-ea"/>
            </a:endParaRPr>
          </a:p>
        </p:txBody>
      </p:sp>
      <p:sp>
        <p:nvSpPr>
          <p:cNvPr id="35" name="文本框 34"/>
          <p:cNvSpPr txBox="1"/>
          <p:nvPr/>
        </p:nvSpPr>
        <p:spPr>
          <a:xfrm>
            <a:off x="4564517" y="3634298"/>
            <a:ext cx="795655" cy="461665"/>
          </a:xfrm>
          <a:prstGeom prst="rect">
            <a:avLst/>
          </a:prstGeom>
          <a:noFill/>
        </p:spPr>
        <p:txBody>
          <a:bodyPr wrap="square" rtlCol="0">
            <a:spAutoFit/>
          </a:bodyPr>
          <a:lstStyle/>
          <a:p>
            <a:pPr marL="0" marR="0" lvl="0" algn="ctr" defTabSz="914400" rtl="0" eaLnBrk="1" latinLnBrk="0" hangingPunct="1">
              <a:spcBef>
                <a:spcPts val="0"/>
              </a:spcBef>
              <a:spcAft>
                <a:spcPts val="0"/>
              </a:spcAft>
              <a:buClrTx/>
              <a:buSzTx/>
              <a:buFontTx/>
              <a:buNone/>
              <a:defRPr/>
            </a:pPr>
            <a:r>
              <a:rPr lang="zh-CN" altLang="en-US" sz="2400" b="1" noProof="0" dirty="0">
                <a:ln>
                  <a:noFill/>
                </a:ln>
                <a:solidFill>
                  <a:srgbClr val="008766"/>
                </a:solidFill>
                <a:uLnTx/>
                <a:uFillTx/>
                <a:latin typeface="晴圆" panose="020F0000000000000000" charset="-122"/>
                <a:ea typeface="晴圆" panose="020F0000000000000000" charset="-122"/>
                <a:sym typeface="+mn-ea"/>
              </a:rPr>
              <a:t>二</a:t>
            </a:r>
            <a:endParaRPr lang="en-US" altLang="zh-CN" sz="2400" b="1" noProof="0" dirty="0">
              <a:ln>
                <a:noFill/>
              </a:ln>
              <a:solidFill>
                <a:srgbClr val="008766"/>
              </a:solidFill>
              <a:uLnTx/>
              <a:uFillTx/>
              <a:latin typeface="晴圆" panose="020F0000000000000000" charset="-122"/>
              <a:ea typeface="晴圆" panose="020F0000000000000000" charset="-122"/>
              <a:sym typeface="+mn-ea"/>
            </a:endParaRPr>
          </a:p>
        </p:txBody>
      </p:sp>
      <p:sp>
        <p:nvSpPr>
          <p:cNvPr id="38" name="文本框 37"/>
          <p:cNvSpPr txBox="1"/>
          <p:nvPr/>
        </p:nvSpPr>
        <p:spPr>
          <a:xfrm>
            <a:off x="5336087" y="2394313"/>
            <a:ext cx="3557542"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rPr>
              <a:t>家校共育的必要性</a:t>
            </a:r>
            <a:endPar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endParaRPr>
          </a:p>
        </p:txBody>
      </p:sp>
      <p:pic>
        <p:nvPicPr>
          <p:cNvPr id="6" name="图片 5" descr="1"/>
          <p:cNvPicPr>
            <a:picLocks noChangeAspect="1"/>
          </p:cNvPicPr>
          <p:nvPr/>
        </p:nvPicPr>
        <p:blipFill>
          <a:blip r:embed="rId2" cstate="print"/>
          <a:stretch>
            <a:fillRect/>
          </a:stretch>
        </p:blipFill>
        <p:spPr>
          <a:xfrm>
            <a:off x="8285566" y="2460835"/>
            <a:ext cx="8061325" cy="4593590"/>
          </a:xfrm>
          <a:prstGeom prst="rect">
            <a:avLst/>
          </a:prstGeom>
        </p:spPr>
      </p:pic>
      <p:sp>
        <p:nvSpPr>
          <p:cNvPr id="19" name="文本框 37"/>
          <p:cNvSpPr txBox="1"/>
          <p:nvPr/>
        </p:nvSpPr>
        <p:spPr>
          <a:xfrm>
            <a:off x="5368745" y="3504656"/>
            <a:ext cx="4080056"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lang="zh-CN" altLang="en-US" sz="2800" kern="0" dirty="0">
                <a:solidFill>
                  <a:srgbClr val="008766"/>
                </a:solidFill>
                <a:latin typeface="微软雅黑" panose="020B0503020204020204" charset="-122"/>
                <a:ea typeface="微软雅黑" panose="020B0503020204020204" charset="-122"/>
                <a:sym typeface="+mn-ea"/>
              </a:rPr>
              <a:t>家校共育</a:t>
            </a:r>
            <a:r>
              <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rPr>
              <a:t>的探索和实践</a:t>
            </a:r>
            <a:endPar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endParaRPr>
          </a:p>
        </p:txBody>
      </p:sp>
      <p:sp>
        <p:nvSpPr>
          <p:cNvPr id="20" name="文本框 37"/>
          <p:cNvSpPr txBox="1"/>
          <p:nvPr/>
        </p:nvSpPr>
        <p:spPr>
          <a:xfrm>
            <a:off x="5390516" y="4625884"/>
            <a:ext cx="3557542" cy="713740"/>
          </a:xfrm>
          <a:prstGeom prst="rect">
            <a:avLst/>
          </a:prstGeom>
          <a:noFill/>
        </p:spPr>
        <p:txBody>
          <a:bodyPr anchor="ctr"/>
          <a:lstStyle/>
          <a:p>
            <a:pPr marL="0" marR="0" lvl="0" indent="0" algn="l" defTabSz="914400" rtl="0" eaLnBrk="1" fontAlgn="t" latinLnBrk="0" hangingPunct="1">
              <a:spcBef>
                <a:spcPts val="0"/>
              </a:spcBef>
              <a:spcAft>
                <a:spcPts val="0"/>
              </a:spcAft>
              <a:buClrTx/>
              <a:buSzTx/>
              <a:buFontTx/>
              <a:buNone/>
              <a:defRPr/>
            </a:pPr>
            <a:r>
              <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rPr>
              <a:t>家校共育的积极意义</a:t>
            </a:r>
            <a:endParaRPr kumimoji="0" lang="zh-CN" altLang="en-US" sz="2800" i="0" u="none" strike="noStrike" kern="0" cap="none" spc="0" normalizeH="0" baseline="0" noProof="0" dirty="0">
              <a:ln>
                <a:noFill/>
              </a:ln>
              <a:solidFill>
                <a:srgbClr val="008766"/>
              </a:solidFill>
              <a:effectLst/>
              <a:uLnTx/>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18" name="Shape 1591"/>
          <p:cNvSpPr/>
          <p:nvPr/>
        </p:nvSpPr>
        <p:spPr>
          <a:xfrm>
            <a:off x="1807135" y="1830939"/>
            <a:ext cx="3194524" cy="533479"/>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8900000" scaled="1"/>
            <a:tileRect/>
          </a:gradFill>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2800" b="1" noProof="0" dirty="0" smtClean="0">
                <a:ln>
                  <a:noFill/>
                </a:ln>
                <a:solidFill>
                  <a:srgbClr val="008766"/>
                </a:solidFill>
                <a:uLnTx/>
                <a:uFillTx/>
                <a:latin typeface="黑体" panose="02010609060101010101" pitchFamily="49" charset="-122"/>
                <a:ea typeface="黑体" panose="02010609060101010101" pitchFamily="49" charset="-122"/>
                <a:sym typeface="+mn-ea"/>
              </a:rPr>
              <a:t>建立钉钉家校通讯</a:t>
            </a:r>
            <a:endParaRPr lang="en-US" altLang="zh-CN" sz="28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17" name="Shape 1591"/>
          <p:cNvSpPr/>
          <p:nvPr/>
        </p:nvSpPr>
        <p:spPr>
          <a:xfrm>
            <a:off x="6070662" y="1786871"/>
            <a:ext cx="3194524" cy="533479"/>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8900000" scaled="1"/>
            <a:tileRect/>
          </a:gradFill>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2800" b="1" noProof="0" dirty="0" smtClean="0">
                <a:ln>
                  <a:noFill/>
                </a:ln>
                <a:solidFill>
                  <a:srgbClr val="008766"/>
                </a:solidFill>
                <a:uLnTx/>
                <a:uFillTx/>
                <a:latin typeface="黑体" panose="02010609060101010101" pitchFamily="49" charset="-122"/>
                <a:ea typeface="黑体" panose="02010609060101010101" pitchFamily="49" charset="-122"/>
                <a:sym typeface="+mn-ea"/>
              </a:rPr>
              <a:t>解读学校校纪校规</a:t>
            </a:r>
            <a:endParaRPr lang="en-US" altLang="zh-CN" sz="28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19" name="Shape 1591"/>
          <p:cNvSpPr/>
          <p:nvPr/>
        </p:nvSpPr>
        <p:spPr>
          <a:xfrm>
            <a:off x="1685949" y="2921609"/>
            <a:ext cx="3547062" cy="533479"/>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8900000" scaled="1"/>
            <a:tileRect/>
          </a:gradFill>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2800" b="1" noProof="0" dirty="0" smtClean="0">
                <a:ln>
                  <a:noFill/>
                </a:ln>
                <a:solidFill>
                  <a:srgbClr val="008766"/>
                </a:solidFill>
                <a:uLnTx/>
                <a:uFillTx/>
                <a:latin typeface="黑体" panose="02010609060101010101" pitchFamily="49" charset="-122"/>
                <a:ea typeface="黑体" panose="02010609060101010101" pitchFamily="49" charset="-122"/>
                <a:sym typeface="+mn-ea"/>
              </a:rPr>
              <a:t>了解中学阶段的学业</a:t>
            </a:r>
            <a:endParaRPr lang="en-US" altLang="zh-CN" sz="28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20" name="Shape 1591"/>
          <p:cNvSpPr/>
          <p:nvPr/>
        </p:nvSpPr>
        <p:spPr>
          <a:xfrm>
            <a:off x="6026595" y="2921609"/>
            <a:ext cx="3547062" cy="533479"/>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8900000" scaled="1"/>
            <a:tileRect/>
          </a:gradFill>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2800" b="1" noProof="0" dirty="0" smtClean="0">
                <a:ln>
                  <a:noFill/>
                </a:ln>
                <a:solidFill>
                  <a:srgbClr val="008766"/>
                </a:solidFill>
                <a:uLnTx/>
                <a:uFillTx/>
                <a:latin typeface="黑体" panose="02010609060101010101" pitchFamily="49" charset="-122"/>
                <a:ea typeface="黑体" panose="02010609060101010101" pitchFamily="49" charset="-122"/>
                <a:sym typeface="+mn-ea"/>
              </a:rPr>
              <a:t>了解中学阶段的学习</a:t>
            </a:r>
            <a:endParaRPr lang="en-US" altLang="zh-CN" sz="28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
        <p:nvSpPr>
          <p:cNvPr id="21" name="Shape 1591"/>
          <p:cNvSpPr/>
          <p:nvPr/>
        </p:nvSpPr>
        <p:spPr>
          <a:xfrm>
            <a:off x="2435094" y="4171408"/>
            <a:ext cx="6830091" cy="964367"/>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8900000" scaled="1"/>
            <a:tileRect/>
          </a:gradFill>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2800" b="1" dirty="0" smtClean="0">
                <a:solidFill>
                  <a:srgbClr val="008766"/>
                </a:solidFill>
                <a:latin typeface="黑体" panose="02010609060101010101" pitchFamily="49" charset="-122"/>
                <a:ea typeface="黑体" panose="02010609060101010101" pitchFamily="49" charset="-122"/>
                <a:sym typeface="+mn-ea"/>
              </a:rPr>
              <a:t>学校相关的主要工作</a:t>
            </a:r>
            <a:endParaRPr lang="en-US" altLang="zh-CN" sz="2800" b="1" dirty="0" smtClean="0">
              <a:solidFill>
                <a:srgbClr val="008766"/>
              </a:solidFill>
              <a:latin typeface="黑体" panose="02010609060101010101" pitchFamily="49" charset="-122"/>
              <a:ea typeface="黑体" panose="02010609060101010101" pitchFamily="49" charset="-122"/>
              <a:sym typeface="+mn-ea"/>
            </a:endParaRPr>
          </a:p>
          <a:p>
            <a:pPr algn="ctr"/>
            <a:r>
              <a:rPr lang="zh-CN" altLang="en-US" sz="2800" b="1" dirty="0" smtClean="0">
                <a:solidFill>
                  <a:srgbClr val="008766"/>
                </a:solidFill>
                <a:latin typeface="黑体" panose="02010609060101010101" pitchFamily="49" charset="-122"/>
                <a:ea typeface="黑体" panose="02010609060101010101" pitchFamily="49" charset="-122"/>
                <a:sym typeface="+mn-ea"/>
              </a:rPr>
              <a:t>（需要赢得家长认可和支持的工作）</a:t>
            </a:r>
            <a:endParaRPr lang="en-US" altLang="zh-CN" sz="2800" b="1" noProof="0" dirty="0">
              <a:ln>
                <a:noFill/>
              </a:ln>
              <a:solidFill>
                <a:srgbClr val="008766"/>
              </a:solidFill>
              <a:uLnTx/>
              <a:uFillTx/>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pic>
        <p:nvPicPr>
          <p:cNvPr id="5" name="Picture 4"/>
          <p:cNvPicPr>
            <a:picLocks noChangeAspect="1" noChangeArrowheads="1"/>
          </p:cNvPicPr>
          <p:nvPr/>
        </p:nvPicPr>
        <p:blipFill>
          <a:blip r:embed="rId2" cstate="print"/>
          <a:srcRect/>
          <a:stretch>
            <a:fillRect/>
          </a:stretch>
        </p:blipFill>
        <p:spPr bwMode="auto">
          <a:xfrm>
            <a:off x="3172858" y="765429"/>
            <a:ext cx="6146399" cy="4340047"/>
          </a:xfrm>
          <a:prstGeom prst="rect">
            <a:avLst/>
          </a:prstGeom>
          <a:noFill/>
          <a:ln w="9525">
            <a:noFill/>
            <a:miter lim="800000"/>
            <a:headEnd/>
            <a:tailEnd/>
          </a:ln>
          <a:effectLst/>
        </p:spPr>
      </p:pic>
      <p:sp>
        <p:nvSpPr>
          <p:cNvPr id="7" name="Text Box 5"/>
          <p:cNvSpPr txBox="1">
            <a:spLocks noChangeArrowheads="1"/>
          </p:cNvSpPr>
          <p:nvPr/>
        </p:nvSpPr>
        <p:spPr bwMode="auto">
          <a:xfrm>
            <a:off x="3178336" y="5069968"/>
            <a:ext cx="6130917" cy="584775"/>
          </a:xfrm>
          <a:prstGeom prst="rect">
            <a:avLst/>
          </a:prstGeom>
          <a:solidFill>
            <a:srgbClr val="FFFF99"/>
          </a:solidFill>
          <a:ln w="9525">
            <a:noFill/>
            <a:miter lim="800000"/>
          </a:ln>
          <a:effectLst>
            <a:prstShdw prst="shdw17" dist="17961" dir="2700000">
              <a:srgbClr val="FFFF99">
                <a:gamma/>
                <a:shade val="60000"/>
                <a:invGamma/>
              </a:srgbClr>
            </a:prstShdw>
          </a:effectLst>
        </p:spPr>
        <p:txBody>
          <a:bodyPr wrap="square">
            <a:spAutoFit/>
          </a:bodyPr>
          <a:lstStyle/>
          <a:p>
            <a:pPr algn="ctr">
              <a:spcBef>
                <a:spcPct val="50000"/>
              </a:spcBef>
            </a:pPr>
            <a:r>
              <a:rPr lang="zh-CN" altLang="en-US" sz="3200" b="1" dirty="0">
                <a:solidFill>
                  <a:srgbClr val="000099"/>
                </a:solidFill>
                <a:ea typeface="微软雅黑" panose="020B0503020204020204" charset="-122"/>
              </a:rPr>
              <a:t>一个都不放弃，一直都不放弃</a:t>
            </a:r>
            <a:endParaRPr lang="zh-CN" altLang="en-US" sz="3200" b="1" dirty="0">
              <a:solidFill>
                <a:srgbClr val="000099"/>
              </a:solidFill>
              <a:ea typeface="微软雅黑" panose="020B0503020204020204" charset="-122"/>
            </a:endParaRPr>
          </a:p>
        </p:txBody>
      </p:sp>
      <p:pic>
        <p:nvPicPr>
          <p:cNvPr id="8" name="Picture 2" descr="C:\Users\Lenovo\Desktop\4.png"/>
          <p:cNvPicPr>
            <a:picLocks noChangeAspect="1" noChangeArrowheads="1"/>
          </p:cNvPicPr>
          <p:nvPr/>
        </p:nvPicPr>
        <p:blipFill>
          <a:blip r:embed="rId3" cstate="print"/>
          <a:srcRect/>
          <a:stretch>
            <a:fillRect/>
          </a:stretch>
        </p:blipFill>
        <p:spPr bwMode="auto">
          <a:xfrm>
            <a:off x="1877142" y="250059"/>
            <a:ext cx="7786742" cy="3215084"/>
          </a:xfrm>
          <a:prstGeom prst="rect">
            <a:avLst/>
          </a:prstGeom>
          <a:noFill/>
        </p:spPr>
      </p:pic>
      <p:pic>
        <p:nvPicPr>
          <p:cNvPr id="9" name="Picture 3" descr="C:\Users\Lenovo\Desktop\5.png"/>
          <p:cNvPicPr>
            <a:picLocks noChangeAspect="1" noChangeArrowheads="1"/>
          </p:cNvPicPr>
          <p:nvPr/>
        </p:nvPicPr>
        <p:blipFill>
          <a:blip r:embed="rId4" cstate="print"/>
          <a:srcRect/>
          <a:stretch>
            <a:fillRect/>
          </a:stretch>
        </p:blipFill>
        <p:spPr bwMode="auto">
          <a:xfrm>
            <a:off x="1877142" y="3476799"/>
            <a:ext cx="7786742" cy="3149846"/>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1884874" y="1156771"/>
            <a:ext cx="8330367" cy="449488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blinds(horizontal)">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pic>
        <p:nvPicPr>
          <p:cNvPr id="3074" name="Picture 2"/>
          <p:cNvPicPr>
            <a:picLocks noChangeAspect="1" noChangeArrowheads="1"/>
          </p:cNvPicPr>
          <p:nvPr/>
        </p:nvPicPr>
        <p:blipFill>
          <a:blip r:embed="rId2" cstate="print"/>
          <a:srcRect/>
          <a:stretch>
            <a:fillRect/>
          </a:stretch>
        </p:blipFill>
        <p:spPr bwMode="auto">
          <a:xfrm>
            <a:off x="2069758" y="653143"/>
            <a:ext cx="8020908" cy="5529943"/>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1235018" y="674914"/>
            <a:ext cx="8927647" cy="5493936"/>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931929" y="801911"/>
            <a:ext cx="8642243" cy="52838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linds(horizont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1" cstate="print"/>
          <a:srcRect/>
          <a:stretch>
            <a:fillRect/>
          </a:stretch>
        </p:blipFill>
        <p:spPr bwMode="auto">
          <a:xfrm>
            <a:off x="190459" y="208988"/>
            <a:ext cx="11715789" cy="6649012"/>
          </a:xfrm>
          <a:prstGeom prst="rect">
            <a:avLst/>
          </a:prstGeom>
          <a:noFill/>
          <a:ln w="9525">
            <a:noFill/>
            <a:miter lim="800000"/>
            <a:headEnd/>
            <a:tailEnd/>
          </a:ln>
          <a:effectLst/>
        </p:spPr>
      </p:pic>
      <p:pic>
        <p:nvPicPr>
          <p:cNvPr id="17411" name="Picture 3"/>
          <p:cNvPicPr>
            <a:picLocks noChangeAspect="1" noChangeArrowheads="1"/>
          </p:cNvPicPr>
          <p:nvPr/>
        </p:nvPicPr>
        <p:blipFill>
          <a:blip r:embed="rId2" cstate="print"/>
          <a:srcRect/>
          <a:stretch>
            <a:fillRect/>
          </a:stretch>
        </p:blipFill>
        <p:spPr bwMode="auto">
          <a:xfrm>
            <a:off x="419100" y="180975"/>
            <a:ext cx="11353800" cy="649605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3" cstate="print"/>
          <a:srcRect/>
          <a:stretch>
            <a:fillRect/>
          </a:stretch>
        </p:blipFill>
        <p:spPr bwMode="auto">
          <a:xfrm>
            <a:off x="380961" y="214290"/>
            <a:ext cx="11347487" cy="6493546"/>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374651" y="33339"/>
            <a:ext cx="11442700" cy="6791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linds(horizontal)">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linds(horizontal)">
                                      <p:cBhvr>
                                        <p:cTn id="12" dur="5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C:\Users\Lenovo\AppData\Roaming\Tencent\Users\88413942\QQ\WinTemp\RichOle\UR{6@)J7VCWE(X)_M}]CZ09.png"/>
          <p:cNvPicPr>
            <a:picLocks noChangeAspect="1" noChangeArrowheads="1"/>
          </p:cNvPicPr>
          <p:nvPr/>
        </p:nvPicPr>
        <p:blipFill>
          <a:blip r:embed="rId1" cstate="print"/>
          <a:srcRect/>
          <a:stretch>
            <a:fillRect/>
          </a:stretch>
        </p:blipFill>
        <p:spPr bwMode="auto">
          <a:xfrm>
            <a:off x="0" y="0"/>
            <a:ext cx="12471400" cy="7019925"/>
          </a:xfrm>
          <a:prstGeom prst="rect">
            <a:avLst/>
          </a:prstGeom>
          <a:noFill/>
        </p:spPr>
      </p:pic>
      <p:pic>
        <p:nvPicPr>
          <p:cNvPr id="184322" name="Picture 2" descr="C:\Users\Lenovo\AppData\Roaming\Tencent\Users\88413942\QQ\WinTemp\RichOle\O`E1G9JO)~PO1%$C$%K{0{D.png"/>
          <p:cNvPicPr>
            <a:picLocks noChangeAspect="1" noChangeArrowheads="1"/>
          </p:cNvPicPr>
          <p:nvPr/>
        </p:nvPicPr>
        <p:blipFill>
          <a:blip r:embed="rId2" cstate="print"/>
          <a:srcRect/>
          <a:stretch>
            <a:fillRect/>
          </a:stretch>
        </p:blipFill>
        <p:spPr bwMode="auto">
          <a:xfrm>
            <a:off x="431800" y="0"/>
            <a:ext cx="11760200" cy="6629400"/>
          </a:xfrm>
          <a:prstGeom prst="rect">
            <a:avLst/>
          </a:prstGeom>
          <a:noFill/>
        </p:spPr>
      </p:pic>
      <p:pic>
        <p:nvPicPr>
          <p:cNvPr id="184324" name="Picture 4" descr="C:\Users\Lenovo\AppData\Roaming\Tencent\Users\88413942\QQ\WinTemp\RichOle\J{]V0}C$W}T68V]PV6R{)IG.png"/>
          <p:cNvPicPr>
            <a:picLocks noChangeAspect="1" noChangeArrowheads="1"/>
          </p:cNvPicPr>
          <p:nvPr/>
        </p:nvPicPr>
        <p:blipFill>
          <a:blip r:embed="rId3" cstate="print"/>
          <a:srcRect/>
          <a:stretch>
            <a:fillRect/>
          </a:stretch>
        </p:blipFill>
        <p:spPr bwMode="auto">
          <a:xfrm>
            <a:off x="0" y="-214338"/>
            <a:ext cx="11684000" cy="6877050"/>
          </a:xfrm>
          <a:prstGeom prst="rect">
            <a:avLst/>
          </a:prstGeom>
          <a:noFill/>
        </p:spPr>
      </p:pic>
      <p:pic>
        <p:nvPicPr>
          <p:cNvPr id="184325" name="Picture 5" descr="C:\Users\Lenovo\AppData\Roaming\Tencent\Users\88413942\QQ\WinTemp\RichOle\HQQE36$J1SVGC906$AJ4UOR.png"/>
          <p:cNvPicPr>
            <a:picLocks noChangeAspect="1" noChangeArrowheads="1"/>
          </p:cNvPicPr>
          <p:nvPr/>
        </p:nvPicPr>
        <p:blipFill>
          <a:blip r:embed="rId4" cstate="print"/>
          <a:srcRect/>
          <a:stretch>
            <a:fillRect/>
          </a:stretch>
        </p:blipFill>
        <p:spPr bwMode="auto">
          <a:xfrm>
            <a:off x="340156" y="0"/>
            <a:ext cx="11862912" cy="6643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blinds(horizontal)">
                                      <p:cBhvr>
                                        <p:cTn id="7" dur="500"/>
                                        <p:tgtEl>
                                          <p:spTgt spid="1843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24"/>
                                        </p:tgtEl>
                                        <p:attrNameLst>
                                          <p:attrName>style.visibility</p:attrName>
                                        </p:attrNameLst>
                                      </p:cBhvr>
                                      <p:to>
                                        <p:strVal val="visible"/>
                                      </p:to>
                                    </p:set>
                                    <p:animEffect transition="in" filter="blinds(horizontal)">
                                      <p:cBhvr>
                                        <p:cTn id="12" dur="500"/>
                                        <p:tgtEl>
                                          <p:spTgt spid="1843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25"/>
                                        </p:tgtEl>
                                        <p:attrNameLst>
                                          <p:attrName>style.visibility</p:attrName>
                                        </p:attrNameLst>
                                      </p:cBhvr>
                                      <p:to>
                                        <p:strVal val="visible"/>
                                      </p:to>
                                    </p:set>
                                    <p:animEffect transition="in" filter="blinds(horizontal)">
                                      <p:cBhvr>
                                        <p:cTn id="1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5122" name="Picture 2" descr="5656399166706769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8762" y="996016"/>
            <a:ext cx="9501187" cy="533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7" name="Rectangle 9"/>
          <p:cNvSpPr>
            <a:spLocks noChangeArrowheads="1"/>
          </p:cNvSpPr>
          <p:nvPr/>
        </p:nvSpPr>
        <p:spPr bwMode="auto">
          <a:xfrm>
            <a:off x="1362813" y="411241"/>
            <a:ext cx="7122463" cy="584775"/>
          </a:xfrm>
          <a:prstGeom prst="rect">
            <a:avLst/>
          </a:prstGeom>
          <a:solidFill>
            <a:schemeClr val="bg1"/>
          </a:solidFill>
          <a:ln>
            <a:noFill/>
          </a:ln>
          <a:effectLst/>
        </p:spPr>
        <p:txBody>
          <a:bodyPr vert="horz" wrap="none" lIns="91440" tIns="45720" rIns="91440" bIns="45720" numCol="1" anchor="ctr" anchorCtr="0" compatLnSpc="1">
            <a:spAutoFit/>
          </a:bodyPr>
          <a:lstStyle/>
          <a:p>
            <a:pPr marL="0" marR="0" lvl="0" indent="342900" algn="ctr" defTabSz="914400" rtl="0" eaLnBrk="0" fontAlgn="base" latinLnBrk="0" hangingPunct="0">
              <a:lnSpc>
                <a:spcPct val="100000"/>
              </a:lnSpc>
              <a:spcBef>
                <a:spcPct val="0"/>
              </a:spcBef>
              <a:spcAft>
                <a:spcPct val="0"/>
              </a:spcAft>
              <a:buClrTx/>
              <a:buSzTx/>
              <a:buFontTx/>
              <a:buNone/>
            </a:pPr>
            <a:r>
              <a:rPr kumimoji="0" lang="zh-CN" altLang="en-US" sz="3200" b="1" i="0" u="none" strike="noStrike" cap="none" normalizeH="0" baseline="0" dirty="0">
                <a:ln>
                  <a:noFill/>
                </a:ln>
                <a:solidFill>
                  <a:srgbClr val="FF0000"/>
                </a:solidFill>
                <a:effectLst/>
                <a:latin typeface="Calibri" panose="020F0502020204030204" charset="0"/>
                <a:ea typeface="宋体" panose="02010600030101010101" pitchFamily="2" charset="-122"/>
                <a:cs typeface="Calibri" panose="020F0502020204030204" charset="0"/>
              </a:rPr>
              <a:t>嘉宾论坛：对话交流，分享育人经验</a:t>
            </a:r>
            <a:endParaRPr kumimoji="0" lang="zh-CN" altLang="zh-CN" sz="3200" b="1" i="0" u="none" strike="noStrike" cap="none" normalizeH="0" baseline="0" dirty="0">
              <a:ln>
                <a:noFill/>
              </a:ln>
              <a:solidFill>
                <a:srgbClr val="FF0000"/>
              </a:solidFill>
              <a:effectLst/>
              <a:latin typeface="Arial" panose="020B0604020202020204"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966232" y="1155246"/>
            <a:ext cx="6426654" cy="524019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2568580" y="1520328"/>
            <a:ext cx="8612401" cy="4660135"/>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1426493" y="991518"/>
            <a:ext cx="8610885" cy="44948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linds(horizontal)">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linds(horizontal)">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叶子矢量图"/>
          <p:cNvPicPr>
            <a:picLocks noChangeAspect="1"/>
          </p:cNvPicPr>
          <p:nvPr/>
        </p:nvPicPr>
        <p:blipFill>
          <a:blip r:embed="rId1" cstate="print"/>
          <a:stretch>
            <a:fillRect/>
          </a:stretch>
        </p:blipFill>
        <p:spPr>
          <a:xfrm rot="16200000">
            <a:off x="754062" y="2123123"/>
            <a:ext cx="4157980" cy="2326640"/>
          </a:xfrm>
          <a:prstGeom prst="rect">
            <a:avLst/>
          </a:prstGeom>
        </p:spPr>
      </p:pic>
      <p:sp>
        <p:nvSpPr>
          <p:cNvPr id="7" name="文本框 6"/>
          <p:cNvSpPr txBox="1"/>
          <p:nvPr/>
        </p:nvSpPr>
        <p:spPr>
          <a:xfrm>
            <a:off x="3301642" y="2163680"/>
            <a:ext cx="923330" cy="2862263"/>
          </a:xfrm>
          <a:prstGeom prst="rect">
            <a:avLst/>
          </a:prstGeom>
          <a:noFill/>
        </p:spPr>
        <p:txBody>
          <a:bodyPr vert="eaVert" wrap="square" rtlCol="0">
            <a:spAutoFit/>
          </a:bodyPr>
          <a:lstStyle/>
          <a:p>
            <a:r>
              <a:rPr lang="zh-CN" altLang="en-US" sz="4800" noProof="0" dirty="0">
                <a:ln>
                  <a:noFill/>
                </a:ln>
                <a:solidFill>
                  <a:srgbClr val="FF3300"/>
                </a:solidFill>
                <a:uLnTx/>
                <a:uFillTx/>
                <a:latin typeface="华文彩云" panose="02010800040101010101" pitchFamily="2" charset="-122"/>
                <a:ea typeface="华文彩云" panose="02010800040101010101" pitchFamily="2" charset="-122"/>
                <a:sym typeface="+mn-ea"/>
              </a:rPr>
              <a:t>积极意义</a:t>
            </a:r>
            <a:endParaRPr lang="zh-CN" altLang="en-US" sz="4800" noProof="0" dirty="0">
              <a:ln>
                <a:noFill/>
              </a:ln>
              <a:solidFill>
                <a:srgbClr val="FF3300"/>
              </a:solidFill>
              <a:uLnTx/>
              <a:uFillTx/>
              <a:latin typeface="华文彩云" panose="02010800040101010101" pitchFamily="2" charset="-122"/>
              <a:ea typeface="华文彩云" panose="02010800040101010101" pitchFamily="2" charset="-122"/>
              <a:sym typeface="+mn-ea"/>
            </a:endParaRPr>
          </a:p>
        </p:txBody>
      </p:sp>
      <p:sp>
        <p:nvSpPr>
          <p:cNvPr id="40" name="文本框 39"/>
          <p:cNvSpPr txBox="1"/>
          <p:nvPr/>
        </p:nvSpPr>
        <p:spPr>
          <a:xfrm>
            <a:off x="4946334" y="1859340"/>
            <a:ext cx="5361622" cy="1569660"/>
          </a:xfrm>
          <a:prstGeom prst="rect">
            <a:avLst/>
          </a:prstGeom>
          <a:noFill/>
        </p:spPr>
        <p:txBody>
          <a:bodyPr wrap="square" rtlCol="0">
            <a:spAutoFit/>
          </a:bodyPr>
          <a:lstStyle/>
          <a:p>
            <a:pPr algn="l"/>
            <a:r>
              <a:rPr lang="zh-CN" altLang="en-US" sz="32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rPr>
              <a:t>坚持立德树人，克服不科学的教育观、人才观对教育的消极影响。</a:t>
            </a:r>
            <a:endParaRPr lang="en-US" altLang="zh-CN" sz="32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endParaRPr>
          </a:p>
        </p:txBody>
      </p:sp>
      <p:sp>
        <p:nvSpPr>
          <p:cNvPr id="10" name="文本框 9"/>
          <p:cNvSpPr txBox="1"/>
          <p:nvPr/>
        </p:nvSpPr>
        <p:spPr>
          <a:xfrm>
            <a:off x="5010152" y="3837698"/>
            <a:ext cx="5297804" cy="1077218"/>
          </a:xfrm>
          <a:prstGeom prst="rect">
            <a:avLst/>
          </a:prstGeom>
          <a:noFill/>
        </p:spPr>
        <p:txBody>
          <a:bodyPr wrap="square" rtlCol="0">
            <a:spAutoFit/>
          </a:bodyPr>
          <a:lstStyle/>
          <a:p>
            <a:pPr algn="l"/>
            <a:r>
              <a:rPr lang="zh-CN" altLang="en-US" sz="32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rPr>
              <a:t>家校教育形成合力，为学生终身发展奠基。</a:t>
            </a:r>
            <a:endParaRPr lang="en-US" altLang="zh-CN" sz="32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 203"/>
          <p:cNvSpPr/>
          <p:nvPr/>
        </p:nvSpPr>
        <p:spPr>
          <a:xfrm>
            <a:off x="1653538" y="2445672"/>
            <a:ext cx="567055" cy="56705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 203"/>
          <p:cNvSpPr/>
          <p:nvPr/>
        </p:nvSpPr>
        <p:spPr>
          <a:xfrm flipH="1" flipV="1">
            <a:off x="8194831" y="5935027"/>
            <a:ext cx="580389" cy="56705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5" name="图片 4" descr="水彩叶子"/>
          <p:cNvPicPr>
            <a:picLocks noChangeAspect="1"/>
          </p:cNvPicPr>
          <p:nvPr/>
        </p:nvPicPr>
        <p:blipFill>
          <a:blip r:embed="rId1" cstate="print"/>
          <a:stretch>
            <a:fillRect/>
          </a:stretch>
        </p:blipFill>
        <p:spPr>
          <a:xfrm>
            <a:off x="7943850" y="957263"/>
            <a:ext cx="3245485" cy="5761355"/>
          </a:xfrm>
          <a:prstGeom prst="rect">
            <a:avLst/>
          </a:prstGeom>
        </p:spPr>
      </p:pic>
      <p:sp>
        <p:nvSpPr>
          <p:cNvPr id="2" name="文本框 1"/>
          <p:cNvSpPr txBox="1"/>
          <p:nvPr/>
        </p:nvSpPr>
        <p:spPr>
          <a:xfrm>
            <a:off x="1255712" y="957263"/>
            <a:ext cx="8588376" cy="584775"/>
          </a:xfrm>
          <a:prstGeom prst="rect">
            <a:avLst/>
          </a:prstGeom>
          <a:noFill/>
        </p:spPr>
        <p:txBody>
          <a:bodyPr wrap="square" rtlCol="0">
            <a:spAutoFit/>
          </a:bodyPr>
          <a:lstStyle/>
          <a:p>
            <a:r>
              <a:rPr lang="en-US" altLang="zh-CN" sz="3200" b="1" dirty="0">
                <a:solidFill>
                  <a:srgbClr val="008766"/>
                </a:solidFill>
                <a:latin typeface="黑体" panose="02010609060101010101" pitchFamily="49" charset="-122"/>
                <a:ea typeface="黑体" panose="02010609060101010101" pitchFamily="49" charset="-122"/>
              </a:rPr>
              <a:t>01 </a:t>
            </a:r>
            <a:r>
              <a:rPr lang="zh-CN" altLang="en-US" sz="3200" b="1" dirty="0">
                <a:solidFill>
                  <a:srgbClr val="008766"/>
                </a:solidFill>
                <a:latin typeface="黑体" panose="02010609060101010101" pitchFamily="49" charset="-122"/>
                <a:ea typeface="黑体" panose="02010609060101010101" pitchFamily="49" charset="-122"/>
              </a:rPr>
              <a:t>立德树人，促进学生德智体美劳全面发展</a:t>
            </a:r>
            <a:endParaRPr lang="zh-CN" altLang="en-US" sz="3200" b="1" dirty="0">
              <a:solidFill>
                <a:srgbClr val="008766"/>
              </a:solidFill>
              <a:latin typeface="黑体" panose="02010609060101010101" pitchFamily="49" charset="-122"/>
              <a:ea typeface="黑体" panose="02010609060101010101" pitchFamily="49" charset="-122"/>
            </a:endParaRPr>
          </a:p>
        </p:txBody>
      </p:sp>
      <p:sp>
        <p:nvSpPr>
          <p:cNvPr id="9" name="文本框 8"/>
          <p:cNvSpPr txBox="1"/>
          <p:nvPr/>
        </p:nvSpPr>
        <p:spPr>
          <a:xfrm>
            <a:off x="1831021" y="2729199"/>
            <a:ext cx="6688138" cy="3539430"/>
          </a:xfrm>
          <a:prstGeom prst="rect">
            <a:avLst/>
          </a:prstGeom>
          <a:noFill/>
        </p:spPr>
        <p:txBody>
          <a:bodyPr wrap="square" rtlCol="0">
            <a:spAutoFit/>
          </a:bodyPr>
          <a:lstStyle/>
          <a:p>
            <a:r>
              <a:rPr lang="zh-CN" altLang="zh-CN" sz="2800" b="1" dirty="0">
                <a:solidFill>
                  <a:srgbClr val="008766"/>
                </a:solidFill>
              </a:rPr>
              <a:t>在坚定理想信念上下功夫</a:t>
            </a:r>
            <a:endParaRPr lang="en-US" altLang="zh-CN" sz="2800" b="1" dirty="0">
              <a:solidFill>
                <a:srgbClr val="008766"/>
              </a:solidFill>
            </a:endParaRPr>
          </a:p>
          <a:p>
            <a:r>
              <a:rPr lang="zh-CN" altLang="zh-CN" sz="2800" b="1" dirty="0">
                <a:solidFill>
                  <a:srgbClr val="008766"/>
                </a:solidFill>
              </a:rPr>
              <a:t>在厚植爱国主义情怀上下功夫</a:t>
            </a:r>
            <a:endParaRPr lang="en-US" altLang="zh-CN" sz="2800" b="1" dirty="0">
              <a:solidFill>
                <a:srgbClr val="008766"/>
              </a:solidFill>
            </a:endParaRPr>
          </a:p>
          <a:p>
            <a:r>
              <a:rPr lang="zh-CN" altLang="zh-CN" sz="2800" b="1" dirty="0">
                <a:solidFill>
                  <a:srgbClr val="008766"/>
                </a:solidFill>
              </a:rPr>
              <a:t>在加强品德修养上下功夫</a:t>
            </a:r>
            <a:endParaRPr lang="en-US" altLang="zh-CN" sz="2800" b="1" dirty="0">
              <a:solidFill>
                <a:srgbClr val="008766"/>
              </a:solidFill>
            </a:endParaRPr>
          </a:p>
          <a:p>
            <a:r>
              <a:rPr lang="zh-CN" altLang="zh-CN" sz="2800" b="1" dirty="0">
                <a:solidFill>
                  <a:srgbClr val="008766"/>
                </a:solidFill>
              </a:rPr>
              <a:t>在增长知识见识上下功夫</a:t>
            </a:r>
            <a:endParaRPr lang="en-US" altLang="zh-CN" sz="2800" b="1" dirty="0">
              <a:solidFill>
                <a:srgbClr val="008766"/>
              </a:solidFill>
            </a:endParaRPr>
          </a:p>
          <a:p>
            <a:r>
              <a:rPr lang="zh-CN" altLang="zh-CN" sz="2800" b="1" dirty="0">
                <a:solidFill>
                  <a:srgbClr val="008766"/>
                </a:solidFill>
              </a:rPr>
              <a:t>在培养奋斗精神上下功夫</a:t>
            </a:r>
            <a:endParaRPr lang="en-US" altLang="zh-CN" sz="2800" b="1" dirty="0">
              <a:solidFill>
                <a:srgbClr val="008766"/>
              </a:solidFill>
            </a:endParaRPr>
          </a:p>
          <a:p>
            <a:r>
              <a:rPr lang="zh-CN" altLang="zh-CN" sz="2800" b="1" dirty="0">
                <a:solidFill>
                  <a:srgbClr val="008766"/>
                </a:solidFill>
              </a:rPr>
              <a:t>在增强综合素质上下功夫</a:t>
            </a:r>
            <a:endParaRPr lang="en-US" altLang="zh-CN" sz="2800" b="1" dirty="0">
              <a:solidFill>
                <a:srgbClr val="008766"/>
              </a:solidFill>
            </a:endParaRPr>
          </a:p>
          <a:p>
            <a:r>
              <a:rPr lang="zh-CN" altLang="zh-CN" sz="2800" b="1" dirty="0">
                <a:solidFill>
                  <a:srgbClr val="008766"/>
                </a:solidFill>
              </a:rPr>
              <a:t>树立健康第一的教育理念</a:t>
            </a:r>
            <a:endParaRPr lang="en-US" altLang="zh-CN" sz="2800" b="1" dirty="0">
              <a:solidFill>
                <a:srgbClr val="008766"/>
              </a:solidFill>
            </a:endParaRPr>
          </a:p>
          <a:p>
            <a:r>
              <a:rPr lang="zh-CN" altLang="zh-CN" sz="2800" b="1" dirty="0">
                <a:solidFill>
                  <a:srgbClr val="008766"/>
                </a:solidFill>
              </a:rPr>
              <a:t>努力构建德智体美劳全面培养的教育体系</a:t>
            </a:r>
            <a:endParaRPr lang="zh-CN" altLang="en-US" sz="2800" b="1" dirty="0">
              <a:solidFill>
                <a:srgbClr val="008766"/>
              </a:solidFill>
              <a:latin typeface="黑体" panose="02010609060101010101" pitchFamily="49" charset="-122"/>
              <a:ea typeface="黑体" panose="02010609060101010101" pitchFamily="49" charset="-122"/>
            </a:endParaRPr>
          </a:p>
        </p:txBody>
      </p:sp>
      <p:sp>
        <p:nvSpPr>
          <p:cNvPr id="7" name="Shape 6923"/>
          <p:cNvSpPr/>
          <p:nvPr/>
        </p:nvSpPr>
        <p:spPr>
          <a:xfrm>
            <a:off x="2220593" y="1709161"/>
            <a:ext cx="2284518"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家校协同</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树叶"/>
          <p:cNvSpPr/>
          <p:nvPr/>
        </p:nvSpPr>
        <p:spPr bwMode="auto">
          <a:xfrm rot="960000">
            <a:off x="8958281" y="981077"/>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83C8AB"/>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3" name="树叶"/>
          <p:cNvSpPr/>
          <p:nvPr/>
        </p:nvSpPr>
        <p:spPr bwMode="auto">
          <a:xfrm rot="960000">
            <a:off x="5437038" y="1081787"/>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216A48"/>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 name="树叶"/>
          <p:cNvSpPr/>
          <p:nvPr/>
        </p:nvSpPr>
        <p:spPr bwMode="auto">
          <a:xfrm rot="960000">
            <a:off x="1678100" y="1085399"/>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83C8AB"/>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文本框 10"/>
          <p:cNvSpPr txBox="1"/>
          <p:nvPr/>
        </p:nvSpPr>
        <p:spPr>
          <a:xfrm>
            <a:off x="7962859" y="1660453"/>
            <a:ext cx="2987907" cy="954107"/>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孩子是不成熟的是需要控制的</a:t>
            </a:r>
            <a:endParaRPr lang="en-US" altLang="zh-CN" sz="2800" b="1" dirty="0">
              <a:solidFill>
                <a:schemeClr val="tx1">
                  <a:lumMod val="75000"/>
                  <a:lumOff val="25000"/>
                </a:schemeClr>
              </a:solidFill>
              <a:latin typeface="华文新魏" panose="02010800040101010101" charset="-122"/>
            </a:endParaRPr>
          </a:p>
        </p:txBody>
      </p:sp>
      <p:sp>
        <p:nvSpPr>
          <p:cNvPr id="15" name="树叶"/>
          <p:cNvSpPr/>
          <p:nvPr/>
        </p:nvSpPr>
        <p:spPr bwMode="auto">
          <a:xfrm rot="960000">
            <a:off x="1856030" y="3730960"/>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216A48"/>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树叶"/>
          <p:cNvSpPr/>
          <p:nvPr/>
        </p:nvSpPr>
        <p:spPr bwMode="auto">
          <a:xfrm rot="960000">
            <a:off x="5370420" y="3655657"/>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83C8AB"/>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树叶"/>
          <p:cNvSpPr/>
          <p:nvPr/>
        </p:nvSpPr>
        <p:spPr bwMode="auto">
          <a:xfrm rot="960000">
            <a:off x="8717621" y="3590334"/>
            <a:ext cx="403225" cy="532765"/>
          </a:xfrm>
          <a:custGeom>
            <a:avLst/>
            <a:gdLst>
              <a:gd name="T0" fmla="*/ 834078 w 9999"/>
              <a:gd name="T1" fmla="*/ 1190852 h 9435"/>
              <a:gd name="T2" fmla="*/ 794242 w 9999"/>
              <a:gd name="T3" fmla="*/ 0 h 9435"/>
              <a:gd name="T4" fmla="*/ 794242 w 9999"/>
              <a:gd name="T5" fmla="*/ 0 h 9435"/>
              <a:gd name="T6" fmla="*/ 169014 w 9999"/>
              <a:gd name="T7" fmla="*/ 495280 h 9435"/>
              <a:gd name="T8" fmla="*/ 264 w 9999"/>
              <a:gd name="T9" fmla="*/ 978849 h 9435"/>
              <a:gd name="T10" fmla="*/ 139116 w 9999"/>
              <a:gd name="T11" fmla="*/ 1756598 h 9435"/>
              <a:gd name="T12" fmla="*/ 139116 w 9999"/>
              <a:gd name="T13" fmla="*/ 1756598 h 9435"/>
              <a:gd name="T14" fmla="*/ 139116 w 9999"/>
              <a:gd name="T15" fmla="*/ 1756598 h 9435"/>
              <a:gd name="T16" fmla="*/ 139116 w 9999"/>
              <a:gd name="T17" fmla="*/ 1756598 h 9435"/>
              <a:gd name="T18" fmla="*/ 397297 w 9999"/>
              <a:gd name="T19" fmla="*/ 919488 h 9435"/>
              <a:gd name="T20" fmla="*/ 397297 w 9999"/>
              <a:gd name="T21" fmla="*/ 919488 h 9435"/>
              <a:gd name="T22" fmla="*/ 169981 w 9999"/>
              <a:gd name="T23" fmla="*/ 1901971 h 9435"/>
              <a:gd name="T24" fmla="*/ 834078 w 9999"/>
              <a:gd name="T25" fmla="*/ 1190852 h 9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999" h="9435">
                <a:moveTo>
                  <a:pt x="9485" y="5898"/>
                </a:moveTo>
                <a:cubicBezTo>
                  <a:pt x="10836" y="4628"/>
                  <a:pt x="9108" y="983"/>
                  <a:pt x="9032" y="0"/>
                </a:cubicBezTo>
                <a:cubicBezTo>
                  <a:pt x="7848" y="409"/>
                  <a:pt x="2860" y="1899"/>
                  <a:pt x="1922" y="2453"/>
                </a:cubicBezTo>
                <a:cubicBezTo>
                  <a:pt x="982" y="3006"/>
                  <a:pt x="58" y="3806"/>
                  <a:pt x="3" y="4848"/>
                </a:cubicBezTo>
                <a:cubicBezTo>
                  <a:pt x="-54" y="5888"/>
                  <a:pt x="753" y="8078"/>
                  <a:pt x="1582" y="8700"/>
                </a:cubicBezTo>
                <a:lnTo>
                  <a:pt x="4518" y="4554"/>
                </a:lnTo>
                <a:lnTo>
                  <a:pt x="1933" y="9420"/>
                </a:lnTo>
                <a:cubicBezTo>
                  <a:pt x="2761" y="9644"/>
                  <a:pt x="8302" y="7468"/>
                  <a:pt x="9485" y="5898"/>
                </a:cubicBezTo>
                <a:close/>
              </a:path>
            </a:pathLst>
          </a:custGeom>
          <a:solidFill>
            <a:srgbClr val="216A48"/>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框 19"/>
          <p:cNvSpPr txBox="1"/>
          <p:nvPr/>
        </p:nvSpPr>
        <p:spPr>
          <a:xfrm>
            <a:off x="8236285" y="2619639"/>
            <a:ext cx="2545079" cy="276999"/>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管教、教训、可控制、呵斥</a:t>
            </a:r>
            <a:endParaRPr lang="en-US" altLang="zh-CN" sz="1200" b="1" dirty="0">
              <a:solidFill>
                <a:schemeClr val="tx1">
                  <a:lumMod val="75000"/>
                  <a:lumOff val="25000"/>
                </a:schemeClr>
              </a:solidFill>
              <a:ea typeface="微软雅黑" panose="020B0503020204020204" charset="-122"/>
            </a:endParaRPr>
          </a:p>
        </p:txBody>
      </p:sp>
      <p:sp>
        <p:nvSpPr>
          <p:cNvPr id="27" name="文本框 1"/>
          <p:cNvSpPr txBox="1"/>
          <p:nvPr/>
        </p:nvSpPr>
        <p:spPr>
          <a:xfrm>
            <a:off x="798268" y="357439"/>
            <a:ext cx="6818146" cy="523220"/>
          </a:xfrm>
          <a:prstGeom prst="rect">
            <a:avLst/>
          </a:prstGeom>
          <a:noFill/>
          <a:ln>
            <a:solidFill>
              <a:srgbClr val="FF3300"/>
            </a:solidFill>
          </a:ln>
        </p:spPr>
        <p:txBody>
          <a:bodyPr wrap="square" rtlCol="0">
            <a:spAutoFit/>
          </a:bodyPr>
          <a:lstStyle/>
          <a:p>
            <a:pPr algn="ctr"/>
            <a:r>
              <a:rPr lang="zh-CN" altLang="en-US" sz="2800" b="1" dirty="0" smtClean="0">
                <a:solidFill>
                  <a:srgbClr val="008766"/>
                </a:solidFill>
                <a:latin typeface="微软雅黑" panose="020B0503020204020204" charset="-122"/>
                <a:ea typeface="微软雅黑" panose="020B0503020204020204" charset="-122"/>
              </a:rPr>
              <a:t>纠正家庭教育中几个比较普遍的教育偏差</a:t>
            </a:r>
            <a:endParaRPr lang="zh-CN" altLang="en-US" sz="2800" b="1" dirty="0">
              <a:solidFill>
                <a:srgbClr val="008766"/>
              </a:solidFill>
              <a:latin typeface="微软雅黑" panose="020B0503020204020204" charset="-122"/>
              <a:ea typeface="微软雅黑" panose="020B0503020204020204" charset="-122"/>
            </a:endParaRPr>
          </a:p>
        </p:txBody>
      </p:sp>
      <p:sp>
        <p:nvSpPr>
          <p:cNvPr id="28" name="文本框 10"/>
          <p:cNvSpPr txBox="1"/>
          <p:nvPr/>
        </p:nvSpPr>
        <p:spPr>
          <a:xfrm>
            <a:off x="3960885" y="1793436"/>
            <a:ext cx="4292303" cy="954107"/>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孩子要成为“英才”      要成为“人上人”</a:t>
            </a:r>
            <a:endParaRPr lang="en-US" altLang="zh-CN" sz="2800" b="1" dirty="0">
              <a:solidFill>
                <a:schemeClr val="tx1">
                  <a:lumMod val="75000"/>
                  <a:lumOff val="25000"/>
                </a:schemeClr>
              </a:solidFill>
              <a:latin typeface="华文新魏" panose="02010800040101010101" charset="-122"/>
            </a:endParaRPr>
          </a:p>
        </p:txBody>
      </p:sp>
      <p:sp>
        <p:nvSpPr>
          <p:cNvPr id="29" name="文本框 19"/>
          <p:cNvSpPr txBox="1"/>
          <p:nvPr/>
        </p:nvSpPr>
        <p:spPr>
          <a:xfrm>
            <a:off x="8145741" y="2931611"/>
            <a:ext cx="2840019" cy="276999"/>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尊重、交流、对话、陪伴、唤醒、支持</a:t>
            </a:r>
            <a:endParaRPr lang="en-US" altLang="zh-CN" sz="1200" b="1" dirty="0">
              <a:solidFill>
                <a:srgbClr val="008766"/>
              </a:solidFill>
              <a:ea typeface="微软雅黑" panose="020B0503020204020204" charset="-122"/>
            </a:endParaRPr>
          </a:p>
        </p:txBody>
      </p:sp>
      <p:sp>
        <p:nvSpPr>
          <p:cNvPr id="30" name="文本框 19"/>
          <p:cNvSpPr txBox="1"/>
          <p:nvPr/>
        </p:nvSpPr>
        <p:spPr>
          <a:xfrm>
            <a:off x="4492495" y="2741864"/>
            <a:ext cx="2545079" cy="276999"/>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“精致的利己主义”、超越他人</a:t>
            </a:r>
            <a:endParaRPr lang="en-US" altLang="zh-CN" sz="1200" b="1" dirty="0">
              <a:solidFill>
                <a:schemeClr val="tx1">
                  <a:lumMod val="75000"/>
                  <a:lumOff val="25000"/>
                </a:schemeClr>
              </a:solidFill>
              <a:ea typeface="微软雅黑" panose="020B0503020204020204" charset="-122"/>
            </a:endParaRPr>
          </a:p>
        </p:txBody>
      </p:sp>
      <p:sp>
        <p:nvSpPr>
          <p:cNvPr id="31" name="文本框 19"/>
          <p:cNvSpPr txBox="1"/>
          <p:nvPr/>
        </p:nvSpPr>
        <p:spPr>
          <a:xfrm>
            <a:off x="4488012" y="3075351"/>
            <a:ext cx="2840019" cy="276999"/>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培养社会责任、家国情怀、做“人中人”</a:t>
            </a:r>
            <a:endParaRPr lang="en-US" altLang="zh-CN" sz="1200" b="1" dirty="0">
              <a:solidFill>
                <a:srgbClr val="008766"/>
              </a:solidFill>
              <a:ea typeface="微软雅黑" panose="020B0503020204020204" charset="-122"/>
            </a:endParaRPr>
          </a:p>
        </p:txBody>
      </p:sp>
      <p:sp>
        <p:nvSpPr>
          <p:cNvPr id="32" name="文本框 10"/>
          <p:cNvSpPr txBox="1"/>
          <p:nvPr/>
        </p:nvSpPr>
        <p:spPr>
          <a:xfrm>
            <a:off x="817450" y="1850834"/>
            <a:ext cx="3141233" cy="954107"/>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重智轻德，</a:t>
            </a:r>
            <a:r>
              <a:rPr lang="en-US" altLang="zh-CN" sz="2800" b="1" dirty="0" smtClean="0">
                <a:solidFill>
                  <a:schemeClr val="tx1">
                    <a:lumMod val="75000"/>
                    <a:lumOff val="25000"/>
                  </a:schemeClr>
                </a:solidFill>
                <a:latin typeface="华文新魏" panose="02010800040101010101" charset="-122"/>
              </a:rPr>
              <a:t> </a:t>
            </a:r>
            <a:r>
              <a:rPr lang="zh-CN" altLang="en-US" sz="2800" b="1" dirty="0" smtClean="0">
                <a:solidFill>
                  <a:schemeClr val="tx1">
                    <a:lumMod val="75000"/>
                    <a:lumOff val="25000"/>
                  </a:schemeClr>
                </a:solidFill>
                <a:latin typeface="华文新魏" panose="02010800040101010101" charset="-122"/>
              </a:rPr>
              <a:t>家庭做“学校教育”</a:t>
            </a:r>
            <a:endParaRPr lang="en-US" altLang="zh-CN" sz="2800" b="1" dirty="0">
              <a:solidFill>
                <a:schemeClr val="tx1">
                  <a:lumMod val="75000"/>
                  <a:lumOff val="25000"/>
                </a:schemeClr>
              </a:solidFill>
              <a:latin typeface="华文新魏" panose="02010800040101010101" charset="-122"/>
            </a:endParaRPr>
          </a:p>
        </p:txBody>
      </p:sp>
      <p:sp>
        <p:nvSpPr>
          <p:cNvPr id="33" name="文本框 19"/>
          <p:cNvSpPr txBox="1"/>
          <p:nvPr/>
        </p:nvSpPr>
        <p:spPr>
          <a:xfrm>
            <a:off x="1090876" y="2756233"/>
            <a:ext cx="2545079" cy="276999"/>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“唯分数、唯升学、唯文凭”</a:t>
            </a:r>
            <a:endParaRPr lang="en-US" altLang="zh-CN" sz="1200" b="1" dirty="0">
              <a:solidFill>
                <a:schemeClr val="tx1">
                  <a:lumMod val="75000"/>
                  <a:lumOff val="25000"/>
                </a:schemeClr>
              </a:solidFill>
              <a:ea typeface="微软雅黑" panose="020B0503020204020204" charset="-122"/>
            </a:endParaRPr>
          </a:p>
        </p:txBody>
      </p:sp>
      <p:sp>
        <p:nvSpPr>
          <p:cNvPr id="34" name="文本框 19"/>
          <p:cNvSpPr txBox="1"/>
          <p:nvPr/>
        </p:nvSpPr>
        <p:spPr>
          <a:xfrm>
            <a:off x="892496" y="3056669"/>
            <a:ext cx="3098202" cy="276999"/>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人格教育、德行陶冶、习惯养成、公民素养</a:t>
            </a:r>
            <a:endParaRPr lang="en-US" altLang="zh-CN" sz="1200" b="1" dirty="0">
              <a:solidFill>
                <a:srgbClr val="008766"/>
              </a:solidFill>
              <a:ea typeface="微软雅黑" panose="020B0503020204020204" charset="-122"/>
            </a:endParaRPr>
          </a:p>
        </p:txBody>
      </p:sp>
      <p:sp>
        <p:nvSpPr>
          <p:cNvPr id="35" name="文本框 10"/>
          <p:cNvSpPr txBox="1"/>
          <p:nvPr/>
        </p:nvSpPr>
        <p:spPr>
          <a:xfrm>
            <a:off x="1043489" y="4290246"/>
            <a:ext cx="2872293"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身教和言教脱节</a:t>
            </a:r>
            <a:endParaRPr lang="en-US" altLang="zh-CN" sz="2800" b="1" dirty="0">
              <a:solidFill>
                <a:schemeClr val="tx1">
                  <a:lumMod val="75000"/>
                  <a:lumOff val="25000"/>
                </a:schemeClr>
              </a:solidFill>
              <a:latin typeface="华文新魏" panose="02010800040101010101" charset="-122"/>
            </a:endParaRPr>
          </a:p>
        </p:txBody>
      </p:sp>
      <p:sp>
        <p:nvSpPr>
          <p:cNvPr id="36" name="文本框 19"/>
          <p:cNvSpPr txBox="1"/>
          <p:nvPr/>
        </p:nvSpPr>
        <p:spPr>
          <a:xfrm>
            <a:off x="1273884" y="4797611"/>
            <a:ext cx="2545079" cy="276999"/>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只对孩子提要求，不给孩子做榜样</a:t>
            </a:r>
            <a:endParaRPr lang="en-US" altLang="zh-CN" sz="1200" b="1" dirty="0">
              <a:solidFill>
                <a:schemeClr val="tx1">
                  <a:lumMod val="75000"/>
                  <a:lumOff val="25000"/>
                </a:schemeClr>
              </a:solidFill>
              <a:ea typeface="微软雅黑" panose="020B0503020204020204" charset="-122"/>
            </a:endParaRPr>
          </a:p>
        </p:txBody>
      </p:sp>
      <p:sp>
        <p:nvSpPr>
          <p:cNvPr id="37" name="文本框 19"/>
          <p:cNvSpPr txBox="1"/>
          <p:nvPr/>
        </p:nvSpPr>
        <p:spPr>
          <a:xfrm>
            <a:off x="1028326" y="5088067"/>
            <a:ext cx="2840019" cy="276999"/>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言行一致，端正做人、踏实做事</a:t>
            </a:r>
            <a:endParaRPr lang="en-US" altLang="zh-CN" sz="1200" b="1" dirty="0">
              <a:solidFill>
                <a:srgbClr val="008766"/>
              </a:solidFill>
              <a:ea typeface="微软雅黑" panose="020B0503020204020204" charset="-122"/>
            </a:endParaRPr>
          </a:p>
        </p:txBody>
      </p:sp>
      <p:sp>
        <p:nvSpPr>
          <p:cNvPr id="38" name="文本框 10"/>
          <p:cNvSpPr txBox="1"/>
          <p:nvPr/>
        </p:nvSpPr>
        <p:spPr>
          <a:xfrm>
            <a:off x="3797447" y="4161155"/>
            <a:ext cx="4292303" cy="523220"/>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一味放任或过度控制</a:t>
            </a:r>
            <a:endParaRPr lang="en-US" altLang="zh-CN" sz="2800" b="1" dirty="0">
              <a:solidFill>
                <a:schemeClr val="tx1">
                  <a:lumMod val="75000"/>
                  <a:lumOff val="25000"/>
                </a:schemeClr>
              </a:solidFill>
              <a:latin typeface="华文新魏" panose="02010800040101010101" charset="-122"/>
            </a:endParaRPr>
          </a:p>
        </p:txBody>
      </p:sp>
      <p:sp>
        <p:nvSpPr>
          <p:cNvPr id="39" name="文本框 19"/>
          <p:cNvSpPr txBox="1"/>
          <p:nvPr/>
        </p:nvSpPr>
        <p:spPr>
          <a:xfrm>
            <a:off x="4522694" y="4700792"/>
            <a:ext cx="2545079" cy="461665"/>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“教育孩子是学校的事情 ”</a:t>
            </a:r>
            <a:endParaRPr lang="en-US" altLang="zh-CN" sz="1200" b="1" dirty="0" smtClean="0">
              <a:solidFill>
                <a:schemeClr val="tx1">
                  <a:lumMod val="75000"/>
                  <a:lumOff val="25000"/>
                </a:schemeClr>
              </a:solidFill>
              <a:ea typeface="微软雅黑" panose="020B0503020204020204" charset="-122"/>
            </a:endParaRPr>
          </a:p>
          <a:p>
            <a:pPr algn="ctr"/>
            <a:r>
              <a:rPr lang="zh-CN" altLang="en-US" sz="1200" b="1" dirty="0" smtClean="0">
                <a:solidFill>
                  <a:schemeClr val="tx1">
                    <a:lumMod val="75000"/>
                    <a:lumOff val="25000"/>
                  </a:schemeClr>
                </a:solidFill>
                <a:ea typeface="微软雅黑" panose="020B0503020204020204" charset="-122"/>
              </a:rPr>
              <a:t>或过度安排孩子的学业学习</a:t>
            </a:r>
            <a:endParaRPr lang="en-US" altLang="zh-CN" sz="1200" b="1" dirty="0">
              <a:solidFill>
                <a:schemeClr val="tx1">
                  <a:lumMod val="75000"/>
                  <a:lumOff val="25000"/>
                </a:schemeClr>
              </a:solidFill>
              <a:ea typeface="微软雅黑" panose="020B0503020204020204" charset="-122"/>
            </a:endParaRPr>
          </a:p>
        </p:txBody>
      </p:sp>
      <p:sp>
        <p:nvSpPr>
          <p:cNvPr id="40" name="文本框 19"/>
          <p:cNvSpPr txBox="1"/>
          <p:nvPr/>
        </p:nvSpPr>
        <p:spPr>
          <a:xfrm>
            <a:off x="4625788" y="5152613"/>
            <a:ext cx="2840019" cy="461665"/>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学校、家庭、社会共同作用，促进孩子全面发展</a:t>
            </a:r>
            <a:endParaRPr lang="en-US" altLang="zh-CN" sz="1200" b="1" dirty="0">
              <a:solidFill>
                <a:srgbClr val="008766"/>
              </a:solidFill>
              <a:ea typeface="微软雅黑" panose="020B0503020204020204" charset="-122"/>
            </a:endParaRPr>
          </a:p>
        </p:txBody>
      </p:sp>
      <p:sp>
        <p:nvSpPr>
          <p:cNvPr id="41" name="文本框 10"/>
          <p:cNvSpPr txBox="1"/>
          <p:nvPr/>
        </p:nvSpPr>
        <p:spPr>
          <a:xfrm>
            <a:off x="7949899" y="4127583"/>
            <a:ext cx="3141233" cy="954107"/>
          </a:xfrm>
          <a:prstGeom prst="rect">
            <a:avLst/>
          </a:prstGeom>
          <a:noFill/>
        </p:spPr>
        <p:txBody>
          <a:bodyPr wrap="square" rtlCol="0">
            <a:spAutoFit/>
          </a:bodyPr>
          <a:lstStyle/>
          <a:p>
            <a:pPr algn="ctr"/>
            <a:r>
              <a:rPr lang="zh-CN" altLang="en-US" sz="2800" b="1" dirty="0" smtClean="0">
                <a:solidFill>
                  <a:schemeClr val="tx1">
                    <a:lumMod val="75000"/>
                    <a:lumOff val="25000"/>
                  </a:schemeClr>
                </a:solidFill>
                <a:latin typeface="华文新魏" panose="02010800040101010101" charset="-122"/>
              </a:rPr>
              <a:t>重视青春期阶段教育，忽视终身教育</a:t>
            </a:r>
            <a:endParaRPr lang="en-US" altLang="zh-CN" sz="2800" b="1" dirty="0">
              <a:solidFill>
                <a:schemeClr val="tx1">
                  <a:lumMod val="75000"/>
                  <a:lumOff val="25000"/>
                </a:schemeClr>
              </a:solidFill>
              <a:latin typeface="华文新魏" panose="02010800040101010101" charset="-122"/>
            </a:endParaRPr>
          </a:p>
        </p:txBody>
      </p:sp>
      <p:sp>
        <p:nvSpPr>
          <p:cNvPr id="42" name="文本框 19"/>
          <p:cNvSpPr txBox="1"/>
          <p:nvPr/>
        </p:nvSpPr>
        <p:spPr>
          <a:xfrm>
            <a:off x="8148281" y="5086771"/>
            <a:ext cx="2814020" cy="276999"/>
          </a:xfrm>
          <a:prstGeom prst="rect">
            <a:avLst/>
          </a:prstGeom>
          <a:noFill/>
        </p:spPr>
        <p:txBody>
          <a:bodyPr wrap="square" rtlCol="0">
            <a:spAutoFit/>
          </a:bodyPr>
          <a:lstStyle/>
          <a:p>
            <a:pPr algn="ctr"/>
            <a:r>
              <a:rPr lang="zh-CN" altLang="en-US" sz="1200" b="1" dirty="0" smtClean="0">
                <a:solidFill>
                  <a:schemeClr val="tx1">
                    <a:lumMod val="75000"/>
                    <a:lumOff val="25000"/>
                  </a:schemeClr>
                </a:solidFill>
                <a:ea typeface="微软雅黑" panose="020B0503020204020204" charset="-122"/>
              </a:rPr>
              <a:t>用同样的方式对待处于不同阶段的孩子</a:t>
            </a:r>
            <a:endParaRPr lang="en-US" altLang="zh-CN" sz="1200" b="1" dirty="0">
              <a:solidFill>
                <a:schemeClr val="tx1">
                  <a:lumMod val="75000"/>
                  <a:lumOff val="25000"/>
                </a:schemeClr>
              </a:solidFill>
              <a:ea typeface="微软雅黑" panose="020B0503020204020204" charset="-122"/>
            </a:endParaRPr>
          </a:p>
        </p:txBody>
      </p:sp>
      <p:sp>
        <p:nvSpPr>
          <p:cNvPr id="43" name="文本框 19"/>
          <p:cNvSpPr txBox="1"/>
          <p:nvPr/>
        </p:nvSpPr>
        <p:spPr>
          <a:xfrm>
            <a:off x="8090269" y="5355713"/>
            <a:ext cx="3098202" cy="276999"/>
          </a:xfrm>
          <a:prstGeom prst="rect">
            <a:avLst/>
          </a:prstGeom>
          <a:noFill/>
        </p:spPr>
        <p:txBody>
          <a:bodyPr wrap="square" rtlCol="0">
            <a:spAutoFit/>
          </a:bodyPr>
          <a:lstStyle/>
          <a:p>
            <a:pPr algn="ctr"/>
            <a:r>
              <a:rPr lang="zh-CN" altLang="en-US" sz="1200" b="1" dirty="0" smtClean="0">
                <a:solidFill>
                  <a:srgbClr val="008766"/>
                </a:solidFill>
                <a:ea typeface="微软雅黑" panose="020B0503020204020204" charset="-122"/>
              </a:rPr>
              <a:t>家庭教育岁着孩子成长的不同阶段有所变化</a:t>
            </a:r>
            <a:endParaRPr lang="en-US" altLang="zh-CN" sz="1200" b="1" dirty="0">
              <a:solidFill>
                <a:srgbClr val="008766"/>
              </a:solidFill>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linds(horizont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linds(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linds(horizontal)">
                                      <p:cBhvr>
                                        <p:cTn id="49" dur="500"/>
                                        <p:tgtEl>
                                          <p:spTgt spid="35"/>
                                        </p:tgtEl>
                                      </p:cBhvr>
                                    </p:animEffect>
                                  </p:childTnLst>
                                </p:cTn>
                              </p:par>
                            </p:childTnLst>
                          </p:cTn>
                        </p:par>
                        <p:par>
                          <p:cTn id="50" fill="hold">
                            <p:stCondLst>
                              <p:cond delay="500"/>
                            </p:stCondLst>
                            <p:childTnLst>
                              <p:par>
                                <p:cTn id="51" presetID="3" presetClass="entr" presetSubtype="1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blinds(horizontal)">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linds(horizont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linds(horizontal)">
                                      <p:cBhvr>
                                        <p:cTn id="63" dur="500"/>
                                        <p:tgtEl>
                                          <p:spTgt spid="38"/>
                                        </p:tgtEl>
                                      </p:cBhvr>
                                    </p:animEffect>
                                  </p:childTnLst>
                                </p:cTn>
                              </p:par>
                            </p:childTnLst>
                          </p:cTn>
                        </p:par>
                        <p:par>
                          <p:cTn id="64" fill="hold">
                            <p:stCondLst>
                              <p:cond delay="500"/>
                            </p:stCondLst>
                            <p:childTnLst>
                              <p:par>
                                <p:cTn id="65" presetID="3" presetClass="entr" presetSubtype="10"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linds(horizontal)">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blinds(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linds(horizontal)">
                                      <p:cBhvr>
                                        <p:cTn id="77" dur="500"/>
                                        <p:tgtEl>
                                          <p:spTgt spid="41"/>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linds(horizontal)">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linds(horizontal)">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 203"/>
          <p:cNvSpPr/>
          <p:nvPr/>
        </p:nvSpPr>
        <p:spPr>
          <a:xfrm>
            <a:off x="1653538" y="2445672"/>
            <a:ext cx="567055" cy="56705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 203"/>
          <p:cNvSpPr/>
          <p:nvPr/>
        </p:nvSpPr>
        <p:spPr>
          <a:xfrm flipH="1" flipV="1">
            <a:off x="3362852" y="5609876"/>
            <a:ext cx="580389" cy="567055"/>
          </a:xfrm>
          <a:custGeom>
            <a:avLst/>
            <a:gdLst>
              <a:gd name="connsiteX0" fmla="*/ 386329 w 1380180"/>
              <a:gd name="connsiteY0" fmla="*/ 0 h 1380181"/>
              <a:gd name="connsiteX1" fmla="*/ 432048 w 1380180"/>
              <a:gd name="connsiteY1" fmla="*/ 0 h 1380181"/>
              <a:gd name="connsiteX2" fmla="*/ 432048 w 1380180"/>
              <a:gd name="connsiteY2" fmla="*/ 386329 h 1380181"/>
              <a:gd name="connsiteX3" fmla="*/ 1380180 w 1380180"/>
              <a:gd name="connsiteY3" fmla="*/ 386329 h 1380181"/>
              <a:gd name="connsiteX4" fmla="*/ 1380180 w 1380180"/>
              <a:gd name="connsiteY4" fmla="*/ 432048 h 1380181"/>
              <a:gd name="connsiteX5" fmla="*/ 432048 w 1380180"/>
              <a:gd name="connsiteY5" fmla="*/ 432048 h 1380181"/>
              <a:gd name="connsiteX6" fmla="*/ 432048 w 1380180"/>
              <a:gd name="connsiteY6" fmla="*/ 1380181 h 1380181"/>
              <a:gd name="connsiteX7" fmla="*/ 386329 w 1380180"/>
              <a:gd name="connsiteY7" fmla="*/ 1380181 h 1380181"/>
              <a:gd name="connsiteX8" fmla="*/ 386329 w 1380180"/>
              <a:gd name="connsiteY8" fmla="*/ 432048 h 1380181"/>
              <a:gd name="connsiteX9" fmla="*/ 0 w 1380180"/>
              <a:gd name="connsiteY9" fmla="*/ 432048 h 1380181"/>
              <a:gd name="connsiteX10" fmla="*/ 0 w 1380180"/>
              <a:gd name="connsiteY10" fmla="*/ 386329 h 1380181"/>
              <a:gd name="connsiteX11" fmla="*/ 386329 w 1380180"/>
              <a:gd name="connsiteY11" fmla="*/ 386329 h 13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0180" h="1380181">
                <a:moveTo>
                  <a:pt x="386329" y="0"/>
                </a:moveTo>
                <a:lnTo>
                  <a:pt x="432048" y="0"/>
                </a:lnTo>
                <a:lnTo>
                  <a:pt x="432048" y="386329"/>
                </a:lnTo>
                <a:lnTo>
                  <a:pt x="1380180" y="386329"/>
                </a:lnTo>
                <a:lnTo>
                  <a:pt x="1380180" y="432048"/>
                </a:lnTo>
                <a:lnTo>
                  <a:pt x="432048" y="432048"/>
                </a:lnTo>
                <a:lnTo>
                  <a:pt x="432048" y="1380181"/>
                </a:lnTo>
                <a:lnTo>
                  <a:pt x="386329" y="1380181"/>
                </a:lnTo>
                <a:lnTo>
                  <a:pt x="386329" y="432048"/>
                </a:lnTo>
                <a:lnTo>
                  <a:pt x="0" y="432048"/>
                </a:lnTo>
                <a:lnTo>
                  <a:pt x="0" y="386329"/>
                </a:lnTo>
                <a:lnTo>
                  <a:pt x="386329" y="386329"/>
                </a:lnTo>
                <a:close/>
              </a:path>
            </a:pathLst>
          </a:cu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5" name="图片 4" descr="水彩叶子"/>
          <p:cNvPicPr>
            <a:picLocks noChangeAspect="1"/>
          </p:cNvPicPr>
          <p:nvPr/>
        </p:nvPicPr>
        <p:blipFill>
          <a:blip r:embed="rId1" cstate="print"/>
          <a:stretch>
            <a:fillRect/>
          </a:stretch>
        </p:blipFill>
        <p:spPr>
          <a:xfrm>
            <a:off x="7938664" y="760699"/>
            <a:ext cx="3245485" cy="5761355"/>
          </a:xfrm>
          <a:prstGeom prst="rect">
            <a:avLst/>
          </a:prstGeom>
        </p:spPr>
      </p:pic>
      <p:sp>
        <p:nvSpPr>
          <p:cNvPr id="2" name="文本框 1"/>
          <p:cNvSpPr txBox="1"/>
          <p:nvPr/>
        </p:nvSpPr>
        <p:spPr>
          <a:xfrm>
            <a:off x="1255711" y="957263"/>
            <a:ext cx="8502651" cy="584775"/>
          </a:xfrm>
          <a:prstGeom prst="rect">
            <a:avLst/>
          </a:prstGeom>
          <a:noFill/>
        </p:spPr>
        <p:txBody>
          <a:bodyPr wrap="square" rtlCol="0">
            <a:spAutoFit/>
          </a:bodyPr>
          <a:lstStyle/>
          <a:p>
            <a:r>
              <a:rPr lang="en-US" altLang="zh-CN" sz="3200" b="1" dirty="0">
                <a:solidFill>
                  <a:srgbClr val="008766"/>
                </a:solidFill>
                <a:latin typeface="黑体" panose="02010609060101010101" pitchFamily="49" charset="-122"/>
                <a:ea typeface="黑体" panose="02010609060101010101" pitchFamily="49" charset="-122"/>
              </a:rPr>
              <a:t>02 </a:t>
            </a:r>
            <a:r>
              <a:rPr lang="zh-CN" altLang="en-US" sz="3200" b="1" dirty="0">
                <a:solidFill>
                  <a:srgbClr val="008766"/>
                </a:solidFill>
                <a:latin typeface="黑体" panose="02010609060101010101" pitchFamily="49" charset="-122"/>
                <a:ea typeface="黑体" panose="02010609060101010101" pitchFamily="49" charset="-122"/>
              </a:rPr>
              <a:t>丰富教育资源，为学生终身发展奠基</a:t>
            </a:r>
            <a:endParaRPr lang="zh-CN" altLang="en-US" sz="3200" b="1" dirty="0">
              <a:solidFill>
                <a:srgbClr val="008766"/>
              </a:solidFill>
              <a:latin typeface="黑体" panose="02010609060101010101" pitchFamily="49" charset="-122"/>
              <a:ea typeface="黑体" panose="02010609060101010101" pitchFamily="49" charset="-122"/>
            </a:endParaRPr>
          </a:p>
        </p:txBody>
      </p:sp>
      <p:sp>
        <p:nvSpPr>
          <p:cNvPr id="9" name="文本框 8"/>
          <p:cNvSpPr txBox="1"/>
          <p:nvPr/>
        </p:nvSpPr>
        <p:spPr>
          <a:xfrm>
            <a:off x="1937065" y="2729199"/>
            <a:ext cx="6006785" cy="3222998"/>
          </a:xfrm>
          <a:prstGeom prst="rect">
            <a:avLst/>
          </a:prstGeom>
          <a:noFill/>
        </p:spPr>
        <p:txBody>
          <a:bodyPr wrap="square" rtlCol="0">
            <a:spAutoFit/>
          </a:bodyPr>
          <a:lstStyle/>
          <a:p>
            <a:pPr>
              <a:lnSpc>
                <a:spcPct val="150000"/>
              </a:lnSpc>
            </a:pPr>
            <a:r>
              <a:rPr lang="zh-CN" altLang="en-US" sz="2800" b="1" dirty="0">
                <a:solidFill>
                  <a:srgbClr val="008766"/>
                </a:solidFill>
              </a:rPr>
              <a:t>完善</a:t>
            </a:r>
            <a:r>
              <a:rPr lang="en-US" altLang="zh-CN" sz="2800" b="1" dirty="0">
                <a:solidFill>
                  <a:srgbClr val="008766"/>
                </a:solidFill>
              </a:rPr>
              <a:t>《</a:t>
            </a:r>
            <a:r>
              <a:rPr lang="zh-CN" altLang="en-US" sz="2800" b="1" dirty="0">
                <a:solidFill>
                  <a:srgbClr val="008766"/>
                </a:solidFill>
              </a:rPr>
              <a:t>学生成长记录袋</a:t>
            </a:r>
            <a:r>
              <a:rPr lang="en-US" altLang="zh-CN" sz="2800" b="1" dirty="0">
                <a:solidFill>
                  <a:srgbClr val="008766"/>
                </a:solidFill>
              </a:rPr>
              <a:t>》</a:t>
            </a:r>
            <a:endParaRPr lang="en-US" altLang="zh-CN" sz="2800" b="1" dirty="0">
              <a:solidFill>
                <a:srgbClr val="008766"/>
              </a:solidFill>
            </a:endParaRPr>
          </a:p>
          <a:p>
            <a:pPr>
              <a:lnSpc>
                <a:spcPct val="150000"/>
              </a:lnSpc>
            </a:pPr>
            <a:r>
              <a:rPr lang="zh-CN" altLang="en-US" sz="2800" b="1" dirty="0">
                <a:solidFill>
                  <a:srgbClr val="008766"/>
                </a:solidFill>
              </a:rPr>
              <a:t>改善亲子关系，提高家庭育人水平</a:t>
            </a:r>
            <a:endParaRPr lang="en-US" altLang="zh-CN" sz="2800" b="1" dirty="0">
              <a:solidFill>
                <a:srgbClr val="008766"/>
              </a:solidFill>
            </a:endParaRPr>
          </a:p>
          <a:p>
            <a:pPr>
              <a:lnSpc>
                <a:spcPct val="150000"/>
              </a:lnSpc>
            </a:pPr>
            <a:r>
              <a:rPr lang="zh-CN" altLang="en-US" sz="2800" b="1" dirty="0">
                <a:solidFill>
                  <a:srgbClr val="008766"/>
                </a:solidFill>
              </a:rPr>
              <a:t>保障生涯探索社会实践活动的有效有序开展</a:t>
            </a:r>
            <a:endParaRPr lang="en-US" altLang="zh-CN" sz="2800" b="1" dirty="0">
              <a:solidFill>
                <a:srgbClr val="008766"/>
              </a:solidFill>
            </a:endParaRPr>
          </a:p>
          <a:p>
            <a:pPr>
              <a:lnSpc>
                <a:spcPct val="150000"/>
              </a:lnSpc>
            </a:pPr>
            <a:r>
              <a:rPr lang="en-US" altLang="zh-CN" sz="2800" b="1" dirty="0">
                <a:solidFill>
                  <a:srgbClr val="008766"/>
                </a:solidFill>
                <a:latin typeface="黑体" panose="02010609060101010101" pitchFamily="49" charset="-122"/>
                <a:ea typeface="黑体" panose="02010609060101010101" pitchFamily="49" charset="-122"/>
              </a:rPr>
              <a:t>………</a:t>
            </a:r>
            <a:endParaRPr lang="zh-CN" altLang="en-US" sz="2800" b="1" dirty="0">
              <a:solidFill>
                <a:srgbClr val="008766"/>
              </a:solidFill>
              <a:latin typeface="黑体" panose="02010609060101010101" pitchFamily="49" charset="-122"/>
              <a:ea typeface="黑体" panose="02010609060101010101" pitchFamily="49" charset="-122"/>
            </a:endParaRPr>
          </a:p>
        </p:txBody>
      </p:sp>
      <p:sp>
        <p:nvSpPr>
          <p:cNvPr id="7" name="Shape 6923"/>
          <p:cNvSpPr/>
          <p:nvPr/>
        </p:nvSpPr>
        <p:spPr>
          <a:xfrm>
            <a:off x="2220593" y="1709161"/>
            <a:ext cx="2284518" cy="569387"/>
          </a:xfrm>
          <a:prstGeom prst="rect">
            <a:avLst/>
          </a:prstGeom>
          <a:solidFill>
            <a:srgbClr val="008766"/>
          </a:solidFill>
          <a:ln w="12700">
            <a:round/>
          </a:ln>
        </p:spPr>
        <p:txBody>
          <a:bodyPr wrap="square" lIns="38100" tIns="38100" rIns="38100" bIns="38100">
            <a:spAutoFit/>
          </a:bodyPr>
          <a:lstStyle>
            <a:lvl1pPr>
              <a:buClr>
                <a:srgbClr val="36C0A6"/>
              </a:buClr>
              <a:buFont typeface="ArialUnicodeMS"/>
              <a:defRPr b="1">
                <a:solidFill>
                  <a:srgbClr val="36C0A6"/>
                </a:solidFill>
                <a:uFill>
                  <a:solidFill>
                    <a:srgbClr val="36C0A6"/>
                  </a:solidFill>
                </a:uFill>
                <a:latin typeface="ArialUnicodeMS"/>
                <a:ea typeface="ArialUnicodeMS"/>
                <a:cs typeface="ArialUnicodeMS"/>
                <a:sym typeface="ArialUnicodeMS"/>
              </a:defRPr>
            </a:lvl1pPr>
          </a:lstStyle>
          <a:p>
            <a:pPr lvl="0" algn="ctr">
              <a:defRPr b="0">
                <a:solidFill>
                  <a:srgbClr val="000000"/>
                </a:solidFill>
                <a:uFillTx/>
              </a:defRPr>
            </a:pPr>
            <a:r>
              <a:rPr lang="zh-CN" altLang="en-US"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rPr>
              <a:t>家校协同</a:t>
            </a:r>
            <a:endParaRPr lang="en-US" altLang="zh-CN" sz="3200" spc="42" noProof="0" dirty="0">
              <a:ln>
                <a:noFill/>
              </a:ln>
              <a:solidFill>
                <a:schemeClr val="bg1"/>
              </a:solidFill>
              <a:effectLst/>
              <a:uLnTx/>
              <a:uFill>
                <a:solidFill>
                  <a:srgbClr val="36C0A6"/>
                </a:solidFill>
              </a:uFill>
              <a:latin typeface="+mn-lt"/>
              <a:ea typeface="方正舒体" panose="02010601030101010101" pitchFamily="2" charset="-122"/>
              <a:cs typeface="Oswald Light"/>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箭头: 五边形 9"/>
          <p:cNvSpPr/>
          <p:nvPr/>
        </p:nvSpPr>
        <p:spPr>
          <a:xfrm>
            <a:off x="6940058" y="301322"/>
            <a:ext cx="1661018" cy="1872035"/>
          </a:xfrm>
          <a:prstGeom prst="homePlate">
            <a:avLst/>
          </a:prstGeom>
          <a:solidFill>
            <a:srgbClr val="008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pexels-photo-219002"/>
          <p:cNvPicPr>
            <a:picLocks noChangeAspect="1"/>
          </p:cNvPicPr>
          <p:nvPr/>
        </p:nvPicPr>
        <p:blipFill>
          <a:blip r:embed="rId1" cstate="print"/>
          <a:stretch>
            <a:fillRect/>
          </a:stretch>
        </p:blipFill>
        <p:spPr>
          <a:xfrm>
            <a:off x="-4445" y="-4445"/>
            <a:ext cx="4498975" cy="2999740"/>
          </a:xfrm>
          <a:prstGeom prst="rect">
            <a:avLst/>
          </a:prstGeom>
        </p:spPr>
      </p:pic>
      <p:pic>
        <p:nvPicPr>
          <p:cNvPr id="3" name="图片 2" descr="pexels-photo-458787"/>
          <p:cNvPicPr>
            <a:picLocks noChangeAspect="1"/>
          </p:cNvPicPr>
          <p:nvPr/>
        </p:nvPicPr>
        <p:blipFill>
          <a:blip r:embed="rId2" cstate="print"/>
          <a:stretch>
            <a:fillRect/>
          </a:stretch>
        </p:blipFill>
        <p:spPr>
          <a:xfrm>
            <a:off x="5777697" y="2883189"/>
            <a:ext cx="6399530" cy="3856355"/>
          </a:xfrm>
          <a:prstGeom prst="rect">
            <a:avLst/>
          </a:prstGeom>
        </p:spPr>
      </p:pic>
      <p:grpSp>
        <p:nvGrpSpPr>
          <p:cNvPr id="6" name="组合 5"/>
          <p:cNvGrpSpPr/>
          <p:nvPr/>
        </p:nvGrpSpPr>
        <p:grpSpPr>
          <a:xfrm>
            <a:off x="3546451" y="1864360"/>
            <a:ext cx="3261995" cy="2474595"/>
            <a:chOff x="6039" y="2645"/>
            <a:chExt cx="4398" cy="4398"/>
          </a:xfrm>
        </p:grpSpPr>
        <p:sp>
          <p:nvSpPr>
            <p:cNvPr id="4" name="矩形 3"/>
            <p:cNvSpPr/>
            <p:nvPr/>
          </p:nvSpPr>
          <p:spPr>
            <a:xfrm>
              <a:off x="6039" y="2645"/>
              <a:ext cx="4398" cy="4398"/>
            </a:xfrm>
            <a:prstGeom prst="rect">
              <a:avLst/>
            </a:prstGeom>
            <a:solidFill>
              <a:srgbClr val="0087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68" y="2875"/>
              <a:ext cx="3938" cy="3938"/>
            </a:xfrm>
            <a:prstGeom prst="rect">
              <a:avLst/>
            </a:prstGeom>
            <a:noFill/>
            <a:ln w="3175">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1210"/>
          <p:cNvSpPr/>
          <p:nvPr/>
        </p:nvSpPr>
        <p:spPr>
          <a:xfrm>
            <a:off x="3467641" y="2145834"/>
            <a:ext cx="3261995" cy="1833643"/>
          </a:xfrm>
          <a:prstGeom prst="rect">
            <a:avLst/>
          </a:prstGeom>
          <a:noFill/>
          <a:ln w="9525">
            <a:noFill/>
            <a:miter/>
          </a:ln>
        </p:spPr>
        <p:txBody>
          <a:bodyPr wrap="square">
            <a:spAutoFit/>
          </a:bodyPr>
          <a:lstStyle/>
          <a:p>
            <a:pPr algn="ctr">
              <a:lnSpc>
                <a:spcPct val="150000"/>
              </a:lnSpc>
            </a:pPr>
            <a:r>
              <a:rPr lang="zh-CN" altLang="en-US" sz="4000" b="1" noProof="0" dirty="0">
                <a:ln>
                  <a:noFill/>
                </a:ln>
                <a:solidFill>
                  <a:srgbClr val="FFFF00"/>
                </a:solidFill>
                <a:uLnTx/>
                <a:uFillTx/>
                <a:ea typeface="方正舒体" panose="02010601030101010101" pitchFamily="2" charset="-122"/>
                <a:sym typeface="+mn-ea"/>
              </a:rPr>
              <a:t>家校共育</a:t>
            </a:r>
            <a:r>
              <a:rPr lang="zh-CN" altLang="en-US" sz="4000" b="1" noProof="0" dirty="0" smtClean="0">
                <a:ln>
                  <a:noFill/>
                </a:ln>
                <a:solidFill>
                  <a:srgbClr val="FFFF00"/>
                </a:solidFill>
                <a:uLnTx/>
                <a:uFillTx/>
                <a:ea typeface="方正舒体" panose="02010601030101010101" pitchFamily="2" charset="-122"/>
                <a:sym typeface="+mn-ea"/>
              </a:rPr>
              <a:t>的 必</a:t>
            </a:r>
            <a:r>
              <a:rPr lang="zh-CN" altLang="en-US" sz="4000" b="1" noProof="0" dirty="0">
                <a:ln>
                  <a:noFill/>
                </a:ln>
                <a:solidFill>
                  <a:srgbClr val="FFFF00"/>
                </a:solidFill>
                <a:uLnTx/>
                <a:uFillTx/>
                <a:ea typeface="方正舒体" panose="02010601030101010101" pitchFamily="2" charset="-122"/>
                <a:sym typeface="+mn-ea"/>
              </a:rPr>
              <a:t>要性</a:t>
            </a:r>
            <a:endParaRPr lang="en-US" altLang="zh-CN" sz="4000" b="1" noProof="0" dirty="0">
              <a:ln>
                <a:noFill/>
              </a:ln>
              <a:solidFill>
                <a:srgbClr val="FFFF00"/>
              </a:solidFill>
              <a:uLnTx/>
              <a:uFillTx/>
              <a:ea typeface="方正舒体" panose="02010601030101010101" pitchFamily="2" charset="-122"/>
              <a:sym typeface="+mn-ea"/>
            </a:endParaRPr>
          </a:p>
        </p:txBody>
      </p:sp>
      <p:sp>
        <p:nvSpPr>
          <p:cNvPr id="15" name="Shape 1590"/>
          <p:cNvSpPr/>
          <p:nvPr/>
        </p:nvSpPr>
        <p:spPr>
          <a:xfrm>
            <a:off x="7070033" y="301322"/>
            <a:ext cx="3087757" cy="1692451"/>
          </a:xfrm>
          <a:prstGeom prst="rect">
            <a:avLst/>
          </a:prstGeom>
          <a:ln w="12700">
            <a:miter lim="400000"/>
          </a:ln>
        </p:spPr>
        <p:txBody>
          <a:bodyPr wrap="square" lIns="50800" tIns="50800" rIns="50800" bIns="50800" anchor="ctr">
            <a:spAutoFit/>
          </a:bodyPr>
          <a:lstStyle>
            <a:lvl1pPr algn="l" defTabSz="457200">
              <a:lnSpc>
                <a:spcPct val="120000"/>
              </a:lnSpc>
              <a:defRPr sz="2000">
                <a:solidFill>
                  <a:srgbClr val="A6AAA9"/>
                </a:solidFill>
                <a:latin typeface="Arial" panose="020B0604020202020204"/>
                <a:ea typeface="Arial" panose="020B0604020202020204"/>
                <a:cs typeface="Arial" panose="020B0604020202020204"/>
                <a:sym typeface="Arial" panose="020B0604020202020204"/>
              </a:defRPr>
            </a:lvl1pPr>
          </a:lstStyle>
          <a:p>
            <a:pPr lvl="0" algn="l" fontAlgn="auto">
              <a:lnSpc>
                <a:spcPct val="200000"/>
              </a:lnSpc>
              <a:defRPr sz="1800">
                <a:solidFill>
                  <a:srgbClr val="000000"/>
                </a:solidFill>
              </a:defRPr>
            </a:pPr>
            <a:r>
              <a:rPr lang="zh-CN" altLang="en-US" sz="2800" b="1" dirty="0">
                <a:solidFill>
                  <a:schemeClr val="bg1"/>
                </a:solidFill>
                <a:latin typeface="Arial" panose="020B0604020202020204" pitchFamily="34" charset="0"/>
                <a:ea typeface="微软雅黑" panose="020B0503020204020204" charset="-122"/>
                <a:sym typeface="Arial" panose="020B0604020202020204" pitchFamily="34" charset="0"/>
              </a:rPr>
              <a:t>家庭</a:t>
            </a:r>
            <a:endParaRPr lang="en-US" altLang="zh-CN" sz="2800" b="1" dirty="0">
              <a:solidFill>
                <a:schemeClr val="bg1"/>
              </a:solidFill>
              <a:latin typeface="Arial" panose="020B0604020202020204" pitchFamily="34" charset="0"/>
              <a:ea typeface="微软雅黑" panose="020B0503020204020204" charset="-122"/>
              <a:sym typeface="Arial" panose="020B0604020202020204" pitchFamily="34" charset="0"/>
            </a:endParaRPr>
          </a:p>
          <a:p>
            <a:pPr lvl="0" algn="l" fontAlgn="auto">
              <a:lnSpc>
                <a:spcPct val="200000"/>
              </a:lnSpc>
              <a:defRPr sz="1800">
                <a:solidFill>
                  <a:srgbClr val="000000"/>
                </a:solidFill>
              </a:defRPr>
            </a:pPr>
            <a:r>
              <a:rPr lang="zh-CN" altLang="en-US" sz="2800" b="1" dirty="0">
                <a:solidFill>
                  <a:schemeClr val="bg1"/>
                </a:solidFill>
                <a:latin typeface="Arial" panose="020B0604020202020204" pitchFamily="34" charset="0"/>
                <a:ea typeface="微软雅黑" panose="020B0503020204020204" charset="-122"/>
                <a:sym typeface="Arial" panose="020B0604020202020204" pitchFamily="34" charset="0"/>
              </a:rPr>
              <a:t>学校</a:t>
            </a:r>
            <a:endParaRPr lang="en-US" altLang="zh-CN" sz="2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nvSpPr>
        <p:spPr>
          <a:xfrm>
            <a:off x="-339725" y="6252845"/>
            <a:ext cx="866775" cy="866775"/>
          </a:xfrm>
          <a:prstGeom prst="rect">
            <a:avLst/>
          </a:prstGeom>
          <a:noFill/>
          <a:ln w="3175">
            <a:solidFill>
              <a:srgbClr val="00876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170883" y="910650"/>
            <a:ext cx="3230542" cy="646331"/>
          </a:xfrm>
          <a:prstGeom prst="rect">
            <a:avLst/>
          </a:prstGeom>
          <a:noFill/>
          <a:ln>
            <a:solidFill>
              <a:srgbClr val="FF0000"/>
            </a:solidFill>
          </a:ln>
        </p:spPr>
        <p:txBody>
          <a:bodyPr wrap="square" rtlCol="0">
            <a:spAutoFit/>
          </a:bodyPr>
          <a:lstStyle/>
          <a:p>
            <a:r>
              <a:rPr lang="zh-CN" altLang="en-US" sz="3600" b="1" dirty="0">
                <a:latin typeface="黑体" panose="02010609060101010101" pitchFamily="49" charset="-122"/>
                <a:ea typeface="黑体" panose="02010609060101010101" pitchFamily="49" charset="-122"/>
              </a:rPr>
              <a:t>教育的一致性</a:t>
            </a:r>
            <a:endParaRPr lang="zh-CN" altLang="en-US" sz="3600" b="1" dirty="0">
              <a:latin typeface="黑体" panose="02010609060101010101" pitchFamily="49" charset="-122"/>
              <a:ea typeface="黑体" panose="02010609060101010101" pitchFamily="49" charset="-122"/>
            </a:endParaRPr>
          </a:p>
        </p:txBody>
      </p:sp>
      <p:sp>
        <p:nvSpPr>
          <p:cNvPr id="12" name="文本框 11"/>
          <p:cNvSpPr txBox="1"/>
          <p:nvPr/>
        </p:nvSpPr>
        <p:spPr>
          <a:xfrm>
            <a:off x="2664059" y="4518498"/>
            <a:ext cx="1134856" cy="646331"/>
          </a:xfrm>
          <a:prstGeom prst="rect">
            <a:avLst/>
          </a:prstGeom>
          <a:noFill/>
          <a:ln>
            <a:solidFill>
              <a:srgbClr val="FF0000"/>
            </a:solidFill>
          </a:ln>
        </p:spPr>
        <p:txBody>
          <a:bodyPr wrap="square" rtlCol="0">
            <a:spAutoFit/>
          </a:bodyPr>
          <a:lstStyle/>
          <a:p>
            <a:pPr algn="ctr"/>
            <a:r>
              <a:rPr lang="zh-CN" altLang="en-US" sz="3600" b="1" dirty="0">
                <a:latin typeface="黑体" panose="02010609060101010101" pitchFamily="49" charset="-122"/>
                <a:ea typeface="黑体" panose="02010609060101010101" pitchFamily="49" charset="-122"/>
              </a:rPr>
              <a:t>联结</a:t>
            </a:r>
            <a:endParaRPr lang="zh-CN" altLang="en-US" sz="3600" b="1" dirty="0">
              <a:latin typeface="黑体" panose="02010609060101010101" pitchFamily="49" charset="-122"/>
              <a:ea typeface="黑体" panose="02010609060101010101" pitchFamily="49" charset="-122"/>
            </a:endParaRPr>
          </a:p>
        </p:txBody>
      </p:sp>
      <p:grpSp>
        <p:nvGrpSpPr>
          <p:cNvPr id="14" name="组合 13"/>
          <p:cNvGrpSpPr/>
          <p:nvPr/>
        </p:nvGrpSpPr>
        <p:grpSpPr>
          <a:xfrm>
            <a:off x="746437" y="3365882"/>
            <a:ext cx="3091068" cy="2883917"/>
            <a:chOff x="2320353" y="3179064"/>
            <a:chExt cx="3091068" cy="2883917"/>
          </a:xfrm>
        </p:grpSpPr>
        <p:sp>
          <p:nvSpPr>
            <p:cNvPr id="11" name="标注: 右箭头 10"/>
            <p:cNvSpPr/>
            <p:nvPr/>
          </p:nvSpPr>
          <p:spPr>
            <a:xfrm>
              <a:off x="2320353" y="3179064"/>
              <a:ext cx="2060319" cy="2883917"/>
            </a:xfrm>
            <a:prstGeom prst="rightArrowCallout">
              <a:avLst/>
            </a:prstGeom>
            <a:solidFill>
              <a:srgbClr val="0087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highlight>
                  <a:srgbClr val="008766"/>
                </a:highlight>
              </a:endParaRPr>
            </a:p>
          </p:txBody>
        </p:sp>
        <p:sp>
          <p:nvSpPr>
            <p:cNvPr id="13" name="Shape 1590"/>
            <p:cNvSpPr/>
            <p:nvPr/>
          </p:nvSpPr>
          <p:spPr>
            <a:xfrm>
              <a:off x="2323664" y="3216846"/>
              <a:ext cx="3087757" cy="2554225"/>
            </a:xfrm>
            <a:prstGeom prst="rect">
              <a:avLst/>
            </a:prstGeom>
            <a:ln w="12700">
              <a:miter lim="400000"/>
            </a:ln>
          </p:spPr>
          <p:txBody>
            <a:bodyPr wrap="square" lIns="50800" tIns="50800" rIns="50800" bIns="50800" anchor="ctr">
              <a:spAutoFit/>
            </a:bodyPr>
            <a:lstStyle>
              <a:lvl1pPr algn="l" defTabSz="457200">
                <a:lnSpc>
                  <a:spcPct val="120000"/>
                </a:lnSpc>
                <a:defRPr sz="2000">
                  <a:solidFill>
                    <a:srgbClr val="A6AAA9"/>
                  </a:solidFill>
                  <a:latin typeface="Arial" panose="020B0604020202020204"/>
                  <a:ea typeface="Arial" panose="020B0604020202020204"/>
                  <a:cs typeface="Arial" panose="020B0604020202020204"/>
                  <a:sym typeface="Arial" panose="020B0604020202020204"/>
                </a:defRPr>
              </a:lvl1pPr>
            </a:lstStyle>
            <a:p>
              <a:pPr lvl="0" algn="l" fontAlgn="auto">
                <a:lnSpc>
                  <a:spcPct val="200000"/>
                </a:lnSpc>
                <a:defRPr sz="1800">
                  <a:solidFill>
                    <a:srgbClr val="000000"/>
                  </a:solidFill>
                </a:defRPr>
              </a:pPr>
              <a:r>
                <a:rPr lang="zh-CN" altLang="en-US" sz="2800" b="1" dirty="0">
                  <a:solidFill>
                    <a:schemeClr val="bg1"/>
                  </a:solidFill>
                  <a:latin typeface="Arial" panose="020B0604020202020204" pitchFamily="34" charset="0"/>
                  <a:ea typeface="微软雅黑" panose="020B0503020204020204" charset="-122"/>
                  <a:sym typeface="Arial" panose="020B0604020202020204" pitchFamily="34" charset="0"/>
                </a:rPr>
                <a:t>家庭</a:t>
              </a:r>
              <a:endParaRPr lang="en-US" altLang="zh-CN" sz="2800" b="1" dirty="0">
                <a:solidFill>
                  <a:schemeClr val="bg1"/>
                </a:solidFill>
                <a:latin typeface="Arial" panose="020B0604020202020204" pitchFamily="34" charset="0"/>
                <a:ea typeface="微软雅黑" panose="020B0503020204020204" charset="-122"/>
                <a:sym typeface="Arial" panose="020B0604020202020204" pitchFamily="34" charset="0"/>
              </a:endParaRPr>
            </a:p>
            <a:p>
              <a:pPr lvl="0" algn="l" fontAlgn="auto">
                <a:lnSpc>
                  <a:spcPct val="200000"/>
                </a:lnSpc>
                <a:defRPr sz="1800">
                  <a:solidFill>
                    <a:srgbClr val="000000"/>
                  </a:solidFill>
                </a:defRPr>
              </a:pPr>
              <a:r>
                <a:rPr lang="zh-CN" altLang="en-US" sz="2800" b="1" dirty="0">
                  <a:solidFill>
                    <a:schemeClr val="bg1"/>
                  </a:solidFill>
                  <a:latin typeface="Arial" panose="020B0604020202020204" pitchFamily="34" charset="0"/>
                  <a:ea typeface="微软雅黑" panose="020B0503020204020204" charset="-122"/>
                  <a:sym typeface="Arial" panose="020B0604020202020204" pitchFamily="34" charset="0"/>
                </a:rPr>
                <a:t>学校</a:t>
              </a:r>
              <a:endParaRPr lang="en-US" altLang="zh-CN" sz="2800" b="1" dirty="0">
                <a:solidFill>
                  <a:schemeClr val="bg1"/>
                </a:solidFill>
                <a:latin typeface="Arial" panose="020B0604020202020204" pitchFamily="34" charset="0"/>
                <a:ea typeface="微软雅黑" panose="020B0503020204020204" charset="-122"/>
                <a:sym typeface="Arial" panose="020B0604020202020204" pitchFamily="34" charset="0"/>
              </a:endParaRPr>
            </a:p>
            <a:p>
              <a:pPr lvl="0" algn="l" fontAlgn="auto">
                <a:lnSpc>
                  <a:spcPct val="200000"/>
                </a:lnSpc>
                <a:defRPr sz="1800">
                  <a:solidFill>
                    <a:srgbClr val="000000"/>
                  </a:solidFill>
                </a:defRPr>
              </a:pPr>
              <a:r>
                <a:rPr lang="zh-CN" altLang="en-US" sz="2800" b="1" dirty="0">
                  <a:solidFill>
                    <a:schemeClr val="bg1"/>
                  </a:solidFill>
                  <a:latin typeface="Arial" panose="020B0604020202020204" pitchFamily="34" charset="0"/>
                  <a:ea typeface="微软雅黑" panose="020B0503020204020204" charset="-122"/>
                  <a:sym typeface="Arial" panose="020B0604020202020204" pitchFamily="34" charset="0"/>
                </a:rPr>
                <a:t>社会</a:t>
              </a:r>
              <a:endParaRPr lang="en-US" altLang="zh-CN" sz="2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58b317af86273"/>
          <p:cNvPicPr>
            <a:picLocks noChangeAspect="1"/>
          </p:cNvPicPr>
          <p:nvPr/>
        </p:nvPicPr>
        <p:blipFill>
          <a:blip r:embed="rId1" cstate="print"/>
          <a:srcRect l="14407" r="30054"/>
          <a:stretch>
            <a:fillRect/>
          </a:stretch>
        </p:blipFill>
        <p:spPr>
          <a:xfrm>
            <a:off x="-33020" y="-29210"/>
            <a:ext cx="12234545" cy="6882765"/>
          </a:xfrm>
          <a:prstGeom prst="rect">
            <a:avLst/>
          </a:prstGeom>
        </p:spPr>
      </p:pic>
      <p:sp>
        <p:nvSpPr>
          <p:cNvPr id="12" name="文本框 11"/>
          <p:cNvSpPr txBox="1"/>
          <p:nvPr/>
        </p:nvSpPr>
        <p:spPr>
          <a:xfrm>
            <a:off x="1046480" y="3214370"/>
            <a:ext cx="10682605" cy="1014730"/>
          </a:xfrm>
          <a:prstGeom prst="rect">
            <a:avLst/>
          </a:prstGeom>
          <a:noFill/>
        </p:spPr>
        <p:txBody>
          <a:bodyPr wrap="square" rtlCol="0">
            <a:spAutoFit/>
          </a:bodyPr>
          <a:lstStyle/>
          <a:p>
            <a:pPr lvl="0" algn="ctr"/>
            <a:r>
              <a:rPr lang="zh-CN" altLang="en-US" sz="6000" noProof="0" dirty="0">
                <a:ln>
                  <a:noFill/>
                </a:ln>
                <a:solidFill>
                  <a:srgbClr val="008766"/>
                </a:solidFill>
                <a:uLnTx/>
                <a:uFillTx/>
                <a:latin typeface="华文琥珀" panose="02010800040101010101" pitchFamily="2" charset="-122"/>
                <a:ea typeface="华文琥珀" panose="02010800040101010101" pitchFamily="2" charset="-122"/>
                <a:sym typeface="+mn-ea"/>
              </a:rPr>
              <a:t>谢谢聆听</a:t>
            </a:r>
            <a:r>
              <a:rPr lang="zh-CN" altLang="en-US" sz="6000" noProof="0" dirty="0">
                <a:ln>
                  <a:noFill/>
                </a:ln>
                <a:solidFill>
                  <a:srgbClr val="008766"/>
                </a:solidFill>
                <a:uLnTx/>
                <a:uFillTx/>
                <a:latin typeface="汉仪新蒂唐朝体" panose="02000500000000000000" charset="-122"/>
                <a:ea typeface="汉仪新蒂唐朝体" panose="02000500000000000000" charset="-122"/>
                <a:sym typeface="+mn-ea"/>
              </a:rPr>
              <a:t>   </a:t>
            </a:r>
            <a:r>
              <a:rPr lang="zh-CN" altLang="en-US" sz="6000" noProof="0" dirty="0">
                <a:ln>
                  <a:noFill/>
                </a:ln>
                <a:solidFill>
                  <a:srgbClr val="008766"/>
                </a:solidFill>
                <a:uLnTx/>
                <a:uFillTx/>
                <a:latin typeface="华文琥珀" panose="02010800040101010101" pitchFamily="2" charset="-122"/>
                <a:ea typeface="华文琥珀" panose="02010800040101010101" pitchFamily="2" charset="-122"/>
                <a:sym typeface="+mn-ea"/>
              </a:rPr>
              <a:t>欢迎提出宝贵意见</a:t>
            </a:r>
            <a:endParaRPr lang="zh-CN" altLang="en-US" sz="6000" noProof="0" dirty="0">
              <a:ln>
                <a:noFill/>
              </a:ln>
              <a:solidFill>
                <a:srgbClr val="008766"/>
              </a:solidFill>
              <a:uLnTx/>
              <a:uFillTx/>
              <a:latin typeface="华文琥珀" panose="02010800040101010101" pitchFamily="2" charset="-122"/>
              <a:ea typeface="华文琥珀" panose="02010800040101010101" pitchFamily="2" charset="-122"/>
              <a:sym typeface="+mn-ea"/>
            </a:endParaRPr>
          </a:p>
        </p:txBody>
      </p:sp>
      <p:pic>
        <p:nvPicPr>
          <p:cNvPr id="4" name="图片 3" descr="1"/>
          <p:cNvPicPr>
            <a:picLocks noChangeAspect="1"/>
          </p:cNvPicPr>
          <p:nvPr/>
        </p:nvPicPr>
        <p:blipFill>
          <a:blip r:embed="rId2" cstate="print"/>
          <a:stretch>
            <a:fillRect/>
          </a:stretch>
        </p:blipFill>
        <p:spPr>
          <a:xfrm>
            <a:off x="4695190" y="4455160"/>
            <a:ext cx="4370705" cy="249047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5862" y="741081"/>
            <a:ext cx="2540635" cy="4112260"/>
          </a:xfrm>
          <a:prstGeom prst="rect">
            <a:avLst/>
          </a:prstGeom>
          <a:solidFill>
            <a:srgbClr val="0087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descr="手绘绿叶"/>
          <p:cNvPicPr>
            <a:picLocks noChangeAspect="1"/>
          </p:cNvPicPr>
          <p:nvPr/>
        </p:nvPicPr>
        <p:blipFill>
          <a:blip r:embed="rId1" cstate="print"/>
          <a:stretch>
            <a:fillRect/>
          </a:stretch>
        </p:blipFill>
        <p:spPr>
          <a:xfrm rot="300000">
            <a:off x="-213743" y="1511670"/>
            <a:ext cx="2313940" cy="5955665"/>
          </a:xfrm>
          <a:prstGeom prst="rect">
            <a:avLst/>
          </a:prstGeom>
        </p:spPr>
      </p:pic>
      <p:sp>
        <p:nvSpPr>
          <p:cNvPr id="41" name="文本框 40"/>
          <p:cNvSpPr txBox="1"/>
          <p:nvPr/>
        </p:nvSpPr>
        <p:spPr>
          <a:xfrm>
            <a:off x="4023042" y="1150474"/>
            <a:ext cx="7653096" cy="36702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3200" b="1" dirty="0">
                <a:solidFill>
                  <a:srgbClr val="008766"/>
                </a:solidFill>
                <a:latin typeface="黑体" panose="02010609060101010101" pitchFamily="49" charset="-122"/>
                <a:ea typeface="黑体" panose="02010609060101010101" pitchFamily="49" charset="-122"/>
              </a:rPr>
              <a:t>   </a:t>
            </a:r>
            <a:r>
              <a:rPr lang="zh-CN" altLang="zh-CN" sz="3200" b="1" dirty="0">
                <a:solidFill>
                  <a:srgbClr val="008766"/>
                </a:solidFill>
                <a:latin typeface="黑体" panose="02010609060101010101" pitchFamily="49" charset="-122"/>
                <a:ea typeface="黑体" panose="02010609060101010101" pitchFamily="49" charset="-122"/>
              </a:rPr>
              <a:t>教育的效果取决于学校和家庭的教育影响的一致性，如果没有这种一致性，那么学校的教学和教育过程就会像纸做的房子一样倒塌下去。</a:t>
            </a:r>
            <a:endParaRPr lang="en-US" altLang="zh-CN" sz="3200" b="1" dirty="0">
              <a:solidFill>
                <a:srgbClr val="008766"/>
              </a:solidFill>
              <a:latin typeface="黑体" panose="02010609060101010101" pitchFamily="49" charset="-122"/>
              <a:ea typeface="黑体" panose="02010609060101010101" pitchFamily="49" charset="-122"/>
            </a:endParaRPr>
          </a:p>
          <a:p>
            <a:pPr algn="r">
              <a:lnSpc>
                <a:spcPct val="150000"/>
              </a:lnSpc>
            </a:pPr>
            <a:r>
              <a:rPr lang="en-US" altLang="zh-CN" sz="3200" b="1" dirty="0">
                <a:solidFill>
                  <a:srgbClr val="008766"/>
                </a:solidFill>
                <a:latin typeface="黑体" panose="02010609060101010101" pitchFamily="49" charset="-122"/>
                <a:ea typeface="黑体" panose="02010609060101010101" pitchFamily="49" charset="-122"/>
              </a:rPr>
              <a:t>——</a:t>
            </a:r>
            <a:r>
              <a:rPr lang="zh-CN" altLang="en-US" sz="3200" b="1" dirty="0">
                <a:solidFill>
                  <a:srgbClr val="008766"/>
                </a:solidFill>
                <a:latin typeface="黑体" panose="02010609060101010101" pitchFamily="49" charset="-122"/>
                <a:ea typeface="黑体" panose="02010609060101010101" pitchFamily="49" charset="-122"/>
              </a:rPr>
              <a:t>苏霍姆林斯基</a:t>
            </a:r>
            <a:endParaRPr lang="zh-CN" altLang="zh-CN" sz="3200" b="1" dirty="0">
              <a:solidFill>
                <a:srgbClr val="008766"/>
              </a:solidFill>
              <a:latin typeface="黑体" panose="02010609060101010101" pitchFamily="49" charset="-122"/>
              <a:ea typeface="黑体" panose="02010609060101010101" pitchFamily="49" charset="-122"/>
            </a:endParaRPr>
          </a:p>
        </p:txBody>
      </p:sp>
      <p:sp>
        <p:nvSpPr>
          <p:cNvPr id="2" name="文本框 1"/>
          <p:cNvSpPr txBox="1"/>
          <p:nvPr/>
        </p:nvSpPr>
        <p:spPr>
          <a:xfrm>
            <a:off x="1370593" y="1173059"/>
            <a:ext cx="2128837" cy="2554545"/>
          </a:xfrm>
          <a:prstGeom prst="rect">
            <a:avLst/>
          </a:prstGeom>
          <a:noFill/>
          <a:ln>
            <a:solidFill>
              <a:srgbClr val="FF3300"/>
            </a:solidFill>
          </a:ln>
        </p:spPr>
        <p:txBody>
          <a:bodyPr wrap="square" rtlCol="0">
            <a:spAutoFit/>
          </a:bodyPr>
          <a:lstStyle/>
          <a:p>
            <a:pPr algn="ctr"/>
            <a:r>
              <a:rPr lang="en-US" altLang="zh-CN" sz="3200" dirty="0">
                <a:solidFill>
                  <a:schemeClr val="bg1"/>
                </a:solidFill>
                <a:latin typeface="华文彩云" panose="02010800040101010101" pitchFamily="2" charset="-122"/>
                <a:ea typeface="华文彩云" panose="02010800040101010101" pitchFamily="2" charset="-122"/>
              </a:rPr>
              <a:t>01</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关于</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教育</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的</a:t>
            </a:r>
            <a:endParaRPr lang="en-US" altLang="zh-CN" sz="3200" dirty="0">
              <a:solidFill>
                <a:schemeClr val="bg1"/>
              </a:solidFill>
              <a:latin typeface="华文彩云" panose="02010800040101010101" pitchFamily="2" charset="-122"/>
              <a:ea typeface="华文彩云" panose="02010800040101010101" pitchFamily="2" charset="-122"/>
            </a:endParaRPr>
          </a:p>
          <a:p>
            <a:pPr algn="ctr"/>
            <a:r>
              <a:rPr lang="zh-CN" altLang="en-US" sz="3200" dirty="0">
                <a:solidFill>
                  <a:schemeClr val="bg1"/>
                </a:solidFill>
                <a:latin typeface="华文彩云" panose="02010800040101010101" pitchFamily="2" charset="-122"/>
                <a:ea typeface="华文彩云" panose="02010800040101010101" pitchFamily="2" charset="-122"/>
              </a:rPr>
              <a:t>一致性</a:t>
            </a:r>
            <a:endParaRPr lang="zh-CN" altLang="en-US" sz="3200" dirty="0">
              <a:solidFill>
                <a:schemeClr val="bg1"/>
              </a:solidFill>
              <a:latin typeface="华文彩云" panose="02010800040101010101" pitchFamily="2" charset="-122"/>
              <a:ea typeface="华文彩云" panose="02010800040101010101" pitchFamily="2"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9" name="文本框 8"/>
          <p:cNvSpPr txBox="1"/>
          <p:nvPr/>
        </p:nvSpPr>
        <p:spPr>
          <a:xfrm>
            <a:off x="1799218" y="685692"/>
            <a:ext cx="3786614" cy="707886"/>
          </a:xfrm>
          <a:prstGeom prst="rect">
            <a:avLst/>
          </a:prstGeom>
          <a:noFill/>
        </p:spPr>
        <p:txBody>
          <a:bodyPr wrap="none" rtlCol="0">
            <a:spAutoFit/>
          </a:bodyPr>
          <a:lstStyle/>
          <a:p>
            <a:pPr algn="l"/>
            <a:r>
              <a:rPr lang="zh-CN" altLang="en-US" sz="4000" b="1" dirty="0">
                <a:solidFill>
                  <a:schemeClr val="tx1">
                    <a:lumMod val="65000"/>
                    <a:lumOff val="35000"/>
                  </a:schemeClr>
                </a:solidFill>
                <a:latin typeface="微软雅黑" panose="020B0503020204020204" charset="-122"/>
                <a:ea typeface="方正舒体" panose="02010601030101010101" pitchFamily="2" charset="-122"/>
                <a:sym typeface="+mn-ea"/>
              </a:rPr>
              <a:t>两种教育价值观</a:t>
            </a:r>
            <a:endParaRPr lang="en-US" altLang="zh-CN" sz="40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endParaRPr>
          </a:p>
        </p:txBody>
      </p:sp>
      <p:sp>
        <p:nvSpPr>
          <p:cNvPr id="10" name="文本框 9"/>
          <p:cNvSpPr txBox="1"/>
          <p:nvPr/>
        </p:nvSpPr>
        <p:spPr>
          <a:xfrm>
            <a:off x="1228725" y="1567413"/>
            <a:ext cx="10218420"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班主任</a:t>
            </a:r>
            <a:r>
              <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A</a:t>
            </a:r>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：“同学们，希望大家努力学习，把握这来之不易的学习机会，以优异的成绩接受祖国和人民的挑选。”</a:t>
            </a:r>
            <a:endPar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nvSpPr>
        <p:spPr>
          <a:xfrm>
            <a:off x="1228725" y="3118625"/>
            <a:ext cx="10029825" cy="224676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班主任</a:t>
            </a:r>
            <a:r>
              <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B</a:t>
            </a:r>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a:t>
            </a:r>
            <a:r>
              <a:rPr lang="zh-CN" altLang="en-US" sz="2800" b="1" kern="0" dirty="0">
                <a:solidFill>
                  <a:schemeClr val="tx1">
                    <a:lumMod val="65000"/>
                    <a:lumOff val="35000"/>
                  </a:schemeClr>
                </a:solidFill>
                <a:latin typeface="Arial" panose="020B0604020202020204" pitchFamily="34" charset="0"/>
                <a:ea typeface="微软雅黑" panose="020B0503020204020204" charset="-122"/>
                <a:sym typeface="Arial" panose="020B0604020202020204" pitchFamily="34" charset="0"/>
              </a:rPr>
              <a:t>如果骑着自行车的余强和开着大奔的林可在高速公路上相遇，谁应该让路？</a:t>
            </a:r>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”（骑自行车没有资格在高速公路上行走）</a:t>
            </a:r>
            <a:endPar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a:p>
            <a:pPr indent="0" algn="l" fontAlgn="auto"/>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“面对高考，骑自行车者好比高考的失败者，开大奔者是高考的胜利者，你想离大奔近一点，就必须战胜一个个对手</a:t>
            </a:r>
            <a:r>
              <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a:t>
            </a:r>
            <a:r>
              <a:rPr lang="zh-CN" altLang="en-US"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a:t>
            </a:r>
            <a:endPar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影\Desktop\高清图片\botanical-bright-close-up-908694.jpgbotanical-bright-close-up-908694"/>
          <p:cNvPicPr>
            <a:picLocks noChangeAspect="1"/>
          </p:cNvPicPr>
          <p:nvPr/>
        </p:nvPicPr>
        <p:blipFill>
          <a:blip r:embed="rId1" cstate="print"/>
          <a:srcRect/>
          <a:stretch>
            <a:fillRect/>
          </a:stretch>
        </p:blipFill>
        <p:spPr>
          <a:xfrm>
            <a:off x="2662555" y="-15240"/>
            <a:ext cx="6867525" cy="6881495"/>
          </a:xfrm>
          <a:prstGeom prst="rect">
            <a:avLst/>
          </a:prstGeom>
        </p:spPr>
      </p:pic>
      <p:sp>
        <p:nvSpPr>
          <p:cNvPr id="4" name="矩形 3"/>
          <p:cNvSpPr/>
          <p:nvPr/>
        </p:nvSpPr>
        <p:spPr>
          <a:xfrm>
            <a:off x="315276" y="6667"/>
            <a:ext cx="10503535" cy="5236845"/>
          </a:xfrm>
          <a:prstGeom prst="rect">
            <a:avLst/>
          </a:prstGeom>
          <a:solidFill>
            <a:srgbClr val="0087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Shape 1591"/>
          <p:cNvSpPr/>
          <p:nvPr/>
        </p:nvSpPr>
        <p:spPr>
          <a:xfrm>
            <a:off x="3815714" y="1145858"/>
            <a:ext cx="4559935" cy="655320"/>
          </a:xfrm>
          <a:prstGeom prst="rect">
            <a:avLst/>
          </a:prstGeom>
          <a:ln w="12700">
            <a:miter lim="400000"/>
          </a:ln>
        </p:spPr>
        <p:txBody>
          <a:bodyPr wrap="square" lIns="50800" tIns="50800" rIns="50800" bIns="50800" anchor="ctr">
            <a:spAutoFit/>
          </a:bodyPr>
          <a:lstStyle>
            <a:lvl1pPr algn="l">
              <a:defRPr sz="3000">
                <a:solidFill>
                  <a:srgbClr val="53585F"/>
                </a:solidFill>
                <a:latin typeface="Helvetica"/>
                <a:ea typeface="Helvetica"/>
                <a:cs typeface="Helvetica"/>
                <a:sym typeface="Helvetica"/>
              </a:defRPr>
            </a:lvl1pPr>
          </a:lstStyle>
          <a:p>
            <a:pPr algn="ctr"/>
            <a:r>
              <a:rPr lang="zh-CN" altLang="en-US" sz="3600" b="1" noProof="0" dirty="0">
                <a:ln>
                  <a:noFill/>
                </a:ln>
                <a:solidFill>
                  <a:schemeClr val="bg1"/>
                </a:solidFill>
                <a:uLnTx/>
                <a:uFillTx/>
                <a:latin typeface="+mn-lt"/>
                <a:ea typeface="方正舒体" panose="02010601030101010101" pitchFamily="2" charset="-122"/>
                <a:sym typeface="+mn-ea"/>
              </a:rPr>
              <a:t>结果</a:t>
            </a:r>
            <a:endParaRPr lang="en-US" altLang="zh-CN" sz="3600" b="1" noProof="0" dirty="0">
              <a:ln>
                <a:noFill/>
              </a:ln>
              <a:solidFill>
                <a:schemeClr val="bg1"/>
              </a:solidFill>
              <a:uLnTx/>
              <a:uFillTx/>
              <a:latin typeface="+mn-lt"/>
              <a:ea typeface="方正舒体" panose="02010601030101010101" pitchFamily="2" charset="-122"/>
              <a:sym typeface="+mn-ea"/>
            </a:endParaRPr>
          </a:p>
        </p:txBody>
      </p:sp>
      <p:sp>
        <p:nvSpPr>
          <p:cNvPr id="41" name="文本框 40"/>
          <p:cNvSpPr txBox="1"/>
          <p:nvPr/>
        </p:nvSpPr>
        <p:spPr>
          <a:xfrm>
            <a:off x="2005325" y="2720022"/>
            <a:ext cx="8056245" cy="130817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ct val="150000"/>
              </a:lnSpc>
            </a:pPr>
            <a:r>
              <a:rPr lang="en-US" altLang="zh-CN" sz="2800" dirty="0">
                <a:solidFill>
                  <a:schemeClr val="bg1"/>
                </a:solidFill>
                <a:latin typeface="Arial" panose="020B0604020202020204" pitchFamily="34" charset="0"/>
                <a:ea typeface="微软雅黑" panose="020B0503020204020204" charset="-122"/>
                <a:sym typeface="Arial" panose="020B0604020202020204" pitchFamily="34" charset="0"/>
              </a:rPr>
              <a:t>16</a:t>
            </a:r>
            <a:r>
              <a:rPr lang="zh-CN" altLang="en-US" sz="2800" dirty="0">
                <a:solidFill>
                  <a:schemeClr val="bg1"/>
                </a:solidFill>
                <a:latin typeface="Arial" panose="020B0604020202020204" pitchFamily="34" charset="0"/>
                <a:ea typeface="微软雅黑" panose="020B0503020204020204" charset="-122"/>
                <a:sym typeface="Arial" panose="020B0604020202020204" pitchFamily="34" charset="0"/>
              </a:rPr>
              <a:t>年后，</a:t>
            </a:r>
            <a:r>
              <a:rPr lang="en-US" altLang="zh-CN" sz="2800" dirty="0">
                <a:solidFill>
                  <a:schemeClr val="bg1"/>
                </a:solidFill>
                <a:latin typeface="Arial" panose="020B0604020202020204" pitchFamily="34" charset="0"/>
                <a:ea typeface="微软雅黑" panose="020B0503020204020204" charset="-122"/>
                <a:sym typeface="Arial" panose="020B0604020202020204" pitchFamily="34" charset="0"/>
              </a:rPr>
              <a:t>B</a:t>
            </a:r>
            <a:r>
              <a:rPr lang="zh-CN" altLang="en-US" sz="2800" dirty="0">
                <a:solidFill>
                  <a:schemeClr val="bg1"/>
                </a:solidFill>
                <a:latin typeface="Arial" panose="020B0604020202020204" pitchFamily="34" charset="0"/>
                <a:ea typeface="微软雅黑" panose="020B0503020204020204" charset="-122"/>
                <a:sym typeface="Arial" panose="020B0604020202020204" pitchFamily="34" charset="0"/>
              </a:rPr>
              <a:t>班有人为了市长宝座买凶杀人；有人因窃取核心技术机密触犯法律</a:t>
            </a:r>
            <a:r>
              <a:rPr lang="en-US" altLang="zh-CN" sz="2800" dirty="0">
                <a:solidFill>
                  <a:schemeClr val="bg1"/>
                </a:solidFill>
                <a:latin typeface="Arial" panose="020B0604020202020204" pitchFamily="34" charset="0"/>
                <a:ea typeface="微软雅黑" panose="020B0503020204020204" charset="-122"/>
                <a:sym typeface="Arial" panose="020B0604020202020204" pitchFamily="34" charset="0"/>
              </a:rPr>
              <a:t>……</a:t>
            </a:r>
            <a:endParaRPr lang="en-US" altLang="zh-CN" sz="2800" kern="0" noProof="0" dirty="0">
              <a:ln>
                <a:noFill/>
              </a:ln>
              <a:solidFill>
                <a:schemeClr val="bg1"/>
              </a:solidFill>
              <a:uLnTx/>
              <a:uFillTx/>
              <a:latin typeface="Arial" panose="020B0604020202020204" pitchFamily="34" charset="0"/>
              <a:ea typeface="微软雅黑" panose="020B0503020204020204" charset="-122"/>
              <a:sym typeface="Arial" panose="020B0604020202020204" pitchFamily="34" charset="0"/>
            </a:endParaRPr>
          </a:p>
        </p:txBody>
      </p:sp>
      <p:cxnSp>
        <p:nvCxnSpPr>
          <p:cNvPr id="7" name="直接连接符 6"/>
          <p:cNvCxnSpPr/>
          <p:nvPr/>
        </p:nvCxnSpPr>
        <p:spPr>
          <a:xfrm>
            <a:off x="5312406" y="2625090"/>
            <a:ext cx="14420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67557" y="1801178"/>
            <a:ext cx="8056245" cy="6618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fontAlgn="auto">
              <a:lnSpc>
                <a:spcPct val="150000"/>
              </a:lnSpc>
            </a:pPr>
            <a:r>
              <a:rPr lang="zh-CN" altLang="en-US" sz="2800" kern="0" noProof="0" dirty="0">
                <a:ln>
                  <a:noFill/>
                </a:ln>
                <a:solidFill>
                  <a:schemeClr val="bg1"/>
                </a:solidFill>
                <a:uLnTx/>
                <a:uFillTx/>
                <a:latin typeface="Arial" panose="020B0604020202020204" pitchFamily="34" charset="0"/>
                <a:ea typeface="微软雅黑" panose="020B0503020204020204" charset="-122"/>
                <a:sym typeface="Arial" panose="020B0604020202020204" pitchFamily="34" charset="0"/>
              </a:rPr>
              <a:t>高考结束后：</a:t>
            </a:r>
            <a:r>
              <a:rPr lang="en-US" altLang="zh-CN" sz="2800" kern="0" noProof="0" dirty="0">
                <a:ln>
                  <a:noFill/>
                </a:ln>
                <a:solidFill>
                  <a:schemeClr val="bg1"/>
                </a:solidFill>
                <a:uLnTx/>
                <a:uFillTx/>
                <a:latin typeface="Arial" panose="020B0604020202020204" pitchFamily="34" charset="0"/>
                <a:ea typeface="微软雅黑" panose="020B0503020204020204" charset="-122"/>
                <a:sym typeface="Arial" panose="020B0604020202020204" pitchFamily="34" charset="0"/>
              </a:rPr>
              <a:t>B</a:t>
            </a:r>
            <a:r>
              <a:rPr lang="zh-CN" altLang="en-US" sz="2800" kern="0" dirty="0">
                <a:solidFill>
                  <a:schemeClr val="bg1"/>
                </a:solidFill>
                <a:latin typeface="Arial" panose="020B0604020202020204" pitchFamily="34" charset="0"/>
                <a:ea typeface="微软雅黑" panose="020B0503020204020204" charset="-122"/>
                <a:sym typeface="Arial" panose="020B0604020202020204" pitchFamily="34" charset="0"/>
              </a:rPr>
              <a:t>班以绝对优势战胜</a:t>
            </a:r>
            <a:r>
              <a:rPr lang="en-US" altLang="zh-CN" sz="2800" kern="0" dirty="0">
                <a:solidFill>
                  <a:schemeClr val="bg1"/>
                </a:solidFill>
                <a:latin typeface="Arial" panose="020B0604020202020204" pitchFamily="34" charset="0"/>
                <a:ea typeface="微软雅黑" panose="020B0503020204020204" charset="-122"/>
                <a:sym typeface="Arial" panose="020B0604020202020204" pitchFamily="34" charset="0"/>
              </a:rPr>
              <a:t>A</a:t>
            </a:r>
            <a:r>
              <a:rPr lang="zh-CN" altLang="en-US" sz="2800" kern="0" dirty="0">
                <a:solidFill>
                  <a:schemeClr val="bg1"/>
                </a:solidFill>
                <a:latin typeface="Arial" panose="020B0604020202020204" pitchFamily="34" charset="0"/>
                <a:ea typeface="微软雅黑" panose="020B0503020204020204" charset="-122"/>
                <a:sym typeface="Arial" panose="020B0604020202020204" pitchFamily="34" charset="0"/>
              </a:rPr>
              <a:t>班</a:t>
            </a:r>
            <a:endParaRPr lang="en-US" altLang="zh-CN" sz="2800" kern="0" noProof="0" dirty="0">
              <a:ln>
                <a:noFill/>
              </a:ln>
              <a:solidFill>
                <a:schemeClr val="bg1"/>
              </a:solidFill>
              <a:uLnTx/>
              <a:uFillTx/>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16" name="文本框 15"/>
          <p:cNvSpPr txBox="1"/>
          <p:nvPr/>
        </p:nvSpPr>
        <p:spPr>
          <a:xfrm>
            <a:off x="1504950" y="1521247"/>
            <a:ext cx="9182100" cy="523220"/>
          </a:xfrm>
          <a:prstGeom prst="rect">
            <a:avLst/>
          </a:prstGeom>
          <a:noFill/>
        </p:spPr>
        <p:txBody>
          <a:bodyPr wrap="square" rtlCol="0">
            <a:spAutoFit/>
          </a:bodyPr>
          <a:lstStyle/>
          <a:p>
            <a:r>
              <a:rPr lang="zh-CN" altLang="en-US" sz="2800" b="1" dirty="0">
                <a:latin typeface="+mn-ea"/>
              </a:rPr>
              <a:t>功利的教育，焦虑的家长，空心的孩子，最终三败俱伤。</a:t>
            </a:r>
            <a:endParaRPr lang="zh-CN" altLang="en-US" sz="2800" b="1" dirty="0">
              <a:latin typeface="+mn-ea"/>
            </a:endParaRPr>
          </a:p>
        </p:txBody>
      </p:sp>
      <p:sp>
        <p:nvSpPr>
          <p:cNvPr id="19" name="文本框 18"/>
          <p:cNvSpPr txBox="1"/>
          <p:nvPr/>
        </p:nvSpPr>
        <p:spPr>
          <a:xfrm>
            <a:off x="1564322" y="2471629"/>
            <a:ext cx="9182100" cy="523220"/>
          </a:xfrm>
          <a:prstGeom prst="rect">
            <a:avLst/>
          </a:prstGeom>
          <a:noFill/>
        </p:spPr>
        <p:txBody>
          <a:bodyPr wrap="square" rtlCol="0">
            <a:spAutoFit/>
          </a:bodyPr>
          <a:lstStyle/>
          <a:p>
            <a:r>
              <a:rPr lang="zh-CN" altLang="en-US" sz="2800" b="1" dirty="0">
                <a:latin typeface="+mn-ea"/>
              </a:rPr>
              <a:t>伤的最重的，永远是孩子。</a:t>
            </a:r>
            <a:endParaRPr lang="zh-CN" altLang="en-US" sz="2800" b="1" dirty="0">
              <a:latin typeface="+mn-ea"/>
            </a:endParaRPr>
          </a:p>
        </p:txBody>
      </p:sp>
      <p:sp>
        <p:nvSpPr>
          <p:cNvPr id="20" name="文本框 19"/>
          <p:cNvSpPr txBox="1"/>
          <p:nvPr/>
        </p:nvSpPr>
        <p:spPr>
          <a:xfrm>
            <a:off x="1564322" y="3717342"/>
            <a:ext cx="9182100" cy="523220"/>
          </a:xfrm>
          <a:prstGeom prst="rect">
            <a:avLst/>
          </a:prstGeom>
          <a:noFill/>
        </p:spPr>
        <p:txBody>
          <a:bodyPr wrap="square" rtlCol="0">
            <a:spAutoFit/>
          </a:bodyPr>
          <a:lstStyle/>
          <a:p>
            <a:r>
              <a:rPr lang="zh-CN" altLang="en-US" sz="2800" b="1" dirty="0">
                <a:latin typeface="+mn-ea"/>
              </a:rPr>
              <a:t>教育的本质不仅</a:t>
            </a:r>
            <a:r>
              <a:rPr lang="zh-CN" altLang="en-US" sz="2800" b="1" dirty="0" smtClean="0">
                <a:latin typeface="+mn-ea"/>
              </a:rPr>
              <a:t>在</a:t>
            </a:r>
            <a:r>
              <a:rPr lang="zh-CN" altLang="en-US" sz="2800" b="1" dirty="0" smtClean="0">
                <a:latin typeface="+mn-ea"/>
              </a:rPr>
              <a:t>于</a:t>
            </a:r>
            <a:r>
              <a:rPr lang="zh-CN" altLang="en-US" sz="2800" b="1" dirty="0" smtClean="0">
                <a:latin typeface="+mn-ea"/>
              </a:rPr>
              <a:t>教</a:t>
            </a:r>
            <a:r>
              <a:rPr lang="zh-CN" altLang="en-US" sz="2800" b="1" dirty="0">
                <a:latin typeface="+mn-ea"/>
              </a:rPr>
              <a:t>书、传授知识，更在育人。</a:t>
            </a:r>
            <a:endParaRPr lang="zh-CN" altLang="en-US" sz="2800" b="1" dirty="0">
              <a:latin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44855" y="570865"/>
            <a:ext cx="10821035" cy="5767070"/>
          </a:xfrm>
          <a:prstGeom prst="rect">
            <a:avLst/>
          </a:prstGeom>
          <a:noFill/>
          <a:ln>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手绘绿叶"/>
          <p:cNvPicPr>
            <a:picLocks noChangeAspect="1"/>
          </p:cNvPicPr>
          <p:nvPr/>
        </p:nvPicPr>
        <p:blipFill>
          <a:blip r:embed="rId1" cstate="print"/>
          <a:stretch>
            <a:fillRect/>
          </a:stretch>
        </p:blipFill>
        <p:spPr>
          <a:xfrm rot="4620000">
            <a:off x="859790" y="-1958340"/>
            <a:ext cx="1939925" cy="4992370"/>
          </a:xfrm>
          <a:prstGeom prst="rect">
            <a:avLst/>
          </a:prstGeom>
        </p:spPr>
      </p:pic>
      <p:pic>
        <p:nvPicPr>
          <p:cNvPr id="3" name="图片 2" descr="手绘绿叶"/>
          <p:cNvPicPr>
            <a:picLocks noChangeAspect="1"/>
          </p:cNvPicPr>
          <p:nvPr/>
        </p:nvPicPr>
        <p:blipFill>
          <a:blip r:embed="rId1" cstate="print"/>
          <a:stretch>
            <a:fillRect/>
          </a:stretch>
        </p:blipFill>
        <p:spPr>
          <a:xfrm rot="4620000" flipH="1" flipV="1">
            <a:off x="9705340" y="4020820"/>
            <a:ext cx="1939925" cy="4992370"/>
          </a:xfrm>
          <a:prstGeom prst="rect">
            <a:avLst/>
          </a:prstGeom>
        </p:spPr>
      </p:pic>
      <p:sp>
        <p:nvSpPr>
          <p:cNvPr id="9" name="文本框 8"/>
          <p:cNvSpPr txBox="1"/>
          <p:nvPr/>
        </p:nvSpPr>
        <p:spPr>
          <a:xfrm>
            <a:off x="1799218" y="685692"/>
            <a:ext cx="6359433" cy="707886"/>
          </a:xfrm>
          <a:prstGeom prst="rect">
            <a:avLst/>
          </a:prstGeom>
          <a:noFill/>
        </p:spPr>
        <p:txBody>
          <a:bodyPr wrap="none" rtlCol="0">
            <a:spAutoFit/>
          </a:bodyPr>
          <a:lstStyle/>
          <a:p>
            <a:pPr algn="l"/>
            <a:r>
              <a:rPr lang="zh-CN" altLang="en-US" sz="4000" b="1" dirty="0" smtClean="0">
                <a:solidFill>
                  <a:schemeClr val="tx1">
                    <a:lumMod val="65000"/>
                    <a:lumOff val="35000"/>
                  </a:schemeClr>
                </a:solidFill>
                <a:latin typeface="微软雅黑" panose="020B0503020204020204" charset="-122"/>
                <a:ea typeface="方正舒体" panose="02010601030101010101" pitchFamily="2" charset="-122"/>
                <a:sym typeface="+mn-ea"/>
              </a:rPr>
              <a:t>家长教育认知方面的差异：</a:t>
            </a:r>
            <a:endParaRPr lang="en-US" altLang="zh-CN" sz="4000" b="1" noProof="0" dirty="0">
              <a:ln>
                <a:noFill/>
              </a:ln>
              <a:solidFill>
                <a:schemeClr val="tx1">
                  <a:lumMod val="65000"/>
                  <a:lumOff val="35000"/>
                </a:schemeClr>
              </a:solidFill>
              <a:uLnTx/>
              <a:uFillTx/>
              <a:latin typeface="微软雅黑" panose="020B0503020204020204" charset="-122"/>
              <a:ea typeface="方正舒体" panose="02010601030101010101" pitchFamily="2" charset="-122"/>
              <a:sym typeface="+mn-ea"/>
            </a:endParaRPr>
          </a:p>
        </p:txBody>
      </p:sp>
      <p:sp>
        <p:nvSpPr>
          <p:cNvPr id="10" name="文本框 9"/>
          <p:cNvSpPr txBox="1"/>
          <p:nvPr/>
        </p:nvSpPr>
        <p:spPr>
          <a:xfrm>
            <a:off x="1228725" y="1567413"/>
            <a:ext cx="1021842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不同学历的家长对孩子的素养期望：</a:t>
            </a:r>
            <a:endPar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nvSpPr>
        <p:spPr>
          <a:xfrm>
            <a:off x="969485" y="2204224"/>
            <a:ext cx="10488057" cy="1384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    学</a:t>
            </a:r>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历较低的家长较为关注孩子文化基础方面的素养，家长学历越高，越关注身心健康、问题解决、人际交往、社会融入等素养。</a:t>
            </a:r>
            <a:endParaRPr lang="en-US" altLang="zh-CN" sz="2800" b="1" kern="0" noProof="0" dirty="0">
              <a:ln>
                <a:noFill/>
              </a:ln>
              <a:solidFill>
                <a:schemeClr val="tx1">
                  <a:lumMod val="65000"/>
                  <a:lumOff val="35000"/>
                </a:schemeClr>
              </a:solidFill>
              <a:uLnTx/>
              <a:uFillTx/>
              <a:latin typeface="+mj-ea"/>
              <a:ea typeface="+mj-ea"/>
              <a:sym typeface="Arial" panose="020B0604020202020204" pitchFamily="34" charset="0"/>
            </a:endParaRPr>
          </a:p>
        </p:txBody>
      </p:sp>
      <p:sp>
        <p:nvSpPr>
          <p:cNvPr id="8" name="文本框 9"/>
          <p:cNvSpPr txBox="1"/>
          <p:nvPr/>
        </p:nvSpPr>
        <p:spPr>
          <a:xfrm>
            <a:off x="1206691" y="3506381"/>
            <a:ext cx="1021842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smtClean="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rPr>
              <a:t>不同职业的母亲对素养的关注点：</a:t>
            </a:r>
            <a:endParaRPr lang="en-US" altLang="zh-CN" sz="2800" b="1" kern="0" noProof="0" dirty="0">
              <a:ln>
                <a:noFill/>
              </a:ln>
              <a:solidFill>
                <a:schemeClr val="tx1">
                  <a:lumMod val="65000"/>
                  <a:lumOff val="35000"/>
                </a:schemeClr>
              </a:solidFill>
              <a:uLnTx/>
              <a:uFillTx/>
              <a:latin typeface="Arial" panose="020B0604020202020204" pitchFamily="34" charset="0"/>
              <a:ea typeface="微软雅黑" panose="020B0503020204020204" charset="-122"/>
              <a:sym typeface="Arial" panose="020B0604020202020204" pitchFamily="34" charset="0"/>
            </a:endParaRPr>
          </a:p>
        </p:txBody>
      </p:sp>
      <p:sp>
        <p:nvSpPr>
          <p:cNvPr id="12" name="文本框 10"/>
          <p:cNvSpPr txBox="1"/>
          <p:nvPr/>
        </p:nvSpPr>
        <p:spPr>
          <a:xfrm>
            <a:off x="1134739" y="4132176"/>
            <a:ext cx="10488057" cy="18158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    母</a:t>
            </a:r>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亲从事职业的声望越高，就越重视孩子的身心健康、问题解决、道德品质、人际交往和社会融入方面的素养；母亲从事职业的声望越低，会更重视孩子</a:t>
            </a:r>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的自</a:t>
            </a:r>
            <a:r>
              <a:rPr lang="zh-CN" altLang="en-US" sz="2800" b="1" kern="0" noProof="0" dirty="0" smtClean="0">
                <a:ln>
                  <a:noFill/>
                </a:ln>
                <a:solidFill>
                  <a:schemeClr val="tx1">
                    <a:lumMod val="65000"/>
                    <a:lumOff val="35000"/>
                  </a:schemeClr>
                </a:solidFill>
                <a:uLnTx/>
                <a:uFillTx/>
                <a:latin typeface="+mj-ea"/>
                <a:ea typeface="+mj-ea"/>
                <a:sym typeface="Arial" panose="020B0604020202020204" pitchFamily="34" charset="0"/>
              </a:rPr>
              <a:t>我管理、自主学习和学习成绩，对身心健康、道德品质与社会融入素养则关注不足。</a:t>
            </a:r>
            <a:endParaRPr lang="en-US" altLang="zh-CN" sz="2800" b="1" kern="0" noProof="0" dirty="0">
              <a:ln>
                <a:noFill/>
              </a:ln>
              <a:solidFill>
                <a:schemeClr val="tx1">
                  <a:lumMod val="65000"/>
                  <a:lumOff val="35000"/>
                </a:schemeClr>
              </a:solidFill>
              <a:uLnTx/>
              <a:uFillTx/>
              <a:latin typeface="+mj-ea"/>
              <a:ea typeface="+mj-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3176</Words>
  <Application>WPS 演示</Application>
  <PresentationFormat>自定义</PresentationFormat>
  <Paragraphs>420</Paragraphs>
  <Slides>40</Slides>
  <Notes>0</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40</vt:i4>
      </vt:variant>
    </vt:vector>
  </HeadingPairs>
  <TitlesOfParts>
    <vt:vector size="66" baseType="lpstr">
      <vt:lpstr>Arial</vt:lpstr>
      <vt:lpstr>宋体</vt:lpstr>
      <vt:lpstr>Wingdings</vt:lpstr>
      <vt:lpstr>微软雅黑</vt:lpstr>
      <vt:lpstr>方正舒体</vt:lpstr>
      <vt:lpstr>华文琥珀</vt:lpstr>
      <vt:lpstr>汉仪新蒂唐朝体</vt:lpstr>
      <vt:lpstr>晴圆</vt:lpstr>
      <vt:lpstr>Arial</vt:lpstr>
      <vt:lpstr>黑体</vt:lpstr>
      <vt:lpstr>华文彩云</vt:lpstr>
      <vt:lpstr>Helvetica</vt:lpstr>
      <vt:lpstr>Calibri</vt:lpstr>
      <vt:lpstr>Arial Unicode MS</vt:lpstr>
      <vt:lpstr>Calibri Light</vt:lpstr>
      <vt:lpstr>楷体</vt:lpstr>
      <vt:lpstr>MingLiU</vt:lpstr>
      <vt:lpstr>Times New Roman</vt:lpstr>
      <vt:lpstr>楷体_GB2312</vt:lpstr>
      <vt:lpstr>新宋体</vt:lpstr>
      <vt:lpstr>Garamond</vt:lpstr>
      <vt:lpstr>华文新魏</vt:lpstr>
      <vt:lpstr>ArialUnicodeMS</vt:lpstr>
      <vt:lpstr>Segoe Print</vt:lpstr>
      <vt:lpstr>Oswald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刘影</dc:creator>
  <cp:lastModifiedBy>Administrator</cp:lastModifiedBy>
  <cp:revision>90</cp:revision>
  <dcterms:created xsi:type="dcterms:W3CDTF">2015-05-05T08:02:00Z</dcterms:created>
  <dcterms:modified xsi:type="dcterms:W3CDTF">2021-03-10T03:19:04Z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