
<file path=[Content_Types].xml><?xml version="1.0" encoding="utf-8"?>
<Types xmlns="http://schemas.openxmlformats.org/package/2006/content-types">
  <Default Extension="jpeg" ContentType="image/jpeg"/>
  <Default Extension="wav" ContentType="audio/x-wav"/>
  <Default Extension="gif" ContentType="image/gif"/>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2"/>
  </p:handoutMasterIdLst>
  <p:sldIdLst>
    <p:sldId id="256" r:id="rId3"/>
    <p:sldId id="265" r:id="rId5"/>
    <p:sldId id="331" r:id="rId6"/>
    <p:sldId id="345" r:id="rId7"/>
    <p:sldId id="332" r:id="rId8"/>
    <p:sldId id="333" r:id="rId9"/>
    <p:sldId id="346" r:id="rId10"/>
    <p:sldId id="347" r:id="rId11"/>
    <p:sldId id="348" r:id="rId12"/>
    <p:sldId id="349" r:id="rId13"/>
    <p:sldId id="350" r:id="rId14"/>
    <p:sldId id="357" r:id="rId15"/>
    <p:sldId id="359" r:id="rId16"/>
    <p:sldId id="360" r:id="rId17"/>
    <p:sldId id="361" r:id="rId18"/>
    <p:sldId id="364" r:id="rId19"/>
    <p:sldId id="365" r:id="rId20"/>
    <p:sldId id="366" r:id="rId21"/>
    <p:sldId id="343" r:id="rId22"/>
    <p:sldId id="372" r:id="rId23"/>
    <p:sldId id="368" r:id="rId24"/>
    <p:sldId id="369" r:id="rId25"/>
    <p:sldId id="371" r:id="rId26"/>
    <p:sldId id="344" r:id="rId27"/>
    <p:sldId id="280" r:id="rId28"/>
    <p:sldId id="318" r:id="rId29"/>
    <p:sldId id="324" r:id="rId30"/>
    <p:sldId id="326"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1255F"/>
    <a:srgbClr val="0000FF"/>
    <a:srgbClr val="FFCC00"/>
    <a:srgbClr val="CC0000"/>
    <a:srgbClr val="FF0000"/>
    <a:srgbClr val="00FF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smtClean="0"/>
            </a:lvl1pPr>
          </a:lstStyle>
          <a:p>
            <a:pPr>
              <a:defRPr/>
            </a:pPr>
            <a:endParaRPr lang="en-US" altLang="zh-CN"/>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smtClean="0"/>
            </a:lvl1pPr>
          </a:lstStyle>
          <a:p>
            <a:pPr>
              <a:defRPr/>
            </a:pPr>
            <a:endParaRPr lang="en-US" altLang="zh-CN"/>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smtClean="0"/>
            </a:lvl1pPr>
          </a:lstStyle>
          <a:p>
            <a:pPr>
              <a:defRPr/>
            </a:pPr>
            <a:endParaRPr lang="en-US" altLang="zh-CN"/>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smtClean="0"/>
            </a:lvl1pPr>
          </a:lstStyle>
          <a:p>
            <a:pPr>
              <a:defRPr/>
            </a:pPr>
            <a:fld id="{2DC75323-54F2-47EF-8C9B-EF72AB9AC79D}" type="slidenum">
              <a:rPr lang="en-US" altLang="zh-CN"/>
            </a:fld>
            <a:endParaRPr lang="en-US" altLang="zh-CN"/>
          </a:p>
        </p:txBody>
      </p:sp>
    </p:spTree>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
        <p:nvSpPr>
          <p:cNvPr id="2" name="日期占位符 1"/>
          <p:cNvSpPr>
            <a:spLocks noGrp="1"/>
          </p:cNvSpPr>
          <p:nvPr>
            <p:ph type="dt" idx="1"/>
          </p:nvPr>
        </p:nvSpPr>
        <p:spPr/>
        <p:txBody>
          <a:bodyPr/>
          <a:p>
            <a:pPr>
              <a:defRPr/>
            </a:pPr>
            <a:endParaRPr lang="en-US"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a:defRPr/>
            </a:pP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42875"/>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42875"/>
            <a:ext cx="6003925" cy="62388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a:prstGeom prst="rect">
            <a:avLst/>
          </a:prstGeom>
        </p:spPr>
        <p:txBody>
          <a:bodyPr/>
          <a:lstStyle>
            <a:lvl1pPr>
              <a:defRPr smtClean="0"/>
            </a:lvl1pPr>
          </a:lstStyle>
          <a:p>
            <a:pPr>
              <a:defRPr/>
            </a:pPr>
            <a:endParaRPr lang="en-US" altLang="zh-CN"/>
          </a:p>
        </p:txBody>
      </p:sp>
      <p:sp>
        <p:nvSpPr>
          <p:cNvPr id="6" name="页脚占位符 5"/>
          <p:cNvSpPr>
            <a:spLocks noGrp="1"/>
          </p:cNvSpPr>
          <p:nvPr>
            <p:ph type="ftr" sz="quarter" idx="11"/>
          </p:nvPr>
        </p:nvSpPr>
        <p:spPr>
          <a:xfrm>
            <a:off x="3124200" y="6245225"/>
            <a:ext cx="2895600" cy="476250"/>
          </a:xfrm>
          <a:prstGeom prst="rect">
            <a:avLst/>
          </a:prstGeom>
        </p:spPr>
        <p:txBody>
          <a:bodyPr/>
          <a:lstStyle>
            <a:lvl1pPr>
              <a:defRPr smtClean="0"/>
            </a:lvl1pPr>
          </a:lstStyle>
          <a:p>
            <a:pPr>
              <a:defRPr/>
            </a:pPr>
            <a:endParaRPr lang="en-US" altLang="zh-CN"/>
          </a:p>
        </p:txBody>
      </p:sp>
      <p:sp>
        <p:nvSpPr>
          <p:cNvPr id="7" name="灯片编号占位符 6"/>
          <p:cNvSpPr>
            <a:spLocks noGrp="1"/>
          </p:cNvSpPr>
          <p:nvPr>
            <p:ph type="sldNum" sz="quarter" idx="12"/>
          </p:nvPr>
        </p:nvSpPr>
        <p:spPr>
          <a:xfrm>
            <a:off x="6553200" y="6245225"/>
            <a:ext cx="2133600" cy="476250"/>
          </a:xfrm>
          <a:prstGeom prst="rect">
            <a:avLst/>
          </a:prstGeom>
        </p:spPr>
        <p:txBody>
          <a:bodyPr/>
          <a:lstStyle>
            <a:lvl1pPr>
              <a:defRPr smtClean="0"/>
            </a:lvl1pPr>
          </a:lstStyle>
          <a:p>
            <a:pPr>
              <a:defRPr/>
            </a:pPr>
            <a:fld id="{1ECDB270-35F7-4967-9602-258F6F956BF6}" type="slidenum">
              <a:rPr lang="en-US" altLang="zh-CN"/>
            </a:fld>
            <a:endParaRPr lang="en-US" altLang="zh-CN"/>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a:xfrm>
            <a:off x="457200" y="6245225"/>
            <a:ext cx="2133600" cy="476250"/>
          </a:xfrm>
          <a:prstGeom prst="rect">
            <a:avLst/>
          </a:prstGeom>
        </p:spPr>
        <p:txBody>
          <a:bodyPr/>
          <a:lstStyle>
            <a:lvl1pPr>
              <a:defRPr smtClean="0"/>
            </a:lvl1pPr>
          </a:lstStyle>
          <a:p>
            <a:pPr>
              <a:defRPr/>
            </a:pPr>
            <a:endParaRPr lang="en-US" altLang="zh-CN"/>
          </a:p>
        </p:txBody>
      </p:sp>
      <p:sp>
        <p:nvSpPr>
          <p:cNvPr id="7" name="页脚占位符 6"/>
          <p:cNvSpPr>
            <a:spLocks noGrp="1"/>
          </p:cNvSpPr>
          <p:nvPr>
            <p:ph type="ftr" sz="quarter" idx="11"/>
          </p:nvPr>
        </p:nvSpPr>
        <p:spPr>
          <a:xfrm>
            <a:off x="3124200" y="6245225"/>
            <a:ext cx="2895600" cy="476250"/>
          </a:xfrm>
          <a:prstGeom prst="rect">
            <a:avLst/>
          </a:prstGeom>
        </p:spPr>
        <p:txBody>
          <a:bodyPr/>
          <a:lstStyle>
            <a:lvl1pPr>
              <a:defRPr smtClean="0"/>
            </a:lvl1pPr>
          </a:lstStyle>
          <a:p>
            <a:pPr>
              <a:defRPr/>
            </a:pPr>
            <a:endParaRPr lang="en-US" altLang="zh-CN"/>
          </a:p>
        </p:txBody>
      </p:sp>
      <p:sp>
        <p:nvSpPr>
          <p:cNvPr id="8" name="灯片编号占位符 7"/>
          <p:cNvSpPr>
            <a:spLocks noGrp="1"/>
          </p:cNvSpPr>
          <p:nvPr>
            <p:ph type="sldNum" sz="quarter" idx="12"/>
          </p:nvPr>
        </p:nvSpPr>
        <p:spPr>
          <a:xfrm>
            <a:off x="6553200" y="6245225"/>
            <a:ext cx="2133600" cy="476250"/>
          </a:xfrm>
          <a:prstGeom prst="rect">
            <a:avLst/>
          </a:prstGeom>
        </p:spPr>
        <p:txBody>
          <a:bodyPr/>
          <a:lstStyle>
            <a:lvl1pPr>
              <a:defRPr smtClean="0"/>
            </a:lvl1pPr>
          </a:lstStyle>
          <a:p>
            <a:pPr>
              <a:defRPr/>
            </a:pPr>
            <a:fld id="{C8DBE211-01BE-4C25-B427-EA694046103D}" type="slidenum">
              <a:rPr lang="en-US" altLang="zh-CN"/>
            </a:fld>
            <a:endParaRPr lang="en-US" altLang="zh-CN"/>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剪贴画占位符 3"/>
          <p:cNvSpPr>
            <a:spLocks noGrp="1"/>
          </p:cNvSpPr>
          <p:nvPr>
            <p:ph type="clipArt" sz="half" idx="2"/>
          </p:nvPr>
        </p:nvSpPr>
        <p:spPr>
          <a:xfrm>
            <a:off x="4648200" y="1600200"/>
            <a:ext cx="4038600" cy="4525963"/>
          </a:xfrm>
        </p:spPr>
        <p:txBody>
          <a:bodyPr/>
          <a:lstStyle/>
          <a:p>
            <a:pPr lvl="0"/>
            <a:endParaRPr lang="zh-CN" altLang="en-US" noProof="0" smtClean="0"/>
          </a:p>
        </p:txBody>
      </p:sp>
      <p:sp>
        <p:nvSpPr>
          <p:cNvPr id="5" name="日期占位符 4"/>
          <p:cNvSpPr>
            <a:spLocks noGrp="1"/>
          </p:cNvSpPr>
          <p:nvPr>
            <p:ph type="dt" sz="half" idx="10"/>
          </p:nvPr>
        </p:nvSpPr>
        <p:spPr>
          <a:xfrm>
            <a:off x="457200" y="6245225"/>
            <a:ext cx="2133600" cy="476250"/>
          </a:xfrm>
          <a:prstGeom prst="rect">
            <a:avLst/>
          </a:prstGeom>
        </p:spPr>
        <p:txBody>
          <a:bodyPr/>
          <a:lstStyle>
            <a:lvl1pPr>
              <a:defRPr smtClean="0"/>
            </a:lvl1pPr>
          </a:lstStyle>
          <a:p>
            <a:pPr>
              <a:defRPr/>
            </a:pPr>
            <a:endParaRPr lang="en-US" altLang="zh-CN"/>
          </a:p>
        </p:txBody>
      </p:sp>
      <p:sp>
        <p:nvSpPr>
          <p:cNvPr id="6" name="页脚占位符 5"/>
          <p:cNvSpPr>
            <a:spLocks noGrp="1"/>
          </p:cNvSpPr>
          <p:nvPr>
            <p:ph type="ftr" sz="quarter" idx="11"/>
          </p:nvPr>
        </p:nvSpPr>
        <p:spPr>
          <a:xfrm>
            <a:off x="3124200" y="6245225"/>
            <a:ext cx="2895600" cy="476250"/>
          </a:xfrm>
          <a:prstGeom prst="rect">
            <a:avLst/>
          </a:prstGeom>
        </p:spPr>
        <p:txBody>
          <a:bodyPr/>
          <a:lstStyle>
            <a:lvl1pPr>
              <a:defRPr smtClean="0"/>
            </a:lvl1pPr>
          </a:lstStyle>
          <a:p>
            <a:pPr>
              <a:defRPr/>
            </a:pPr>
            <a:endParaRPr lang="en-US" altLang="zh-CN"/>
          </a:p>
        </p:txBody>
      </p:sp>
      <p:sp>
        <p:nvSpPr>
          <p:cNvPr id="7" name="灯片编号占位符 6"/>
          <p:cNvSpPr>
            <a:spLocks noGrp="1"/>
          </p:cNvSpPr>
          <p:nvPr>
            <p:ph type="sldNum" sz="quarter" idx="12"/>
          </p:nvPr>
        </p:nvSpPr>
        <p:spPr>
          <a:xfrm>
            <a:off x="6553200" y="6245225"/>
            <a:ext cx="2133600" cy="476250"/>
          </a:xfrm>
          <a:prstGeom prst="rect">
            <a:avLst/>
          </a:prstGeom>
        </p:spPr>
        <p:txBody>
          <a:bodyPr/>
          <a:lstStyle>
            <a:lvl1pPr>
              <a:defRPr smtClean="0"/>
            </a:lvl1pPr>
          </a:lstStyle>
          <a:p>
            <a:pPr>
              <a:defRPr/>
            </a:pPr>
            <a:fld id="{E05463F5-E6E9-4A3C-BFDB-8F70F43C7204}" type="slidenum">
              <a:rPr lang="en-US" altLang="zh-CN"/>
            </a:fld>
            <a:endParaRPr lang="en-US" altLang="zh-CN"/>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441450"/>
            <a:ext cx="4027487"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441450"/>
            <a:ext cx="4027488"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0" y="0"/>
            <a:ext cx="9144000" cy="908050"/>
          </a:xfrm>
          <a:prstGeom prst="rect">
            <a:avLst/>
          </a:prstGeom>
          <a:gradFill rotWithShape="1">
            <a:gsLst>
              <a:gs pos="0">
                <a:srgbClr val="B7D9FF"/>
              </a:gs>
              <a:gs pos="35001">
                <a:srgbClr val="CBE3FF"/>
              </a:gs>
              <a:gs pos="100000">
                <a:srgbClr val="E8F3FF"/>
              </a:gs>
            </a:gsLst>
            <a:lin ang="5400000" scaled="1"/>
          </a:gradFill>
          <a:ln w="9525">
            <a:noFill/>
            <a:miter lim="800000"/>
          </a:ln>
          <a:effectLst>
            <a:outerShdw dist="20000" dir="5400000" algn="ctr" rotWithShape="0">
              <a:srgbClr val="000000">
                <a:alpha val="25000"/>
              </a:srgbClr>
            </a:outerShdw>
          </a:effectLst>
        </p:spPr>
        <p:txBody>
          <a:bodyPr lIns="92199" tIns="46099" rIns="92199" bIns="46099" anchor="ctr"/>
          <a:lstStyle/>
          <a:p>
            <a:pPr algn="ctr">
              <a:defRPr/>
            </a:pPr>
            <a:endParaRPr lang="zh-CN" altLang="en-US" sz="1800">
              <a:solidFill>
                <a:srgbClr val="000000"/>
              </a:solidFill>
            </a:endParaRPr>
          </a:p>
        </p:txBody>
      </p:sp>
      <p:sp>
        <p:nvSpPr>
          <p:cNvPr id="7171" name="Rectangle 3"/>
          <p:cNvSpPr>
            <a:spLocks noGrp="1" noChangeArrowheads="1"/>
          </p:cNvSpPr>
          <p:nvPr>
            <p:ph type="title"/>
          </p:nvPr>
        </p:nvSpPr>
        <p:spPr bwMode="auto">
          <a:xfrm>
            <a:off x="468313" y="142875"/>
            <a:ext cx="82073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99" tIns="46099" rIns="92199" bIns="46099" numCol="1" anchor="ctr" anchorCtr="0" compatLnSpc="1"/>
          <a:lstStyle/>
          <a:p>
            <a:pPr lvl="0"/>
            <a:r>
              <a:rPr lang="zh-CN" smtClean="0"/>
              <a:t>标题文本样式：微软雅黑</a:t>
            </a:r>
            <a:r>
              <a:rPr lang="zh-CN" altLang="zh-CN" smtClean="0"/>
              <a:t>/26</a:t>
            </a:r>
            <a:r>
              <a:rPr lang="zh-CN" smtClean="0"/>
              <a:t>号  </a:t>
            </a:r>
            <a:r>
              <a:rPr lang="zh-CN" altLang="zh-CN" smtClean="0"/>
              <a:t>Arial/26pt</a:t>
            </a:r>
            <a:endParaRPr lang="zh-CN" altLang="zh-CN" smtClean="0"/>
          </a:p>
        </p:txBody>
      </p:sp>
      <p:sp>
        <p:nvSpPr>
          <p:cNvPr id="7172" name="Rectangle 4"/>
          <p:cNvSpPr>
            <a:spLocks noGrp="1" noChangeArrowheads="1"/>
          </p:cNvSpPr>
          <p:nvPr>
            <p:ph type="body" idx="1"/>
          </p:nvPr>
        </p:nvSpPr>
        <p:spPr bwMode="auto">
          <a:xfrm>
            <a:off x="468313" y="1441450"/>
            <a:ext cx="82073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99" tIns="46099" rIns="92199" bIns="46099" numCol="1" anchor="t" anchorCtr="0" compatLnSpc="1"/>
          <a:lstStyle/>
          <a:p>
            <a:pPr lvl="0"/>
            <a:r>
              <a:rPr lang="zh-CN" smtClean="0"/>
              <a:t>第一级内容文本样式：微软雅黑</a:t>
            </a:r>
            <a:r>
              <a:rPr lang="zh-CN" altLang="zh-CN" smtClean="0"/>
              <a:t>/20</a:t>
            </a:r>
            <a:r>
              <a:rPr lang="zh-CN" smtClean="0"/>
              <a:t>号  </a:t>
            </a:r>
            <a:r>
              <a:rPr lang="zh-CN" altLang="zh-CN" smtClean="0"/>
              <a:t>Arial/20pt</a:t>
            </a:r>
            <a:endParaRPr lang="zh-CN" altLang="zh-CN" smtClean="0"/>
          </a:p>
          <a:p>
            <a:pPr lvl="1"/>
            <a:r>
              <a:rPr lang="zh-CN" smtClean="0"/>
              <a:t>第二级内容文本样式：微软雅黑</a:t>
            </a:r>
            <a:r>
              <a:rPr lang="zh-CN" altLang="zh-CN" smtClean="0"/>
              <a:t>/18</a:t>
            </a:r>
            <a:r>
              <a:rPr lang="zh-CN" smtClean="0"/>
              <a:t>号  </a:t>
            </a:r>
            <a:r>
              <a:rPr lang="zh-CN" altLang="zh-CN" smtClean="0"/>
              <a:t>Arial/18pt</a:t>
            </a:r>
            <a:endParaRPr lang="zh-CN" altLang="zh-CN" smtClean="0"/>
          </a:p>
          <a:p>
            <a:pPr lvl="2"/>
            <a:r>
              <a:rPr lang="zh-CN" smtClean="0"/>
              <a:t>第三级内容文本样式：微软雅黑</a:t>
            </a:r>
            <a:r>
              <a:rPr lang="zh-CN" altLang="zh-CN" smtClean="0"/>
              <a:t>/16</a:t>
            </a:r>
            <a:r>
              <a:rPr lang="zh-CN" smtClean="0"/>
              <a:t>号  </a:t>
            </a:r>
            <a:r>
              <a:rPr lang="zh-CN" altLang="zh-CN" smtClean="0"/>
              <a:t>Arial/16pt</a:t>
            </a:r>
            <a:endParaRPr lang="zh-CN" altLang="zh-CN" smtClean="0"/>
          </a:p>
          <a:p>
            <a:pPr lvl="3"/>
            <a:r>
              <a:rPr lang="zh-CN" smtClean="0"/>
              <a:t>第四级内容文本样式：微软雅黑</a:t>
            </a:r>
            <a:r>
              <a:rPr lang="zh-CN" altLang="zh-CN" smtClean="0"/>
              <a:t>/14</a:t>
            </a:r>
            <a:r>
              <a:rPr lang="zh-CN" smtClean="0"/>
              <a:t>号  </a:t>
            </a:r>
            <a:r>
              <a:rPr lang="zh-CN" altLang="zh-CN" smtClean="0"/>
              <a:t>Arial/14pt</a:t>
            </a:r>
            <a:endParaRPr lang="zh-CN" altLang="zh-CN" smtClean="0"/>
          </a:p>
          <a:p>
            <a:pPr lvl="4"/>
            <a:r>
              <a:rPr lang="zh-CN" smtClean="0"/>
              <a:t>第五级内容文本样式：微软雅黑</a:t>
            </a:r>
            <a:r>
              <a:rPr lang="zh-CN" altLang="zh-CN" smtClean="0"/>
              <a:t>/12</a:t>
            </a:r>
            <a:r>
              <a:rPr lang="zh-CN" smtClean="0"/>
              <a:t>号  </a:t>
            </a:r>
            <a:r>
              <a:rPr lang="zh-CN" altLang="zh-CN" smtClean="0"/>
              <a:t>Arial/12pt</a:t>
            </a:r>
            <a:endParaRPr lang="zh-CN"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fade/>
  </p:transition>
  <p:txStyles>
    <p:titleStyle>
      <a:lvl1pPr algn="l" defTabSz="922655" rtl="0" eaLnBrk="1" fontAlgn="base" hangingPunct="1">
        <a:spcBef>
          <a:spcPct val="0"/>
        </a:spcBef>
        <a:spcAft>
          <a:spcPct val="0"/>
        </a:spcAft>
        <a:defRPr sz="2800" b="1">
          <a:solidFill>
            <a:srgbClr val="054FA9"/>
          </a:solidFill>
          <a:latin typeface="+mj-lt"/>
          <a:ea typeface="+mj-ea"/>
          <a:cs typeface="+mj-cs"/>
        </a:defRPr>
      </a:lvl1pPr>
      <a:lvl2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2pPr>
      <a:lvl3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3pPr>
      <a:lvl4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4pPr>
      <a:lvl5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5pPr>
      <a:lvl6pPr marL="4572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6pPr>
      <a:lvl7pPr marL="9144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7pPr>
      <a:lvl8pPr marL="13716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8pPr>
      <a:lvl9pPr marL="18288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9pPr>
    </p:titleStyle>
    <p:bodyStyle>
      <a:lvl1pPr marL="182880" indent="-18288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6100" indent="-18288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2800">
          <a:solidFill>
            <a:schemeClr val="tx1"/>
          </a:solidFill>
          <a:latin typeface="+mn-lt"/>
          <a:ea typeface="+mn-ea"/>
        </a:defRPr>
      </a:lvl2pPr>
      <a:lvl3pPr marL="903605" indent="-17653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600">
          <a:solidFill>
            <a:schemeClr val="tx1"/>
          </a:solidFill>
          <a:latin typeface="+mn-lt"/>
          <a:ea typeface="+mn-ea"/>
        </a:defRPr>
      </a:lvl3pPr>
      <a:lvl4pPr marL="1266825" indent="-18415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a:solidFill>
            <a:schemeClr val="tx1"/>
          </a:solidFill>
          <a:latin typeface="+mn-lt"/>
          <a:ea typeface="+mn-ea"/>
        </a:defRPr>
      </a:lvl4pPr>
      <a:lvl5pPr marL="16319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5pPr>
      <a:lvl6pPr marL="20891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6pPr>
      <a:lvl7pPr marL="25463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7pPr>
      <a:lvl8pPr marL="30035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8pPr>
      <a:lvl9pPr marL="34607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1.GIF"/><Relationship Id="rId1" Type="http://schemas.openxmlformats.org/officeDocument/2006/relationships/hyperlink" Target="&#24515;&#29702;&#35775;&#35848;.wmv"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12.GI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hyperlink" Target="http://www.surfcard.cn/zt02/z2/0509-10.ht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image" Target="../media/image14.GIF"/></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2.xml"/><Relationship Id="rId3" Type="http://schemas.openxmlformats.org/officeDocument/2006/relationships/audio" Target="../media/audio5.wav"/><Relationship Id="rId2" Type="http://schemas.openxmlformats.org/officeDocument/2006/relationships/image" Target="../media/image16.jpeg"/><Relationship Id="rId1" Type="http://schemas.openxmlformats.org/officeDocument/2006/relationships/image" Target="../media/image15.jpeg"/></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7.xml"/><Relationship Id="rId4" Type="http://schemas.openxmlformats.org/officeDocument/2006/relationships/slideLayout" Target="../slideLayouts/slideLayout13.xml"/><Relationship Id="rId3" Type="http://schemas.openxmlformats.org/officeDocument/2006/relationships/audio" Target="../media/audio5.wav"/><Relationship Id="rId2" Type="http://schemas.openxmlformats.org/officeDocument/2006/relationships/image" Target="../media/image18.jpeg"/><Relationship Id="rId1"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audio" Target="../media/audio5.wav"/></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slide" Target="slide25.xml"/></Relationships>
</file>

<file path=ppt/slides/_rels/slide2.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2.xml"/><Relationship Id="rId7" Type="http://schemas.openxmlformats.org/officeDocument/2006/relationships/audio" Target="../media/audio4.wav"/><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19.GIF"/></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2.xml"/><Relationship Id="rId2" Type="http://schemas.openxmlformats.org/officeDocument/2006/relationships/image" Target="../media/image21.png"/><Relationship Id="rId1" Type="http://schemas.openxmlformats.org/officeDocument/2006/relationships/image" Target="../media/image20.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image" Target="../media/image22.GI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4.xml"/><Relationship Id="rId1" Type="http://schemas.openxmlformats.org/officeDocument/2006/relationships/image" Target="../media/image23.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image" Target="../media/image24.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7.xml"/><Relationship Id="rId2" Type="http://schemas.openxmlformats.org/officeDocument/2006/relationships/image" Target="../media/image25.png"/><Relationship Id="rId1" Type="http://schemas.openxmlformats.org/officeDocument/2006/relationships/image" Target="../media/image24.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2.xml"/><Relationship Id="rId2" Type="http://schemas.openxmlformats.org/officeDocument/2006/relationships/image" Target="../media/image10.png"/><Relationship Id="rId1"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11.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910" y="1484784"/>
            <a:ext cx="9144000" cy="1470025"/>
          </a:xfrm>
        </p:spPr>
        <p:txBody>
          <a:bodyPr/>
          <a:lstStyle/>
          <a:p>
            <a:pPr algn="ctr" eaLnBrk="1" hangingPunct="1"/>
            <a:r>
              <a:rPr lang="zh-CN" altLang="en-US" sz="6600" dirty="0">
                <a:solidFill>
                  <a:schemeClr val="bg2">
                    <a:lumMod val="50000"/>
                  </a:schemeClr>
                </a:solidFill>
                <a:latin typeface="+mn-ea"/>
                <a:ea typeface="+mn-ea"/>
              </a:rPr>
              <a:t>享</a:t>
            </a:r>
            <a:r>
              <a:rPr lang="zh-CN" altLang="en-US" sz="6600" dirty="0" smtClean="0">
                <a:solidFill>
                  <a:schemeClr val="bg2">
                    <a:lumMod val="50000"/>
                  </a:schemeClr>
                </a:solidFill>
                <a:latin typeface="+mn-ea"/>
                <a:ea typeface="+mn-ea"/>
              </a:rPr>
              <a:t>受健康网络生活</a:t>
            </a:r>
            <a:endParaRPr lang="zh-CN" altLang="en-US" sz="4400" b="1" dirty="0" smtClean="0">
              <a:solidFill>
                <a:schemeClr val="bg2">
                  <a:lumMod val="50000"/>
                </a:schemeClr>
              </a:solidFill>
              <a:latin typeface="+mn-ea"/>
              <a:ea typeface="+mn-ea"/>
            </a:endParaRPr>
          </a:p>
        </p:txBody>
      </p:sp>
      <p:pic>
        <p:nvPicPr>
          <p:cNvPr id="16388" name="Picture 6" descr="2_18">
            <a:hlinkClick r:id="rId1" action="ppaction://hlinkfile"/>
          </p:cNvPr>
          <p:cNvPicPr>
            <a:picLocks noChangeAspect="1" noChangeArrowheads="1" noCrop="1"/>
          </p:cNvPicPr>
          <p:nvPr/>
        </p:nvPicPr>
        <p:blipFill>
          <a:blip r:embed="rId2"/>
          <a:srcRect/>
          <a:stretch>
            <a:fillRect/>
          </a:stretch>
        </p:blipFill>
        <p:spPr bwMode="auto">
          <a:xfrm>
            <a:off x="3669990" y="2954809"/>
            <a:ext cx="1800200" cy="1852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3205763" y="5347181"/>
            <a:ext cx="2341880" cy="497205"/>
          </a:xfrm>
          <a:prstGeom prst="rect">
            <a:avLst/>
          </a:prstGeom>
        </p:spPr>
        <p:txBody>
          <a:bodyPr wrap="none">
            <a:spAutoFit/>
          </a:bodyPr>
          <a:lstStyle/>
          <a:p>
            <a:pPr marL="342900" lvl="0" indent="-342900" fontAlgn="base">
              <a:lnSpc>
                <a:spcPct val="110000"/>
              </a:lnSpc>
              <a:spcBef>
                <a:spcPct val="0"/>
              </a:spcBef>
              <a:spcAft>
                <a:spcPct val="0"/>
              </a:spcAft>
            </a:pPr>
            <a:r>
              <a:rPr lang="en-US" sz="2400" b="1" kern="0" dirty="0">
                <a:solidFill>
                  <a:srgbClr val="000000"/>
                </a:solidFill>
                <a:latin typeface="微软雅黑" panose="020B0503020204020204" pitchFamily="34" charset="-122"/>
                <a:ea typeface="微软雅黑" panose="020B0503020204020204" pitchFamily="34" charset="-122"/>
              </a:rPr>
              <a:t>2019</a:t>
            </a:r>
            <a:r>
              <a:rPr lang="zh-CN" altLang="en-US" sz="2400" b="1" kern="0" dirty="0">
                <a:solidFill>
                  <a:srgbClr val="000000"/>
                </a:solidFill>
                <a:latin typeface="微软雅黑" panose="020B0503020204020204" pitchFamily="34" charset="-122"/>
                <a:ea typeface="微软雅黑" panose="020B0503020204020204" pitchFamily="34" charset="-122"/>
              </a:rPr>
              <a:t>级（</a:t>
            </a:r>
            <a:r>
              <a:rPr lang="en-US" altLang="zh-CN" sz="2400" b="1" kern="0" dirty="0">
                <a:solidFill>
                  <a:srgbClr val="000000"/>
                </a:solidFill>
                <a:latin typeface="微软雅黑" panose="020B0503020204020204" pitchFamily="34" charset="-122"/>
                <a:ea typeface="微软雅黑" panose="020B0503020204020204" pitchFamily="34" charset="-122"/>
              </a:rPr>
              <a:t>8</a:t>
            </a:r>
            <a:r>
              <a:rPr lang="zh-CN" altLang="en-US" sz="2400" b="1" kern="0" dirty="0">
                <a:solidFill>
                  <a:srgbClr val="000000"/>
                </a:solidFill>
                <a:latin typeface="微软雅黑" panose="020B0503020204020204" pitchFamily="34" charset="-122"/>
                <a:ea typeface="微软雅黑" panose="020B0503020204020204" pitchFamily="34" charset="-122"/>
              </a:rPr>
              <a:t>）</a:t>
            </a:r>
            <a:r>
              <a:rPr lang="zh-CN" altLang="en-US" sz="2400" b="1" kern="0" dirty="0" smtClean="0">
                <a:solidFill>
                  <a:srgbClr val="000000"/>
                </a:solidFill>
                <a:latin typeface="微软雅黑" panose="020B0503020204020204" pitchFamily="34" charset="-122"/>
                <a:ea typeface="微软雅黑" panose="020B0503020204020204" pitchFamily="34" charset="-122"/>
              </a:rPr>
              <a:t>班 </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274638"/>
            <a:ext cx="8229600" cy="700087"/>
          </a:xfrm>
        </p:spPr>
        <p:txBody>
          <a:bodyPr/>
          <a:lstStyle/>
          <a:p>
            <a:pPr eaLnBrk="1" hangingPunct="1"/>
            <a:r>
              <a:rPr lang="zh-CN" altLang="en-US" sz="3600" b="1" dirty="0" smtClean="0">
                <a:solidFill>
                  <a:srgbClr val="FF0000"/>
                </a:solidFill>
              </a:rPr>
              <a:t>案例</a:t>
            </a:r>
            <a:r>
              <a:rPr lang="en-US" altLang="zh-CN" sz="3600" b="1" dirty="0" smtClean="0">
                <a:solidFill>
                  <a:srgbClr val="FF0000"/>
                </a:solidFill>
              </a:rPr>
              <a:t>4</a:t>
            </a:r>
            <a:r>
              <a:rPr lang="zh-CN" altLang="en-US" sz="3600" b="1" dirty="0" smtClean="0">
                <a:solidFill>
                  <a:srgbClr val="FF0000"/>
                </a:solidFill>
              </a:rPr>
              <a:t>：</a:t>
            </a:r>
            <a:r>
              <a:rPr lang="zh-CN" altLang="en-US" sz="3600" dirty="0" smtClean="0"/>
              <a:t> </a:t>
            </a:r>
            <a:r>
              <a:rPr lang="en-US" altLang="zh-CN" sz="3600" dirty="0" smtClean="0">
                <a:solidFill>
                  <a:srgbClr val="000000"/>
                </a:solidFill>
              </a:rPr>
              <a:t>10</a:t>
            </a:r>
            <a:r>
              <a:rPr lang="zh-CN" altLang="en-US" sz="3600" dirty="0" smtClean="0">
                <a:solidFill>
                  <a:srgbClr val="000000"/>
                </a:solidFill>
              </a:rPr>
              <a:t>少年半年作案</a:t>
            </a:r>
            <a:r>
              <a:rPr lang="en-US" altLang="zh-CN" sz="3600" dirty="0" smtClean="0">
                <a:solidFill>
                  <a:srgbClr val="000000"/>
                </a:solidFill>
              </a:rPr>
              <a:t>60</a:t>
            </a:r>
            <a:r>
              <a:rPr lang="zh-CN" altLang="en-US" sz="3600" dirty="0" smtClean="0">
                <a:solidFill>
                  <a:srgbClr val="000000"/>
                </a:solidFill>
              </a:rPr>
              <a:t>起 </a:t>
            </a:r>
            <a:endParaRPr lang="zh-CN" altLang="en-US" sz="3600" dirty="0" smtClean="0">
              <a:solidFill>
                <a:srgbClr val="000000"/>
              </a:solidFill>
            </a:endParaRPr>
          </a:p>
        </p:txBody>
      </p:sp>
      <p:sp>
        <p:nvSpPr>
          <p:cNvPr id="122883" name="Rectangle 3"/>
          <p:cNvSpPr>
            <a:spLocks noGrp="1" noChangeArrowheads="1"/>
          </p:cNvSpPr>
          <p:nvPr>
            <p:ph idx="1"/>
          </p:nvPr>
        </p:nvSpPr>
        <p:spPr>
          <a:xfrm>
            <a:off x="457200" y="1412875"/>
            <a:ext cx="8229600" cy="4643438"/>
          </a:xfrm>
        </p:spPr>
        <p:txBody>
          <a:bodyPr/>
          <a:lstStyle/>
          <a:p>
            <a:pPr eaLnBrk="1" hangingPunct="1">
              <a:lnSpc>
                <a:spcPct val="90000"/>
              </a:lnSpc>
            </a:pPr>
            <a:r>
              <a:rPr lang="en-US" altLang="zh-CN" dirty="0" smtClean="0"/>
              <a:t>      </a:t>
            </a:r>
            <a:r>
              <a:rPr lang="zh-CN" altLang="en-US" b="1" dirty="0" smtClean="0"/>
              <a:t>河南省荥</a:t>
            </a:r>
            <a:r>
              <a:rPr lang="en-US" altLang="zh-CN" dirty="0" err="1" smtClean="0"/>
              <a:t>xíng</a:t>
            </a:r>
            <a:r>
              <a:rPr lang="zh-CN" altLang="en-US" b="1" dirty="0" smtClean="0"/>
              <a:t>阳市公安局破获一起特大系列抢劫案：该团伙弓宪民等</a:t>
            </a:r>
            <a:r>
              <a:rPr lang="en-US" altLang="zh-CN" b="1" dirty="0" smtClean="0"/>
              <a:t>10</a:t>
            </a:r>
            <a:r>
              <a:rPr lang="zh-CN" altLang="en-US" b="1" dirty="0" smtClean="0"/>
              <a:t>名主要犯罪嫌疑人在</a:t>
            </a:r>
            <a:r>
              <a:rPr lang="en-US" altLang="zh-CN" b="1" dirty="0" smtClean="0"/>
              <a:t>2002</a:t>
            </a:r>
            <a:r>
              <a:rPr lang="zh-CN" altLang="en-US" b="1" dirty="0" smtClean="0"/>
              <a:t>年</a:t>
            </a:r>
            <a:r>
              <a:rPr lang="en-US" altLang="zh-CN" b="1" dirty="0" smtClean="0"/>
              <a:t>12</a:t>
            </a:r>
            <a:r>
              <a:rPr lang="zh-CN" altLang="en-US" b="1" dirty="0" smtClean="0"/>
              <a:t>月至今的半年多时间内，在河南境内的</a:t>
            </a:r>
            <a:r>
              <a:rPr lang="en-US" altLang="zh-CN" b="1" dirty="0" smtClean="0"/>
              <a:t>20</a:t>
            </a:r>
            <a:r>
              <a:rPr lang="zh-CN" altLang="en-US" b="1" dirty="0" smtClean="0"/>
              <a:t>多个县市作案</a:t>
            </a:r>
            <a:r>
              <a:rPr lang="en-US" altLang="zh-CN" b="1" dirty="0" smtClean="0"/>
              <a:t>60</a:t>
            </a:r>
            <a:r>
              <a:rPr lang="zh-CN" altLang="en-US" b="1" dirty="0" smtClean="0"/>
              <a:t>多起。 </a:t>
            </a:r>
            <a:br>
              <a:rPr lang="zh-CN" altLang="en-US" b="1" dirty="0" smtClean="0"/>
            </a:br>
            <a:r>
              <a:rPr lang="zh-CN" altLang="en-US" b="1" dirty="0" smtClean="0"/>
              <a:t>　 该团伙</a:t>
            </a:r>
            <a:r>
              <a:rPr lang="en-US" altLang="zh-CN" b="1" dirty="0" smtClean="0"/>
              <a:t>10</a:t>
            </a:r>
            <a:r>
              <a:rPr lang="zh-CN" altLang="en-US" b="1" dirty="0" smtClean="0"/>
              <a:t>名主要犯罪嫌疑人均是不到</a:t>
            </a:r>
            <a:r>
              <a:rPr lang="en-US" altLang="zh-CN" b="1" dirty="0" smtClean="0"/>
              <a:t>20</a:t>
            </a:r>
            <a:r>
              <a:rPr lang="zh-CN" altLang="en-US" b="1" dirty="0" smtClean="0"/>
              <a:t>岁的年轻人。 </a:t>
            </a:r>
            <a:br>
              <a:rPr lang="zh-CN" altLang="en-US" b="1" dirty="0" smtClean="0"/>
            </a:br>
            <a:r>
              <a:rPr lang="zh-CN" altLang="en-US" b="1" dirty="0" smtClean="0"/>
              <a:t>　 更让人痛心的是，该团伙犯罪的诱因竟是网络游戏。 他玩得最多的游戏是“半条命”。</a:t>
            </a:r>
            <a:r>
              <a:rPr lang="zh-CN" altLang="en-US" dirty="0" smtClean="0"/>
              <a:t> </a:t>
            </a:r>
            <a:r>
              <a:rPr lang="zh-CN" altLang="en-US" sz="2800" dirty="0" smtClean="0"/>
              <a:t>　</a:t>
            </a:r>
            <a:endParaRPr lang="zh-CN" altLang="en-US" sz="2800" dirty="0" smtClean="0"/>
          </a:p>
        </p:txBody>
      </p:sp>
      <p:sp>
        <p:nvSpPr>
          <p:cNvPr id="122884" name="AutoShape 4"/>
          <p:cNvSpPr>
            <a:spLocks noChangeArrowheads="1"/>
          </p:cNvSpPr>
          <p:nvPr/>
        </p:nvSpPr>
        <p:spPr bwMode="auto">
          <a:xfrm>
            <a:off x="1476375" y="2492375"/>
            <a:ext cx="6983413" cy="3457575"/>
          </a:xfrm>
          <a:prstGeom prst="irregularSeal2">
            <a:avLst/>
          </a:prstGeom>
          <a:solidFill>
            <a:schemeClr val="accent1"/>
          </a:solidFill>
          <a:ln w="9525">
            <a:solidFill>
              <a:schemeClr val="tx1"/>
            </a:solidFill>
            <a:miter lim="800000"/>
          </a:ln>
        </p:spPr>
        <p:txBody>
          <a:bodyPr wrap="none" anchor="ctr"/>
          <a:lstStyle/>
          <a:p>
            <a:pPr algn="ctr">
              <a:spcBef>
                <a:spcPct val="50000"/>
              </a:spcBef>
            </a:pPr>
            <a:r>
              <a:rPr lang="zh-CN" altLang="en-US" sz="4000" b="1">
                <a:solidFill>
                  <a:srgbClr val="FF0000"/>
                </a:solidFill>
                <a:latin typeface="Verdana" panose="020B0604030504040204" pitchFamily="34" charset="0"/>
              </a:rPr>
              <a:t>连</a:t>
            </a:r>
            <a:r>
              <a:rPr lang="zh-CN" altLang="en-US" sz="4000" b="1">
                <a:solidFill>
                  <a:srgbClr val="FF0000"/>
                </a:solidFill>
              </a:rPr>
              <a:t>“</a:t>
            </a:r>
            <a:r>
              <a:rPr lang="zh-CN" altLang="en-US" sz="4000" b="1">
                <a:solidFill>
                  <a:srgbClr val="FF0000"/>
                </a:solidFill>
                <a:latin typeface="Verdana" panose="020B0604030504040204" pitchFamily="34" charset="0"/>
              </a:rPr>
              <a:t>半条命</a:t>
            </a:r>
            <a:r>
              <a:rPr lang="zh-CN" altLang="en-US" sz="4000" b="1">
                <a:solidFill>
                  <a:srgbClr val="FF0000"/>
                </a:solidFill>
              </a:rPr>
              <a:t>”</a:t>
            </a:r>
            <a:r>
              <a:rPr lang="zh-CN" altLang="en-US" sz="4000" b="1">
                <a:solidFill>
                  <a:srgbClr val="FF0000"/>
                </a:solidFill>
                <a:latin typeface="Verdana" panose="020B0604030504040204" pitchFamily="34" charset="0"/>
              </a:rPr>
              <a:t>都没了</a:t>
            </a:r>
            <a:r>
              <a:rPr lang="zh-CN" altLang="en-US" b="1">
                <a:solidFill>
                  <a:srgbClr val="FF0000"/>
                </a:solidFill>
                <a:latin typeface="Verdana" panose="020B0604030504040204" pitchFamily="34" charset="0"/>
              </a:rPr>
              <a:t> </a:t>
            </a:r>
            <a:endParaRPr lang="zh-CN" altLang="en-US" b="1">
              <a:solidFill>
                <a:srgbClr val="FF0000"/>
              </a:solidFill>
              <a:latin typeface="Verdana" panose="020B0604030504040204" pitchFamily="34" charset="0"/>
            </a:endParaRPr>
          </a:p>
          <a:p>
            <a:pPr algn="ctr"/>
            <a:endParaRPr lang="en-US" altLang="zh-CN">
              <a:latin typeface="Verdana" panose="020B060403050404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2882"/>
                                        </p:tgtEl>
                                        <p:attrNameLst>
                                          <p:attrName>style.visibility</p:attrName>
                                        </p:attrNameLst>
                                      </p:cBhvr>
                                      <p:to>
                                        <p:strVal val="visible"/>
                                      </p:to>
                                    </p:set>
                                    <p:anim calcmode="lin" valueType="num">
                                      <p:cBhvr>
                                        <p:cTn id="7" dur="1000" fill="hold"/>
                                        <p:tgtEl>
                                          <p:spTgt spid="122882"/>
                                        </p:tgtEl>
                                        <p:attrNameLst>
                                          <p:attrName>ppt_x</p:attrName>
                                        </p:attrNameLst>
                                      </p:cBhvr>
                                      <p:tavLst>
                                        <p:tav tm="0">
                                          <p:val>
                                            <p:strVal val="#ppt_x-.2"/>
                                          </p:val>
                                        </p:tav>
                                        <p:tav tm="100000">
                                          <p:val>
                                            <p:strVal val="#ppt_x"/>
                                          </p:val>
                                        </p:tav>
                                      </p:tavLst>
                                    </p:anim>
                                    <p:anim calcmode="lin" valueType="num">
                                      <p:cBhvr>
                                        <p:cTn id="8" dur="1000" fill="hold"/>
                                        <p:tgtEl>
                                          <p:spTgt spid="1228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88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22883">
                                            <p:txEl>
                                              <p:pRg st="0" end="0"/>
                                            </p:txEl>
                                          </p:spTgt>
                                        </p:tgtEl>
                                        <p:attrNameLst>
                                          <p:attrName>style.visibility</p:attrName>
                                        </p:attrNameLst>
                                      </p:cBhvr>
                                      <p:to>
                                        <p:strVal val="visible"/>
                                      </p:to>
                                    </p:set>
                                    <p:anim calcmode="lin" valueType="num">
                                      <p:cBhvr>
                                        <p:cTn id="14" dur="1000" fill="hold"/>
                                        <p:tgtEl>
                                          <p:spTgt spid="12288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2288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2288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22884"/>
                                        </p:tgtEl>
                                        <p:attrNameLst>
                                          <p:attrName>style.visibility</p:attrName>
                                        </p:attrNameLst>
                                      </p:cBhvr>
                                      <p:to>
                                        <p:strVal val="visible"/>
                                      </p:to>
                                    </p:set>
                                    <p:animEffect transition="in" filter="slide(fromBottom)">
                                      <p:cBhvr>
                                        <p:cTn id="21" dur="500"/>
                                        <p:tgtEl>
                                          <p:spTgt spid="122884"/>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mph" presetSubtype="0" fill="hold" grpId="1" nodeType="clickEffect">
                                  <p:stCondLst>
                                    <p:cond delay="0"/>
                                  </p:stCondLst>
                                  <p:childTnLst>
                                    <p:animScale>
                                      <p:cBhvr>
                                        <p:cTn id="25" dur="2000" fill="hold"/>
                                        <p:tgtEl>
                                          <p:spTgt spid="12288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P spid="122883" grpId="0" build="p"/>
      <p:bldP spid="122884" grpId="0" animBg="1"/>
      <p:bldP spid="12288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algn="l" eaLnBrk="1" hangingPunct="1"/>
            <a:r>
              <a:rPr lang="zh-CN" altLang="en-US" b="1" dirty="0" smtClean="0">
                <a:solidFill>
                  <a:srgbClr val="FF0000"/>
                </a:solidFill>
              </a:rPr>
              <a:t>案例</a:t>
            </a:r>
            <a:r>
              <a:rPr lang="en-US" altLang="zh-CN" b="1" dirty="0" smtClean="0">
                <a:solidFill>
                  <a:srgbClr val="FF0000"/>
                </a:solidFill>
              </a:rPr>
              <a:t>5</a:t>
            </a:r>
            <a:r>
              <a:rPr lang="zh-CN" altLang="en-US" b="1" dirty="0" smtClean="0">
                <a:solidFill>
                  <a:srgbClr val="FF0000"/>
                </a:solidFill>
              </a:rPr>
              <a:t>：</a:t>
            </a:r>
            <a:endParaRPr lang="zh-CN" altLang="en-US" b="1" dirty="0" smtClean="0">
              <a:solidFill>
                <a:srgbClr val="FF0000"/>
              </a:solidFill>
            </a:endParaRPr>
          </a:p>
        </p:txBody>
      </p:sp>
      <p:sp>
        <p:nvSpPr>
          <p:cNvPr id="123907" name="Rectangle 3"/>
          <p:cNvSpPr>
            <a:spLocks noGrp="1" noChangeArrowheads="1"/>
          </p:cNvSpPr>
          <p:nvPr>
            <p:ph idx="1"/>
          </p:nvPr>
        </p:nvSpPr>
        <p:spPr/>
        <p:txBody>
          <a:bodyPr/>
          <a:lstStyle/>
          <a:p>
            <a:pPr eaLnBrk="1" hangingPunct="1">
              <a:buFontTx/>
              <a:buNone/>
            </a:pPr>
            <a:r>
              <a:rPr lang="en-US" altLang="zh-CN" b="1" dirty="0" smtClean="0"/>
              <a:t>        </a:t>
            </a:r>
            <a:r>
              <a:rPr lang="zh-CN" altLang="en-US" b="1" dirty="0" smtClean="0"/>
              <a:t>去年</a:t>
            </a:r>
            <a:r>
              <a:rPr lang="en-US" altLang="zh-CN" b="1" dirty="0" smtClean="0"/>
              <a:t>4</a:t>
            </a:r>
            <a:r>
              <a:rPr lang="zh-CN" altLang="en-US" b="1" dirty="0" smtClean="0"/>
              <a:t>月</a:t>
            </a:r>
            <a:r>
              <a:rPr lang="en-US" altLang="zh-CN" b="1" dirty="0" smtClean="0"/>
              <a:t>26</a:t>
            </a:r>
            <a:r>
              <a:rPr lang="zh-CN" altLang="en-US" b="1" dirty="0" smtClean="0"/>
              <a:t>日，德国爱尔富特市一名中学生开枪打死了</a:t>
            </a:r>
            <a:r>
              <a:rPr lang="en-US" altLang="zh-CN" b="1" dirty="0" smtClean="0"/>
              <a:t>13</a:t>
            </a:r>
            <a:r>
              <a:rPr lang="zh-CN" altLang="en-US" b="1" dirty="0" smtClean="0"/>
              <a:t>名老师、</a:t>
            </a:r>
            <a:r>
              <a:rPr lang="en-US" altLang="zh-CN" b="1" dirty="0" smtClean="0"/>
              <a:t>2</a:t>
            </a:r>
            <a:r>
              <a:rPr lang="zh-CN" altLang="en-US" b="1" dirty="0" smtClean="0"/>
              <a:t>名同学和</a:t>
            </a:r>
            <a:r>
              <a:rPr lang="en-US" altLang="zh-CN" b="1" dirty="0" smtClean="0"/>
              <a:t>1</a:t>
            </a:r>
            <a:r>
              <a:rPr lang="zh-CN" altLang="en-US" b="1" dirty="0" smtClean="0"/>
              <a:t>名警察后自杀，引起社会震惊。</a:t>
            </a:r>
            <a:endParaRPr lang="zh-CN" altLang="en-US" b="1" dirty="0" smtClean="0"/>
          </a:p>
        </p:txBody>
      </p:sp>
      <p:pic>
        <p:nvPicPr>
          <p:cNvPr id="30724" name="Picture 4" descr="dongwu1"/>
          <p:cNvPicPr>
            <a:picLocks noChangeAspect="1" noChangeArrowheads="1" noCrop="1"/>
          </p:cNvPicPr>
          <p:nvPr/>
        </p:nvPicPr>
        <p:blipFill>
          <a:blip r:embed="rId1"/>
          <a:srcRect/>
          <a:stretch>
            <a:fillRect/>
          </a:stretch>
        </p:blipFill>
        <p:spPr bwMode="auto">
          <a:xfrm>
            <a:off x="3635375" y="5373688"/>
            <a:ext cx="9620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9" name="Text Box 5"/>
          <p:cNvSpPr txBox="1">
            <a:spLocks noChangeArrowheads="1"/>
          </p:cNvSpPr>
          <p:nvPr/>
        </p:nvSpPr>
        <p:spPr bwMode="auto">
          <a:xfrm>
            <a:off x="1763713" y="3429000"/>
            <a:ext cx="6048375" cy="711200"/>
          </a:xfrm>
          <a:prstGeom prst="rect">
            <a:avLst/>
          </a:prstGeom>
          <a:solidFill>
            <a:srgbClr val="FFFF99"/>
          </a:solidFill>
          <a:ln w="9525">
            <a:solidFill>
              <a:srgbClr val="000000"/>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000" b="1" dirty="0">
                <a:solidFill>
                  <a:srgbClr val="FF0000"/>
                </a:solidFill>
                <a:ea typeface="方正舒体" panose="02010601030101010101" pitchFamily="2" charset="-122"/>
              </a:rPr>
              <a:t>“</a:t>
            </a:r>
            <a:r>
              <a:rPr lang="zh-CN" altLang="en-US" sz="4000" b="1" dirty="0">
                <a:solidFill>
                  <a:srgbClr val="FF0000"/>
                </a:solidFill>
                <a:latin typeface="方正舒体" panose="02010601030101010101" pitchFamily="2" charset="-122"/>
                <a:ea typeface="方正舒体" panose="02010601030101010101" pitchFamily="2" charset="-122"/>
              </a:rPr>
              <a:t>虚拟游戏</a:t>
            </a:r>
            <a:r>
              <a:rPr lang="zh-CN" altLang="en-US" sz="4000" b="1" dirty="0">
                <a:solidFill>
                  <a:srgbClr val="FF0000"/>
                </a:solidFill>
                <a:ea typeface="方正舒体" panose="02010601030101010101" pitchFamily="2" charset="-122"/>
              </a:rPr>
              <a:t>”</a:t>
            </a:r>
            <a:r>
              <a:rPr lang="zh-CN" altLang="en-US" sz="4000" b="1" dirty="0">
                <a:solidFill>
                  <a:srgbClr val="FF0000"/>
                </a:solidFill>
                <a:latin typeface="方正舒体" panose="02010601030101010101" pitchFamily="2" charset="-122"/>
                <a:ea typeface="方正舒体" panose="02010601030101010101" pitchFamily="2" charset="-122"/>
              </a:rPr>
              <a:t>变成现实惨剧</a:t>
            </a:r>
            <a:r>
              <a:rPr lang="zh-CN" altLang="en-US" sz="3200" b="1" dirty="0">
                <a:latin typeface="方正舒体" panose="02010601030101010101" pitchFamily="2" charset="-122"/>
                <a:ea typeface="方正舒体" panose="02010601030101010101" pitchFamily="2" charset="-122"/>
              </a:rPr>
              <a:t> </a:t>
            </a:r>
            <a:endParaRPr lang="zh-CN" altLang="en-US" sz="3200" b="1" dirty="0">
              <a:latin typeface="方正舒体" panose="02010601030101010101" pitchFamily="2" charset="-122"/>
              <a:ea typeface="方正舒体" panose="02010601030101010101" pitchFamily="2" charset="-122"/>
            </a:endParaRPr>
          </a:p>
        </p:txBody>
      </p:sp>
      <p:sp>
        <p:nvSpPr>
          <p:cNvPr id="123910" name="Text Box 6"/>
          <p:cNvSpPr txBox="1">
            <a:spLocks noChangeArrowheads="1"/>
          </p:cNvSpPr>
          <p:nvPr/>
        </p:nvSpPr>
        <p:spPr bwMode="auto">
          <a:xfrm>
            <a:off x="1476375" y="1916113"/>
            <a:ext cx="6911975" cy="833437"/>
          </a:xfrm>
          <a:prstGeom prst="rect">
            <a:avLst/>
          </a:prstGeom>
          <a:solidFill>
            <a:srgbClr val="FFFF00"/>
          </a:solidFill>
          <a:ln w="9525">
            <a:solidFill>
              <a:srgbClr val="000000"/>
            </a:solidFill>
            <a:miter lim="800000"/>
          </a:ln>
          <a:effectLst/>
        </p:spPr>
        <p:txBody>
          <a:bodyPr>
            <a:spAutoFit/>
          </a:bodyPr>
          <a:lstStyle/>
          <a:p>
            <a:pPr>
              <a:spcBef>
                <a:spcPct val="50000"/>
              </a:spcBef>
              <a:defRPr/>
            </a:pPr>
            <a:r>
              <a:rPr lang="zh-CN" altLang="en-US" sz="4800" b="1">
                <a:solidFill>
                  <a:srgbClr val="FF0000"/>
                </a:solidFill>
                <a:effectLst>
                  <a:outerShdw blurRad="38100" dist="38100" dir="2700000" algn="tl">
                    <a:srgbClr val="000000"/>
                  </a:outerShdw>
                </a:effectLst>
                <a:latin typeface="Verdana" panose="020B0604030504040204" pitchFamily="34" charset="0"/>
              </a:rPr>
              <a:t>沉迷网络游戏不可自拔</a:t>
            </a:r>
            <a:endParaRPr lang="zh-CN" altLang="en-US" sz="4800" b="1">
              <a:solidFill>
                <a:srgbClr val="FF0000"/>
              </a:solidFill>
              <a:effectLst>
                <a:outerShdw blurRad="38100" dist="38100" dir="2700000" algn="tl">
                  <a:srgbClr val="000000"/>
                </a:outerShdw>
              </a:effectLst>
              <a:latin typeface="Verdana" panose="020B060403050404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906"/>
                                        </p:tgtEl>
                                        <p:attrNameLst>
                                          <p:attrName>style.visibility</p:attrName>
                                        </p:attrNameLst>
                                      </p:cBhvr>
                                      <p:to>
                                        <p:strVal val="visible"/>
                                      </p:to>
                                    </p:set>
                                    <p:anim calcmode="lin" valueType="num">
                                      <p:cBhvr additive="base">
                                        <p:cTn id="7" dur="500" fill="hold"/>
                                        <p:tgtEl>
                                          <p:spTgt spid="123906"/>
                                        </p:tgtEl>
                                        <p:attrNameLst>
                                          <p:attrName>ppt_x</p:attrName>
                                        </p:attrNameLst>
                                      </p:cBhvr>
                                      <p:tavLst>
                                        <p:tav tm="0">
                                          <p:val>
                                            <p:strVal val="#ppt_x"/>
                                          </p:val>
                                        </p:tav>
                                        <p:tav tm="100000">
                                          <p:val>
                                            <p:strVal val="#ppt_x"/>
                                          </p:val>
                                        </p:tav>
                                      </p:tavLst>
                                    </p:anim>
                                    <p:anim calcmode="lin" valueType="num">
                                      <p:cBhvr additive="base">
                                        <p:cTn id="8" dur="500" fill="hold"/>
                                        <p:tgtEl>
                                          <p:spTgt spid="1239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3907">
                                            <p:txEl>
                                              <p:pRg st="0" end="0"/>
                                            </p:txEl>
                                          </p:spTgt>
                                        </p:tgtEl>
                                        <p:attrNameLst>
                                          <p:attrName>style.visibility</p:attrName>
                                        </p:attrNameLst>
                                      </p:cBhvr>
                                      <p:to>
                                        <p:strVal val="visible"/>
                                      </p:to>
                                    </p:set>
                                    <p:anim calcmode="lin" valueType="num">
                                      <p:cBhvr additive="base">
                                        <p:cTn id="13" dur="500" fill="hold"/>
                                        <p:tgtEl>
                                          <p:spTgt spid="1239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3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23909"/>
                                        </p:tgtEl>
                                        <p:attrNameLst>
                                          <p:attrName>style.visibility</p:attrName>
                                        </p:attrNameLst>
                                      </p:cBhvr>
                                      <p:to>
                                        <p:strVal val="visible"/>
                                      </p:to>
                                    </p:set>
                                    <p:animEffect transition="in" filter="slide(fromBottom)">
                                      <p:cBhvr>
                                        <p:cTn id="19" dur="500"/>
                                        <p:tgtEl>
                                          <p:spTgt spid="123909"/>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23910"/>
                                        </p:tgtEl>
                                        <p:attrNameLst>
                                          <p:attrName>style.visibility</p:attrName>
                                        </p:attrNameLst>
                                      </p:cBhvr>
                                      <p:to>
                                        <p:strVal val="visible"/>
                                      </p:to>
                                    </p:set>
                                    <p:anim calcmode="lin" valueType="num">
                                      <p:cBhvr>
                                        <p:cTn id="24" dur="500" fill="hold"/>
                                        <p:tgtEl>
                                          <p:spTgt spid="123910"/>
                                        </p:tgtEl>
                                        <p:attrNameLst>
                                          <p:attrName>ppt_w</p:attrName>
                                        </p:attrNameLst>
                                      </p:cBhvr>
                                      <p:tavLst>
                                        <p:tav tm="0">
                                          <p:val>
                                            <p:fltVal val="0"/>
                                          </p:val>
                                        </p:tav>
                                        <p:tav tm="100000">
                                          <p:val>
                                            <p:strVal val="#ppt_w"/>
                                          </p:val>
                                        </p:tav>
                                      </p:tavLst>
                                    </p:anim>
                                    <p:anim calcmode="lin" valueType="num">
                                      <p:cBhvr>
                                        <p:cTn id="25" dur="500" fill="hold"/>
                                        <p:tgtEl>
                                          <p:spTgt spid="1239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P spid="123907" grpId="0" build="p"/>
      <p:bldP spid="123909" grpId="0" animBg="1"/>
      <p:bldP spid="1239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42913" y="103188"/>
            <a:ext cx="8243887" cy="4262437"/>
          </a:xfrm>
        </p:spPr>
        <p:txBody>
          <a:bodyPr/>
          <a:lstStyle/>
          <a:p>
            <a:pPr algn="l" eaLnBrk="1" hangingPunct="1"/>
            <a:r>
              <a:rPr lang="zh-CN" altLang="en-US" b="1" smtClean="0">
                <a:solidFill>
                  <a:srgbClr val="FF0000"/>
                </a:solidFill>
              </a:rPr>
              <a:t>案例</a:t>
            </a:r>
            <a:r>
              <a:rPr lang="en-US" altLang="zh-CN" b="1" smtClean="0">
                <a:solidFill>
                  <a:srgbClr val="FF0000"/>
                </a:solidFill>
              </a:rPr>
              <a:t>6</a:t>
            </a:r>
            <a:r>
              <a:rPr lang="zh-CN" altLang="en-US" b="1" smtClean="0">
                <a:solidFill>
                  <a:srgbClr val="FF0000"/>
                </a:solidFill>
              </a:rPr>
              <a:t>：</a:t>
            </a:r>
            <a:r>
              <a:rPr lang="zh-CN" altLang="en-US" sz="3800" smtClean="0"/>
              <a:t>今年</a:t>
            </a:r>
            <a:r>
              <a:rPr lang="en-US" altLang="zh-CN" sz="3800" smtClean="0"/>
              <a:t>6</a:t>
            </a:r>
            <a:r>
              <a:rPr lang="zh-CN" altLang="en-US" sz="3800" smtClean="0"/>
              <a:t>月，在海珠区某中学就读的</a:t>
            </a:r>
            <a:r>
              <a:rPr lang="en-US" altLang="zh-CN" sz="3800" smtClean="0"/>
              <a:t>15</a:t>
            </a:r>
            <a:r>
              <a:rPr lang="zh-CN" altLang="en-US" sz="3800" smtClean="0"/>
              <a:t>岁女孩小红</a:t>
            </a:r>
            <a:r>
              <a:rPr lang="en-US" altLang="zh-CN" sz="3800" smtClean="0"/>
              <a:t>(</a:t>
            </a:r>
            <a:r>
              <a:rPr lang="zh-CN" altLang="en-US" sz="3800" smtClean="0"/>
              <a:t>化名</a:t>
            </a:r>
            <a:r>
              <a:rPr lang="en-US" altLang="zh-CN" sz="3800" smtClean="0"/>
              <a:t>)</a:t>
            </a:r>
            <a:r>
              <a:rPr lang="zh-CN" altLang="en-US" sz="3800" smtClean="0"/>
              <a:t>和几名女同学在昌岗中路某卡拉</a:t>
            </a:r>
            <a:r>
              <a:rPr lang="en-US" altLang="zh-CN" sz="3800" smtClean="0"/>
              <a:t>OK</a:t>
            </a:r>
            <a:r>
              <a:rPr lang="zh-CN" altLang="en-US" sz="3800" smtClean="0"/>
              <a:t>厅与网友见面，被网友在饮料中下了迷魂药，昏迷不醒。结果被其网友及另外五名同伙蹂躏残害，并被劫</a:t>
            </a:r>
            <a:r>
              <a:rPr lang="en-US" altLang="zh-CN" sz="3800" smtClean="0"/>
              <a:t>3</a:t>
            </a:r>
            <a:r>
              <a:rPr lang="zh-CN" altLang="en-US" sz="3800" smtClean="0"/>
              <a:t>部手机、</a:t>
            </a:r>
            <a:r>
              <a:rPr lang="en-US" altLang="zh-CN" sz="3800" smtClean="0"/>
              <a:t>1</a:t>
            </a:r>
            <a:r>
              <a:rPr lang="zh-CN" altLang="en-US" sz="3800" smtClean="0"/>
              <a:t>只金戒指、</a:t>
            </a:r>
            <a:r>
              <a:rPr lang="en-US" altLang="zh-CN" sz="3800" smtClean="0"/>
              <a:t>1</a:t>
            </a:r>
            <a:r>
              <a:rPr lang="zh-CN" altLang="en-US" sz="3800" smtClean="0"/>
              <a:t>条项链。</a:t>
            </a:r>
            <a:r>
              <a:rPr lang="zh-CN" altLang="en-US" smtClean="0"/>
              <a:t>  </a:t>
            </a:r>
            <a:endParaRPr lang="zh-CN" altLang="en-US" smtClean="0"/>
          </a:p>
        </p:txBody>
      </p:sp>
      <p:sp>
        <p:nvSpPr>
          <p:cNvPr id="31747" name="Rectangle 3"/>
          <p:cNvSpPr>
            <a:spLocks noGrp="1" noChangeArrowheads="1"/>
          </p:cNvSpPr>
          <p:nvPr>
            <p:ph idx="1"/>
          </p:nvPr>
        </p:nvSpPr>
        <p:spPr>
          <a:xfrm>
            <a:off x="395288" y="981075"/>
            <a:ext cx="8229600" cy="5257800"/>
          </a:xfrm>
        </p:spPr>
        <p:txBody>
          <a:bodyPr/>
          <a:lstStyle/>
          <a:p>
            <a:pPr eaLnBrk="1" hangingPunct="1">
              <a:buFontTx/>
              <a:buNone/>
            </a:pPr>
            <a:br>
              <a:rPr lang="en-US" altLang="zh-CN" b="1" smtClean="0"/>
            </a:br>
            <a:br>
              <a:rPr lang="en-US" altLang="zh-CN" smtClean="0"/>
            </a:br>
            <a:endParaRPr lang="en-US" altLang="zh-CN" smtClean="0"/>
          </a:p>
        </p:txBody>
      </p:sp>
      <p:pic>
        <p:nvPicPr>
          <p:cNvPr id="131076" name="Picture 4" descr="0013"/>
          <p:cNvPicPr>
            <a:picLocks noChangeAspect="1" noChangeArrowheads="1"/>
          </p:cNvPicPr>
          <p:nvPr/>
        </p:nvPicPr>
        <p:blipFill>
          <a:blip r:embed="rId1" cstate="email"/>
          <a:srcRect/>
          <a:stretch>
            <a:fillRect/>
          </a:stretch>
        </p:blipFill>
        <p:spPr bwMode="auto">
          <a:xfrm>
            <a:off x="7067550" y="4941888"/>
            <a:ext cx="1681163" cy="176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77" name="AutoShape 5"/>
          <p:cNvSpPr>
            <a:spLocks noChangeArrowheads="1"/>
          </p:cNvSpPr>
          <p:nvPr/>
        </p:nvSpPr>
        <p:spPr bwMode="auto">
          <a:xfrm>
            <a:off x="2195513" y="2565400"/>
            <a:ext cx="3960812" cy="2232025"/>
          </a:xfrm>
          <a:prstGeom prst="wedgeEllipseCallout">
            <a:avLst>
              <a:gd name="adj1" fmla="val 76611"/>
              <a:gd name="adj2" fmla="val 68278"/>
            </a:avLst>
          </a:prstGeom>
          <a:solidFill>
            <a:schemeClr val="accent1"/>
          </a:solidFill>
          <a:ln w="9525">
            <a:solidFill>
              <a:schemeClr val="tx1"/>
            </a:solidFill>
            <a:miter lim="800000"/>
          </a:ln>
        </p:spPr>
        <p:txBody>
          <a:bodyPr/>
          <a:lstStyle/>
          <a:p>
            <a:pPr algn="ctr"/>
            <a:r>
              <a:rPr lang="zh-CN" altLang="en-US" sz="3600" b="1">
                <a:solidFill>
                  <a:srgbClr val="FF0000"/>
                </a:solidFill>
                <a:latin typeface="Verdana" panose="020B0604030504040204" pitchFamily="34" charset="0"/>
                <a:ea typeface="华文行楷" panose="02010800040101010101" pitchFamily="2" charset="-122"/>
              </a:rPr>
              <a:t>三思而行、保护自己</a:t>
            </a:r>
            <a:r>
              <a:rPr lang="zh-CN" altLang="en-US">
                <a:latin typeface="Verdana" panose="020B0604030504040204" pitchFamily="34" charset="0"/>
              </a:rPr>
              <a:t> </a:t>
            </a:r>
            <a:endParaRPr lang="zh-CN" altLang="en-US">
              <a:latin typeface="Verdana" panose="020B060403050404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1074"/>
                                        </p:tgtEl>
                                        <p:attrNameLst>
                                          <p:attrName>style.visibility</p:attrName>
                                        </p:attrNameLst>
                                      </p:cBhvr>
                                      <p:to>
                                        <p:strVal val="visible"/>
                                      </p:to>
                                    </p:set>
                                    <p:animEffect transition="in" filter="circle(in)">
                                      <p:cBhvr>
                                        <p:cTn id="7" dur="2000"/>
                                        <p:tgtEl>
                                          <p:spTgt spid="13107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131076"/>
                                        </p:tgtEl>
                                        <p:attrNameLst>
                                          <p:attrName>style.visibility</p:attrName>
                                        </p:attrNameLst>
                                      </p:cBhvr>
                                      <p:to>
                                        <p:strVal val="visible"/>
                                      </p:to>
                                    </p:set>
                                    <p:animEffect transition="in" filter="fade">
                                      <p:cBhvr>
                                        <p:cTn id="12" dur="1000"/>
                                        <p:tgtEl>
                                          <p:spTgt spid="131076"/>
                                        </p:tgtEl>
                                      </p:cBhvr>
                                    </p:animEffect>
                                    <p:anim calcmode="lin" valueType="num">
                                      <p:cBhvr>
                                        <p:cTn id="13" dur="1000" fill="hold"/>
                                        <p:tgtEl>
                                          <p:spTgt spid="131076"/>
                                        </p:tgtEl>
                                        <p:attrNameLst>
                                          <p:attrName>ppt_x</p:attrName>
                                        </p:attrNameLst>
                                      </p:cBhvr>
                                      <p:tavLst>
                                        <p:tav tm="0">
                                          <p:val>
                                            <p:strVal val="#ppt_x"/>
                                          </p:val>
                                        </p:tav>
                                        <p:tav tm="100000">
                                          <p:val>
                                            <p:strVal val="#ppt_x"/>
                                          </p:val>
                                        </p:tav>
                                      </p:tavLst>
                                    </p:anim>
                                    <p:anim calcmode="lin" valueType="num">
                                      <p:cBhvr>
                                        <p:cTn id="14" dur="1000" fill="hold"/>
                                        <p:tgtEl>
                                          <p:spTgt spid="13107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131077"/>
                                        </p:tgtEl>
                                        <p:attrNameLst>
                                          <p:attrName>style.visibility</p:attrName>
                                        </p:attrNameLst>
                                      </p:cBhvr>
                                      <p:to>
                                        <p:strVal val="visible"/>
                                      </p:to>
                                    </p:set>
                                    <p:animEffect transition="in" filter="fade">
                                      <p:cBhvr>
                                        <p:cTn id="18" dur="1000"/>
                                        <p:tgtEl>
                                          <p:spTgt spid="131077"/>
                                        </p:tgtEl>
                                      </p:cBhvr>
                                    </p:animEffect>
                                    <p:anim calcmode="lin" valueType="num">
                                      <p:cBhvr>
                                        <p:cTn id="19" dur="1000" fill="hold"/>
                                        <p:tgtEl>
                                          <p:spTgt spid="131077"/>
                                        </p:tgtEl>
                                        <p:attrNameLst>
                                          <p:attrName>ppt_x</p:attrName>
                                        </p:attrNameLst>
                                      </p:cBhvr>
                                      <p:tavLst>
                                        <p:tav tm="0">
                                          <p:val>
                                            <p:strVal val="#ppt_x"/>
                                          </p:val>
                                        </p:tav>
                                        <p:tav tm="100000">
                                          <p:val>
                                            <p:strVal val="#ppt_x"/>
                                          </p:val>
                                        </p:tav>
                                      </p:tavLst>
                                    </p:anim>
                                    <p:anim calcmode="lin" valueType="num">
                                      <p:cBhvr>
                                        <p:cTn id="20" dur="900" decel="100000" fill="hold"/>
                                        <p:tgtEl>
                                          <p:spTgt spid="131077"/>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3107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r>
              <a:rPr lang="zh-CN" altLang="en-US" b="1" dirty="0" smtClean="0">
                <a:solidFill>
                  <a:srgbClr val="FF0000"/>
                </a:solidFill>
              </a:rPr>
              <a:t>黑网吧害你没商量</a:t>
            </a:r>
            <a:r>
              <a:rPr lang="en-US" altLang="zh-CN" b="1" dirty="0" smtClean="0">
                <a:solidFill>
                  <a:srgbClr val="FF0000"/>
                </a:solidFill>
              </a:rPr>
              <a:t>——</a:t>
            </a:r>
            <a:endParaRPr lang="en-US" altLang="zh-CN" b="1" dirty="0" smtClean="0">
              <a:solidFill>
                <a:srgbClr val="FF0000"/>
              </a:solidFill>
            </a:endParaRPr>
          </a:p>
        </p:txBody>
      </p:sp>
      <p:sp>
        <p:nvSpPr>
          <p:cNvPr id="133123" name="Rectangle 3"/>
          <p:cNvSpPr>
            <a:spLocks noGrp="1" noChangeArrowheads="1"/>
          </p:cNvSpPr>
          <p:nvPr>
            <p:ph idx="1"/>
          </p:nvPr>
        </p:nvSpPr>
        <p:spPr/>
        <p:txBody>
          <a:bodyPr/>
          <a:lstStyle/>
          <a:p>
            <a:pPr eaLnBrk="1" hangingPunct="1"/>
            <a:r>
              <a:rPr lang="en-US" altLang="zh-CN" b="1" dirty="0" smtClean="0">
                <a:hlinkClick r:id="rId1"/>
              </a:rPr>
              <a:t>《</a:t>
            </a:r>
            <a:r>
              <a:rPr lang="zh-CN" altLang="en-US" b="1" dirty="0" smtClean="0">
                <a:hlinkClick r:id="rId1"/>
              </a:rPr>
              <a:t>互联网上网服务营业场所管理条例</a:t>
            </a:r>
            <a:r>
              <a:rPr lang="en-US" altLang="zh-CN" b="1" dirty="0" smtClean="0">
                <a:hlinkClick r:id="rId1"/>
              </a:rPr>
              <a:t>》</a:t>
            </a:r>
            <a:endParaRPr lang="en-US" altLang="zh-CN" b="1" dirty="0" smtClean="0"/>
          </a:p>
          <a:p>
            <a:pPr eaLnBrk="1" hangingPunct="1"/>
            <a:r>
              <a:rPr lang="zh-CN" altLang="en-US" b="1" dirty="0" smtClean="0">
                <a:solidFill>
                  <a:srgbClr val="FF0000"/>
                </a:solidFill>
              </a:rPr>
              <a:t>第二十一条</a:t>
            </a:r>
            <a:r>
              <a:rPr lang="zh-CN" altLang="en-US" b="1" dirty="0" smtClean="0"/>
              <a:t> 互联网上网服务营业场所经营单位不得接纳</a:t>
            </a:r>
            <a:r>
              <a:rPr lang="zh-CN" altLang="en-US" b="1" dirty="0" smtClean="0">
                <a:solidFill>
                  <a:srgbClr val="FF0000"/>
                </a:solidFill>
              </a:rPr>
              <a:t>未成年人</a:t>
            </a:r>
            <a:r>
              <a:rPr lang="zh-CN" altLang="en-US" b="1" dirty="0" smtClean="0"/>
              <a:t>进入营业场所</a:t>
            </a:r>
            <a:br>
              <a:rPr lang="zh-CN" altLang="en-US" b="1" dirty="0" smtClean="0"/>
            </a:br>
            <a:br>
              <a:rPr lang="zh-CN" altLang="en-US" b="1" dirty="0" smtClean="0"/>
            </a:br>
            <a:endParaRPr lang="zh-CN" alt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fade">
                                      <p:cBhvr>
                                        <p:cTn id="7" dur="1000"/>
                                        <p:tgtEl>
                                          <p:spTgt spid="133122"/>
                                        </p:tgtEl>
                                      </p:cBhvr>
                                    </p:animEffect>
                                    <p:anim calcmode="lin" valueType="num">
                                      <p:cBhvr>
                                        <p:cTn id="8" dur="1000" fill="hold"/>
                                        <p:tgtEl>
                                          <p:spTgt spid="133122"/>
                                        </p:tgtEl>
                                        <p:attrNameLst>
                                          <p:attrName>ppt_x</p:attrName>
                                        </p:attrNameLst>
                                      </p:cBhvr>
                                      <p:tavLst>
                                        <p:tav tm="0">
                                          <p:val>
                                            <p:strVal val="#ppt_x"/>
                                          </p:val>
                                        </p:tav>
                                        <p:tav tm="100000">
                                          <p:val>
                                            <p:strVal val="#ppt_x"/>
                                          </p:val>
                                        </p:tav>
                                      </p:tavLst>
                                    </p:anim>
                                    <p:anim calcmode="lin" valueType="num">
                                      <p:cBhvr>
                                        <p:cTn id="9" dur="900" decel="100000" fill="hold"/>
                                        <p:tgtEl>
                                          <p:spTgt spid="13312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312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33123">
                                            <p:txEl>
                                              <p:pRg st="0" end="0"/>
                                            </p:txEl>
                                          </p:spTgt>
                                        </p:tgtEl>
                                        <p:attrNameLst>
                                          <p:attrName>style.visibility</p:attrName>
                                        </p:attrNameLst>
                                      </p:cBhvr>
                                      <p:to>
                                        <p:strVal val="visible"/>
                                      </p:to>
                                    </p:set>
                                    <p:animEffect transition="in" filter="blinds(horizontal)">
                                      <p:cBhvr>
                                        <p:cTn id="15" dur="500"/>
                                        <p:tgtEl>
                                          <p:spTgt spid="13312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33123">
                                            <p:txEl>
                                              <p:pRg st="1" end="1"/>
                                            </p:txEl>
                                          </p:spTgt>
                                        </p:tgtEl>
                                        <p:attrNameLst>
                                          <p:attrName>style.visibility</p:attrName>
                                        </p:attrNameLst>
                                      </p:cBhvr>
                                      <p:to>
                                        <p:strVal val="visible"/>
                                      </p:to>
                                    </p:set>
                                    <p:animEffect transition="in" filter="blinds(horizontal)">
                                      <p:cBhvr>
                                        <p:cTn id="20" dur="500"/>
                                        <p:tgtEl>
                                          <p:spTgt spid="133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p:txBody>
          <a:bodyPr/>
          <a:lstStyle/>
          <a:p>
            <a:pPr eaLnBrk="1" hangingPunct="1"/>
            <a:r>
              <a:rPr lang="zh-CN" altLang="en-US" b="1" smtClean="0">
                <a:solidFill>
                  <a:srgbClr val="FF0000"/>
                </a:solidFill>
              </a:rPr>
              <a:t>案例：</a:t>
            </a:r>
            <a:r>
              <a:rPr lang="zh-CN" altLang="en-US" b="1" smtClean="0"/>
              <a:t>据</a:t>
            </a:r>
            <a:r>
              <a:rPr lang="en-US" altLang="zh-CN" b="1" smtClean="0"/>
              <a:t>《</a:t>
            </a:r>
            <a:r>
              <a:rPr lang="zh-CN" altLang="en-US" b="1" smtClean="0"/>
              <a:t>人民日报</a:t>
            </a:r>
            <a:r>
              <a:rPr lang="en-US" altLang="zh-CN" b="1" smtClean="0"/>
              <a:t>》</a:t>
            </a:r>
            <a:r>
              <a:rPr lang="zh-CN" altLang="en-US" b="1" smtClean="0"/>
              <a:t>２００３年２月２７日报道，一个１２岁的小孩因上网欠上机费２０元，被网吧老板扣押自行车而不敢回家，最后饥寒交迫，投水而亡。</a:t>
            </a:r>
            <a:br>
              <a:rPr lang="zh-CN" altLang="en-US" b="1" smtClean="0"/>
            </a:br>
            <a:endParaRPr lang="zh-CN" altLang="en-US" b="1" smtClean="0"/>
          </a:p>
        </p:txBody>
      </p:sp>
      <p:sp>
        <p:nvSpPr>
          <p:cNvPr id="33795" name="AutoShape 4"/>
          <p:cNvSpPr>
            <a:spLocks noChangeArrowheads="1"/>
          </p:cNvSpPr>
          <p:nvPr/>
        </p:nvSpPr>
        <p:spPr bwMode="auto">
          <a:xfrm>
            <a:off x="1331913" y="3933825"/>
            <a:ext cx="7056437" cy="1441450"/>
          </a:xfrm>
          <a:prstGeom prst="ribbon">
            <a:avLst>
              <a:gd name="adj1" fmla="val 12500"/>
              <a:gd name="adj2" fmla="val 50000"/>
            </a:avLst>
          </a:prstGeom>
          <a:solidFill>
            <a:schemeClr val="accent1"/>
          </a:solidFill>
          <a:ln w="9525">
            <a:solidFill>
              <a:schemeClr val="tx1"/>
            </a:solidFill>
            <a:round/>
          </a:ln>
        </p:spPr>
        <p:txBody>
          <a:bodyPr wrap="none" anchor="ctr"/>
          <a:lstStyle/>
          <a:p>
            <a:pPr algn="ctr"/>
            <a:r>
              <a:rPr lang="zh-CN" altLang="en-US" sz="3600" b="1">
                <a:solidFill>
                  <a:srgbClr val="FF0000"/>
                </a:solidFill>
                <a:latin typeface="Verdana" panose="020B0604030504040204" pitchFamily="34" charset="0"/>
                <a:ea typeface="华文新魏" panose="02010800040101010101" pitchFamily="2" charset="-122"/>
              </a:rPr>
              <a:t>走上网吧不归路</a:t>
            </a:r>
            <a:r>
              <a:rPr lang="zh-CN" altLang="en-US">
                <a:latin typeface="Verdana" panose="020B0604030504040204" pitchFamily="34" charset="0"/>
              </a:rPr>
              <a:t> </a:t>
            </a:r>
            <a:endParaRPr lang="zh-CN" altLang="en-US">
              <a:latin typeface="Verdana" panose="020B060403050404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 calcmode="lin" valueType="num">
                                      <p:cBhvr additive="base">
                                        <p:cTn id="7" dur="500" fill="hold"/>
                                        <p:tgtEl>
                                          <p:spTgt spid="134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a:xfrm>
            <a:off x="468313" y="692150"/>
            <a:ext cx="8229600" cy="5795963"/>
          </a:xfrm>
        </p:spPr>
        <p:txBody>
          <a:bodyPr/>
          <a:lstStyle/>
          <a:p>
            <a:pPr eaLnBrk="1" hangingPunct="1"/>
            <a:br>
              <a:rPr lang="en-US" altLang="zh-CN" b="1" smtClean="0"/>
            </a:br>
            <a:r>
              <a:rPr lang="zh-CN" altLang="en-US" b="1" smtClean="0"/>
              <a:t>　　２００２年６月１６日，北京海淀区“蓝极速”网吧发生大火，造成２４人死亡，十多人受伤的惨剧。其中大部分受害者是在读学生。</a:t>
            </a:r>
            <a:endParaRPr lang="zh-CN" altLang="en-US" smtClean="0"/>
          </a:p>
        </p:txBody>
      </p:sp>
      <p:pic>
        <p:nvPicPr>
          <p:cNvPr id="34819" name="Picture 4" descr="0074"/>
          <p:cNvPicPr>
            <a:picLocks noChangeAspect="1" noChangeArrowheads="1" noCrop="1"/>
          </p:cNvPicPr>
          <p:nvPr/>
        </p:nvPicPr>
        <p:blipFill>
          <a:blip r:embed="rId1"/>
          <a:srcRect/>
          <a:stretch>
            <a:fillRect/>
          </a:stretch>
        </p:blipFill>
        <p:spPr bwMode="auto">
          <a:xfrm>
            <a:off x="539750" y="6237288"/>
            <a:ext cx="84248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173" name="AutoShape 5"/>
          <p:cNvSpPr>
            <a:spLocks noChangeArrowheads="1"/>
          </p:cNvSpPr>
          <p:nvPr/>
        </p:nvSpPr>
        <p:spPr bwMode="auto">
          <a:xfrm>
            <a:off x="1547813" y="3284538"/>
            <a:ext cx="5761037" cy="2449512"/>
          </a:xfrm>
          <a:prstGeom prst="irregularSeal2">
            <a:avLst/>
          </a:prstGeom>
          <a:solidFill>
            <a:schemeClr val="accent1"/>
          </a:solidFill>
          <a:ln w="9525">
            <a:solidFill>
              <a:schemeClr val="tx1"/>
            </a:solidFill>
            <a:miter lim="800000"/>
          </a:ln>
        </p:spPr>
        <p:txBody>
          <a:bodyPr wrap="none" anchor="ctr"/>
          <a:lstStyle/>
          <a:p>
            <a:pPr algn="ctr"/>
            <a:r>
              <a:rPr lang="zh-CN" altLang="en-US" sz="3600" b="1">
                <a:solidFill>
                  <a:srgbClr val="FF0000"/>
                </a:solidFill>
                <a:latin typeface="Verdana" panose="020B0604030504040204" pitchFamily="34" charset="0"/>
                <a:ea typeface="华文行楷" panose="02010800040101010101" pitchFamily="2" charset="-122"/>
              </a:rPr>
              <a:t>安全隐患害生命</a:t>
            </a:r>
            <a:r>
              <a:rPr lang="zh-CN" altLang="en-US">
                <a:latin typeface="Verdana" panose="020B0604030504040204" pitchFamily="34" charset="0"/>
              </a:rPr>
              <a:t> </a:t>
            </a:r>
            <a:endParaRPr lang="zh-CN" altLang="en-US">
              <a:latin typeface="Verdana" panose="020B060403050404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fade">
                                      <p:cBhvr>
                                        <p:cTn id="7" dur="1000"/>
                                        <p:tgtEl>
                                          <p:spTgt spid="135171">
                                            <p:txEl>
                                              <p:pRg st="0" end="0"/>
                                            </p:txEl>
                                          </p:spTgt>
                                        </p:tgtEl>
                                      </p:cBhvr>
                                    </p:animEffect>
                                    <p:anim calcmode="lin" valueType="num">
                                      <p:cBhvr>
                                        <p:cTn id="8" dur="1000" fill="hold"/>
                                        <p:tgtEl>
                                          <p:spTgt spid="135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5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135173"/>
                                        </p:tgtEl>
                                        <p:attrNameLst>
                                          <p:attrName>style.visibility</p:attrName>
                                        </p:attrNameLst>
                                      </p:cBhvr>
                                      <p:to>
                                        <p:strVal val="visible"/>
                                      </p:to>
                                    </p:set>
                                    <p:anim calcmode="lin" valueType="num">
                                      <p:cBhvr>
                                        <p:cTn id="14" dur="500" fill="hold"/>
                                        <p:tgtEl>
                                          <p:spTgt spid="135173"/>
                                        </p:tgtEl>
                                        <p:attrNameLst>
                                          <p:attrName>ppt_w</p:attrName>
                                        </p:attrNameLst>
                                      </p:cBhvr>
                                      <p:tavLst>
                                        <p:tav tm="0">
                                          <p:val>
                                            <p:fltVal val="0"/>
                                          </p:val>
                                        </p:tav>
                                        <p:tav tm="100000">
                                          <p:val>
                                            <p:strVal val="#ppt_w"/>
                                          </p:val>
                                        </p:tav>
                                      </p:tavLst>
                                    </p:anim>
                                    <p:anim calcmode="lin" valueType="num">
                                      <p:cBhvr>
                                        <p:cTn id="15" dur="500" fill="hold"/>
                                        <p:tgtEl>
                                          <p:spTgt spid="13517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P spid="13517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0" y="274638"/>
            <a:ext cx="6084888" cy="777875"/>
          </a:xfrm>
        </p:spPr>
        <p:txBody>
          <a:bodyPr/>
          <a:lstStyle/>
          <a:p>
            <a:pPr eaLnBrk="1" hangingPunct="1"/>
            <a:r>
              <a:rPr lang="zh-CN" altLang="en-US" sz="4000" dirty="0" smtClean="0">
                <a:solidFill>
                  <a:srgbClr val="FF0000"/>
                </a:solidFill>
              </a:rPr>
              <a:t>黑网吧起火夺人命</a:t>
            </a:r>
            <a:r>
              <a:rPr lang="zh-CN" altLang="en-US" sz="4000" dirty="0" smtClean="0"/>
              <a:t> </a:t>
            </a:r>
            <a:endParaRPr lang="zh-CN" altLang="en-US" sz="4000" dirty="0" smtClean="0"/>
          </a:p>
        </p:txBody>
      </p:sp>
      <p:sp>
        <p:nvSpPr>
          <p:cNvPr id="138243" name="Rectangle 3"/>
          <p:cNvSpPr>
            <a:spLocks noGrp="1" noChangeArrowheads="1"/>
          </p:cNvSpPr>
          <p:nvPr>
            <p:ph idx="1"/>
          </p:nvPr>
        </p:nvSpPr>
        <p:spPr>
          <a:xfrm>
            <a:off x="0" y="1196975"/>
            <a:ext cx="6227763" cy="5327650"/>
          </a:xfrm>
        </p:spPr>
        <p:txBody>
          <a:bodyPr/>
          <a:lstStyle/>
          <a:p>
            <a:pPr eaLnBrk="1" hangingPunct="1"/>
            <a:r>
              <a:rPr lang="en-US" altLang="zh-CN" dirty="0" smtClean="0"/>
              <a:t>2002</a:t>
            </a:r>
            <a:r>
              <a:rPr lang="zh-CN" altLang="en-US" dirty="0" smtClean="0"/>
              <a:t>年</a:t>
            </a:r>
            <a:r>
              <a:rPr lang="en-US" altLang="zh-CN" dirty="0" smtClean="0"/>
              <a:t>6</a:t>
            </a:r>
            <a:r>
              <a:rPr lang="zh-CN" altLang="en-US" dirty="0" smtClean="0"/>
              <a:t>月</a:t>
            </a:r>
            <a:r>
              <a:rPr lang="en-US" altLang="zh-CN" dirty="0" smtClean="0"/>
              <a:t>16</a:t>
            </a:r>
            <a:r>
              <a:rPr lang="zh-CN" altLang="en-US" dirty="0" smtClean="0"/>
              <a:t>日凌晨</a:t>
            </a:r>
            <a:r>
              <a:rPr lang="en-US" altLang="zh-CN" dirty="0" smtClean="0"/>
              <a:t>2</a:t>
            </a:r>
            <a:r>
              <a:rPr lang="zh-CN" altLang="en-US" dirty="0" smtClean="0"/>
              <a:t>时</a:t>
            </a:r>
            <a:r>
              <a:rPr lang="en-US" altLang="zh-CN" dirty="0" smtClean="0"/>
              <a:t>43</a:t>
            </a:r>
            <a:r>
              <a:rPr lang="zh-CN" altLang="en-US" dirty="0" smtClean="0"/>
              <a:t>分，北京市海淀区学院路</a:t>
            </a:r>
            <a:r>
              <a:rPr lang="en-US" altLang="zh-CN" dirty="0" smtClean="0"/>
              <a:t>20</a:t>
            </a:r>
            <a:r>
              <a:rPr lang="zh-CN" altLang="en-US" dirty="0" smtClean="0"/>
              <a:t>号石油研究院内一家名为“蓝极速”的网吧突然起火。被网吧里传出的呼救声惊醒的附近居民冲出家门，看到滚滚浓烟从</a:t>
            </a:r>
            <a:r>
              <a:rPr lang="en-US" altLang="zh-CN" dirty="0" smtClean="0"/>
              <a:t>28</a:t>
            </a:r>
            <a:r>
              <a:rPr lang="zh-CN" altLang="en-US" dirty="0" smtClean="0"/>
              <a:t>号楼</a:t>
            </a:r>
            <a:r>
              <a:rPr lang="en-US" altLang="zh-CN" dirty="0" smtClean="0"/>
              <a:t>2</a:t>
            </a:r>
            <a:r>
              <a:rPr lang="zh-CN" altLang="en-US" dirty="0" smtClean="0"/>
              <a:t>层的“蓝极速”网吧的窗口涌出，几个年轻人正趴在上面拼命喘气，随时有窒息的危险。由于窗口上都装着铁栅栏，他们无法逃出，只有声嘶力竭地向楼下的人求救。 </a:t>
            </a:r>
            <a:endParaRPr lang="zh-CN" altLang="en-US" dirty="0" smtClean="0"/>
          </a:p>
        </p:txBody>
      </p:sp>
      <p:pic>
        <p:nvPicPr>
          <p:cNvPr id="138244" name="Picture 4" descr="pic_11040"/>
          <p:cNvPicPr>
            <a:picLocks noChangeAspect="1" noChangeArrowheads="1"/>
          </p:cNvPicPr>
          <p:nvPr/>
        </p:nvPicPr>
        <p:blipFill>
          <a:blip r:embed="rId1"/>
          <a:srcRect/>
          <a:stretch>
            <a:fillRect/>
          </a:stretch>
        </p:blipFill>
        <p:spPr bwMode="auto">
          <a:xfrm>
            <a:off x="6300788" y="260350"/>
            <a:ext cx="244792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245" name="Picture 5" descr="pic_11035"/>
          <p:cNvPicPr>
            <a:picLocks noChangeAspect="1" noChangeArrowheads="1"/>
          </p:cNvPicPr>
          <p:nvPr/>
        </p:nvPicPr>
        <p:blipFill>
          <a:blip r:embed="rId2"/>
          <a:srcRect/>
          <a:stretch>
            <a:fillRect/>
          </a:stretch>
        </p:blipFill>
        <p:spPr bwMode="auto">
          <a:xfrm>
            <a:off x="6300788" y="3500438"/>
            <a:ext cx="25336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46" name="Text Box 6"/>
          <p:cNvSpPr txBox="1">
            <a:spLocks noChangeArrowheads="1"/>
          </p:cNvSpPr>
          <p:nvPr/>
        </p:nvSpPr>
        <p:spPr bwMode="auto">
          <a:xfrm>
            <a:off x="6156325" y="2924175"/>
            <a:ext cx="2987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FF0000"/>
                </a:solidFill>
              </a:rPr>
              <a:t>冒浓烟的蓝极速网吧</a:t>
            </a:r>
            <a:endParaRPr lang="zh-CN" altLang="en-US" sz="2400">
              <a:solidFill>
                <a:srgbClr val="FF0000"/>
              </a:solidFill>
            </a:endParaRPr>
          </a:p>
        </p:txBody>
      </p:sp>
      <p:sp>
        <p:nvSpPr>
          <p:cNvPr id="138247" name="Text Box 7"/>
          <p:cNvSpPr txBox="1">
            <a:spLocks noChangeArrowheads="1"/>
          </p:cNvSpPr>
          <p:nvPr/>
        </p:nvSpPr>
        <p:spPr bwMode="auto">
          <a:xfrm>
            <a:off x="6372225" y="6165850"/>
            <a:ext cx="252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FF0000"/>
                </a:solidFill>
              </a:rPr>
              <a:t>正在燃烧的网吧</a:t>
            </a:r>
            <a:endParaRPr lang="zh-CN" altLang="en-US" sz="2400">
              <a:solidFill>
                <a:srgbClr val="FF0000"/>
              </a:solidFill>
            </a:endParaRPr>
          </a:p>
        </p:txBody>
      </p:sp>
    </p:spTree>
  </p:cSld>
  <p:clrMapOvr>
    <a:masterClrMapping/>
  </p:clrMapOvr>
  <p:transition>
    <p:random/>
    <p:sndAc>
      <p:stSnd>
        <p:snd r:embed="rId3" name="projcto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242"/>
                                        </p:tgtEl>
                                        <p:attrNameLst>
                                          <p:attrName>style.visibility</p:attrName>
                                        </p:attrNameLst>
                                      </p:cBhvr>
                                      <p:to>
                                        <p:strVal val="visible"/>
                                      </p:to>
                                    </p:set>
                                    <p:anim calcmode="lin" valueType="num">
                                      <p:cBhvr additive="base">
                                        <p:cTn id="7" dur="500" fill="hold"/>
                                        <p:tgtEl>
                                          <p:spTgt spid="138242"/>
                                        </p:tgtEl>
                                        <p:attrNameLst>
                                          <p:attrName>ppt_x</p:attrName>
                                        </p:attrNameLst>
                                      </p:cBhvr>
                                      <p:tavLst>
                                        <p:tav tm="0">
                                          <p:val>
                                            <p:strVal val="0-#ppt_w/2"/>
                                          </p:val>
                                        </p:tav>
                                        <p:tav tm="100000">
                                          <p:val>
                                            <p:strVal val="#ppt_x"/>
                                          </p:val>
                                        </p:tav>
                                      </p:tavLst>
                                    </p:anim>
                                    <p:anim calcmode="lin" valueType="num">
                                      <p:cBhvr additive="base">
                                        <p:cTn id="8" dur="500" fill="hold"/>
                                        <p:tgtEl>
                                          <p:spTgt spid="1382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138243">
                                            <p:txEl>
                                              <p:pRg st="0" end="0"/>
                                            </p:txEl>
                                          </p:spTgt>
                                        </p:tgtEl>
                                        <p:attrNameLst>
                                          <p:attrName>style.visibility</p:attrName>
                                        </p:attrNameLst>
                                      </p:cBhvr>
                                      <p:to>
                                        <p:strVal val="visible"/>
                                      </p:to>
                                    </p:set>
                                    <p:animEffect transition="in" filter="wedge">
                                      <p:cBhvr>
                                        <p:cTn id="13" dur="500"/>
                                        <p:tgtEl>
                                          <p:spTgt spid="13824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13824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38246"/>
                                        </p:tgtEl>
                                        <p:attrNameLst>
                                          <p:attrName>style.visibility</p:attrName>
                                        </p:attrNameLst>
                                      </p:cBhvr>
                                      <p:to>
                                        <p:strVal val="visible"/>
                                      </p:to>
                                    </p:set>
                                    <p:anim calcmode="lin" valueType="num">
                                      <p:cBhvr additive="base">
                                        <p:cTn id="22" dur="500" fill="hold"/>
                                        <p:tgtEl>
                                          <p:spTgt spid="138246"/>
                                        </p:tgtEl>
                                        <p:attrNameLst>
                                          <p:attrName>ppt_x</p:attrName>
                                        </p:attrNameLst>
                                      </p:cBhvr>
                                      <p:tavLst>
                                        <p:tav tm="0">
                                          <p:val>
                                            <p:strVal val="1+#ppt_w/2"/>
                                          </p:val>
                                        </p:tav>
                                        <p:tav tm="100000">
                                          <p:val>
                                            <p:strVal val="#ppt_x"/>
                                          </p:val>
                                        </p:tav>
                                      </p:tavLst>
                                    </p:anim>
                                    <p:anim calcmode="lin" valueType="num">
                                      <p:cBhvr additive="base">
                                        <p:cTn id="23" dur="500" fill="hold"/>
                                        <p:tgtEl>
                                          <p:spTgt spid="138246"/>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38245"/>
                                        </p:tgtEl>
                                        <p:attrNameLst>
                                          <p:attrName>style.visibility</p:attrName>
                                        </p:attrNameLst>
                                      </p:cBhvr>
                                      <p:to>
                                        <p:strVal val="visible"/>
                                      </p:to>
                                    </p:set>
                                    <p:animEffect transition="in" filter="dissolve">
                                      <p:cBhvr>
                                        <p:cTn id="28" dur="500"/>
                                        <p:tgtEl>
                                          <p:spTgt spid="13824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8247"/>
                                        </p:tgtEl>
                                        <p:attrNameLst>
                                          <p:attrName>style.visibility</p:attrName>
                                        </p:attrNameLst>
                                      </p:cBhvr>
                                      <p:to>
                                        <p:strVal val="visible"/>
                                      </p:to>
                                    </p:set>
                                    <p:anim calcmode="lin" valueType="num">
                                      <p:cBhvr additive="base">
                                        <p:cTn id="33" dur="500" fill="hold"/>
                                        <p:tgtEl>
                                          <p:spTgt spid="138247"/>
                                        </p:tgtEl>
                                        <p:attrNameLst>
                                          <p:attrName>ppt_x</p:attrName>
                                        </p:attrNameLst>
                                      </p:cBhvr>
                                      <p:tavLst>
                                        <p:tav tm="0">
                                          <p:val>
                                            <p:strVal val="#ppt_x"/>
                                          </p:val>
                                        </p:tav>
                                        <p:tav tm="100000">
                                          <p:val>
                                            <p:strVal val="#ppt_x"/>
                                          </p:val>
                                        </p:tav>
                                      </p:tavLst>
                                    </p:anim>
                                    <p:anim calcmode="lin" valueType="num">
                                      <p:cBhvr additive="base">
                                        <p:cTn id="34" dur="500" fill="hold"/>
                                        <p:tgtEl>
                                          <p:spTgt spid="138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autoUpdateAnimBg="0"/>
      <p:bldP spid="138243" grpId="0" autoUpdateAnimBg="0" build="p"/>
      <p:bldP spid="138246" grpId="0" autoUpdateAnimBg="0"/>
      <p:bldP spid="13824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7" name="Rectangle 3"/>
          <p:cNvSpPr>
            <a:spLocks noGrp="1" noChangeArrowheads="1"/>
          </p:cNvSpPr>
          <p:nvPr>
            <p:ph type="body" sz="half" idx="1"/>
          </p:nvPr>
        </p:nvSpPr>
        <p:spPr>
          <a:xfrm>
            <a:off x="0" y="1484785"/>
            <a:ext cx="5867400" cy="3168352"/>
          </a:xfrm>
        </p:spPr>
        <p:txBody>
          <a:bodyPr/>
          <a:lstStyle/>
          <a:p>
            <a:pPr eaLnBrk="1" hangingPunct="1"/>
            <a:r>
              <a:rPr lang="zh-CN" altLang="en-US" dirty="0" smtClean="0"/>
              <a:t>半梦半醒的居民目瞪口呆地望着这一幕，一些人立刻冲回家打电话报警，另一些人则开始想办法营救大火中的年轻人，但他们发现，网吧惟一的出口</a:t>
            </a:r>
            <a:r>
              <a:rPr lang="en-US" altLang="zh-CN" dirty="0" smtClean="0"/>
              <a:t>——</a:t>
            </a:r>
            <a:r>
              <a:rPr lang="zh-CN" altLang="en-US" dirty="0" smtClean="0"/>
              <a:t>大铁门已被人从外面锁住。救人者与求救者隔着铁门无计可施。大火仍在肆虐，</a:t>
            </a:r>
            <a:r>
              <a:rPr lang="en-US" altLang="zh-CN" dirty="0" smtClean="0"/>
              <a:t>2</a:t>
            </a:r>
            <a:r>
              <a:rPr lang="zh-CN" altLang="en-US" dirty="0" smtClean="0"/>
              <a:t>点</a:t>
            </a:r>
            <a:r>
              <a:rPr lang="en-US" altLang="zh-CN" dirty="0" smtClean="0"/>
              <a:t>55</a:t>
            </a:r>
            <a:r>
              <a:rPr lang="zh-CN" altLang="en-US" dirty="0" smtClean="0"/>
              <a:t>分，外面的人已经听不到网吧里有求救声传出。就是这牢笼一般的“黑网吧”，一夜之间夺去了</a:t>
            </a:r>
            <a:r>
              <a:rPr lang="en-US" altLang="zh-CN" dirty="0" smtClean="0"/>
              <a:t>25</a:t>
            </a:r>
            <a:r>
              <a:rPr lang="zh-CN" altLang="en-US" dirty="0" smtClean="0"/>
              <a:t>条年轻的生命。 </a:t>
            </a:r>
            <a:endParaRPr lang="zh-CN" altLang="en-US" dirty="0" smtClean="0"/>
          </a:p>
        </p:txBody>
      </p:sp>
      <p:pic>
        <p:nvPicPr>
          <p:cNvPr id="139268" name="Picture 4" descr="pic_11037"/>
          <p:cNvPicPr>
            <a:picLocks noGrp="1" noChangeAspect="1" noChangeArrowheads="1"/>
          </p:cNvPicPr>
          <p:nvPr>
            <p:ph sz="quarter" idx="2"/>
          </p:nvPr>
        </p:nvPicPr>
        <p:blipFill>
          <a:blip r:embed="rId1"/>
          <a:srcRect/>
          <a:stretch>
            <a:fillRect/>
          </a:stretch>
        </p:blipFill>
        <p:spPr>
          <a:xfrm>
            <a:off x="5795963" y="260350"/>
            <a:ext cx="3348037" cy="2219325"/>
          </a:xfrm>
          <a:noFill/>
        </p:spPr>
      </p:pic>
      <p:pic>
        <p:nvPicPr>
          <p:cNvPr id="139269" name="Picture 5" descr="pic_11036"/>
          <p:cNvPicPr>
            <a:picLocks noGrp="1" noChangeAspect="1" noChangeArrowheads="1"/>
          </p:cNvPicPr>
          <p:nvPr>
            <p:ph sz="quarter" idx="3"/>
          </p:nvPr>
        </p:nvPicPr>
        <p:blipFill>
          <a:blip r:embed="rId2"/>
          <a:srcRect/>
          <a:stretch>
            <a:fillRect/>
          </a:stretch>
        </p:blipFill>
        <p:spPr>
          <a:xfrm>
            <a:off x="5940425" y="3284538"/>
            <a:ext cx="2408238" cy="3097212"/>
          </a:xfrm>
          <a:noFill/>
        </p:spPr>
      </p:pic>
      <p:sp>
        <p:nvSpPr>
          <p:cNvPr id="36870" name="Text Box 6"/>
          <p:cNvSpPr txBox="1">
            <a:spLocks noChangeArrowheads="1"/>
          </p:cNvSpPr>
          <p:nvPr/>
        </p:nvSpPr>
        <p:spPr bwMode="auto">
          <a:xfrm>
            <a:off x="6640513" y="24987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p>
        </p:txBody>
      </p:sp>
      <p:sp>
        <p:nvSpPr>
          <p:cNvPr id="139271" name="Text Box 7"/>
          <p:cNvSpPr txBox="1">
            <a:spLocks noChangeArrowheads="1"/>
          </p:cNvSpPr>
          <p:nvPr/>
        </p:nvSpPr>
        <p:spPr bwMode="auto">
          <a:xfrm>
            <a:off x="6227763" y="2630488"/>
            <a:ext cx="2622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FF0000"/>
                </a:solidFill>
              </a:rPr>
              <a:t>窗口上装着铁栅栏</a:t>
            </a:r>
            <a:endParaRPr lang="zh-CN" altLang="en-US" sz="2400">
              <a:solidFill>
                <a:srgbClr val="FF0000"/>
              </a:solidFill>
            </a:endParaRPr>
          </a:p>
        </p:txBody>
      </p:sp>
      <p:sp>
        <p:nvSpPr>
          <p:cNvPr id="139272" name="Text Box 8"/>
          <p:cNvSpPr txBox="1">
            <a:spLocks noChangeArrowheads="1"/>
          </p:cNvSpPr>
          <p:nvPr/>
        </p:nvSpPr>
        <p:spPr bwMode="auto">
          <a:xfrm>
            <a:off x="8369300" y="3644900"/>
            <a:ext cx="54927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a:solidFill>
                  <a:srgbClr val="FF0000"/>
                </a:solidFill>
              </a:rPr>
              <a:t>燃烧后的网吧</a:t>
            </a:r>
            <a:endParaRPr lang="zh-CN" altLang="en-US" sz="2400">
              <a:solidFill>
                <a:srgbClr val="FF0000"/>
              </a:solidFill>
            </a:endParaRPr>
          </a:p>
        </p:txBody>
      </p:sp>
    </p:spTree>
  </p:cSld>
  <p:clrMapOvr>
    <a:masterClrMapping/>
  </p:clrMapOvr>
  <p:transition>
    <p:random/>
    <p:sndAc>
      <p:stSnd>
        <p:snd r:embed="rId3" name="projcto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9267"/>
                                        </p:tgtEl>
                                        <p:attrNameLst>
                                          <p:attrName>style.visibility</p:attrName>
                                        </p:attrNameLst>
                                      </p:cBhvr>
                                      <p:to>
                                        <p:strVal val="visible"/>
                                      </p:to>
                                    </p:set>
                                    <p:animEffect transition="in" filter="dissolve">
                                      <p:cBhvr>
                                        <p:cTn id="7" dur="500"/>
                                        <p:tgtEl>
                                          <p:spTgt spid="13926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39268"/>
                                        </p:tgtEl>
                                        <p:attrNameLst>
                                          <p:attrName>style.visibility</p:attrName>
                                        </p:attrNameLst>
                                      </p:cBhvr>
                                      <p:to>
                                        <p:strVal val="visible"/>
                                      </p:to>
                                    </p:set>
                                    <p:anim calcmode="lin" valueType="num">
                                      <p:cBhvr additive="base">
                                        <p:cTn id="12" dur="500" fill="hold"/>
                                        <p:tgtEl>
                                          <p:spTgt spid="139268"/>
                                        </p:tgtEl>
                                        <p:attrNameLst>
                                          <p:attrName>ppt_x</p:attrName>
                                        </p:attrNameLst>
                                      </p:cBhvr>
                                      <p:tavLst>
                                        <p:tav tm="0">
                                          <p:val>
                                            <p:strVal val="1+#ppt_w/2"/>
                                          </p:val>
                                        </p:tav>
                                        <p:tav tm="100000">
                                          <p:val>
                                            <p:strVal val="#ppt_x"/>
                                          </p:val>
                                        </p:tav>
                                      </p:tavLst>
                                    </p:anim>
                                    <p:anim calcmode="lin" valueType="num">
                                      <p:cBhvr additive="base">
                                        <p:cTn id="13" dur="500" fill="hold"/>
                                        <p:tgtEl>
                                          <p:spTgt spid="13926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139271"/>
                                        </p:tgtEl>
                                        <p:attrNameLst>
                                          <p:attrName>style.visibility</p:attrName>
                                        </p:attrNameLst>
                                      </p:cBhvr>
                                      <p:to>
                                        <p:strVal val="visible"/>
                                      </p:to>
                                    </p:set>
                                    <p:anim calcmode="lin" valueType="num">
                                      <p:cBhvr>
                                        <p:cTn id="18" dur="500" fill="hold"/>
                                        <p:tgtEl>
                                          <p:spTgt spid="139271"/>
                                        </p:tgtEl>
                                        <p:attrNameLst>
                                          <p:attrName>ppt_w</p:attrName>
                                        </p:attrNameLst>
                                      </p:cBhvr>
                                      <p:tavLst>
                                        <p:tav tm="0">
                                          <p:val>
                                            <p:fltVal val="0"/>
                                          </p:val>
                                        </p:tav>
                                        <p:tav tm="100000">
                                          <p:val>
                                            <p:strVal val="#ppt_w"/>
                                          </p:val>
                                        </p:tav>
                                      </p:tavLst>
                                    </p:anim>
                                    <p:anim calcmode="lin" valueType="num">
                                      <p:cBhvr>
                                        <p:cTn id="19" dur="500" fill="hold"/>
                                        <p:tgtEl>
                                          <p:spTgt spid="139271"/>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9269"/>
                                        </p:tgtEl>
                                        <p:attrNameLst>
                                          <p:attrName>style.visibility</p:attrName>
                                        </p:attrNameLst>
                                      </p:cBhvr>
                                      <p:to>
                                        <p:strVal val="visible"/>
                                      </p:to>
                                    </p:set>
                                    <p:anim calcmode="lin" valueType="num">
                                      <p:cBhvr additive="base">
                                        <p:cTn id="24" dur="500" fill="hold"/>
                                        <p:tgtEl>
                                          <p:spTgt spid="139269"/>
                                        </p:tgtEl>
                                        <p:attrNameLst>
                                          <p:attrName>ppt_x</p:attrName>
                                        </p:attrNameLst>
                                      </p:cBhvr>
                                      <p:tavLst>
                                        <p:tav tm="0">
                                          <p:val>
                                            <p:strVal val="#ppt_x"/>
                                          </p:val>
                                        </p:tav>
                                        <p:tav tm="100000">
                                          <p:val>
                                            <p:strVal val="#ppt_x"/>
                                          </p:val>
                                        </p:tav>
                                      </p:tavLst>
                                    </p:anim>
                                    <p:anim calcmode="lin" valueType="num">
                                      <p:cBhvr additive="base">
                                        <p:cTn id="25" dur="500" fill="hold"/>
                                        <p:tgtEl>
                                          <p:spTgt spid="13926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499"/>
                                          </p:stCondLst>
                                        </p:cTn>
                                        <p:tgtEl>
                                          <p:spTgt spid="139272"/>
                                        </p:tgtEl>
                                        <p:attrNameLst>
                                          <p:attrName>style.visibility</p:attrName>
                                        </p:attrNameLst>
                                      </p:cBhvr>
                                      <p:to>
                                        <p:strVal val="visible"/>
                                      </p:to>
                                    </p:set>
                                    <p:anim to="" calcmode="lin" valueType="num">
                                      <p:cBhvr>
                                        <p:cTn id="30" dur="1" fill="hold"/>
                                        <p:tgtEl>
                                          <p:spTgt spid="13927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autoUpdateAnimBg="0"/>
      <p:bldP spid="139271" grpId="0" autoUpdateAnimBg="0"/>
      <p:bldP spid="13927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323528" y="1700808"/>
            <a:ext cx="8229600" cy="2663701"/>
          </a:xfrm>
        </p:spPr>
        <p:txBody>
          <a:bodyPr/>
          <a:lstStyle/>
          <a:p>
            <a:pPr eaLnBrk="1" hangingPunct="1"/>
            <a:r>
              <a:rPr lang="zh-CN" altLang="en-US" b="1" dirty="0" smtClean="0"/>
              <a:t>经公安机关初步审查，纵火嫌疑人张某，男，</a:t>
            </a:r>
            <a:r>
              <a:rPr lang="en-US" altLang="zh-CN" b="1" dirty="0" smtClean="0"/>
              <a:t>13</a:t>
            </a:r>
            <a:r>
              <a:rPr lang="zh-CN" altLang="en-US" b="1" dirty="0" smtClean="0"/>
              <a:t>岁，宋某，男，</a:t>
            </a:r>
            <a:r>
              <a:rPr lang="en-US" altLang="zh-CN" b="1" dirty="0" smtClean="0"/>
              <a:t>14</a:t>
            </a:r>
            <a:r>
              <a:rPr lang="zh-CN" altLang="en-US" b="1" dirty="0" smtClean="0"/>
              <a:t>岁，二人系本市某中学学生，经常逃学。然而在网络和游戏中度过了“快乐的时光”之后，他们的钱开始捉襟见肘。“没钱还想上网！”事发两周前，他们受到该网吧服务人员的羞辱后，报复之心遂起。 　　 </a:t>
            </a:r>
            <a:endParaRPr lang="zh-CN" altLang="en-US" b="1" dirty="0" smtClean="0"/>
          </a:p>
          <a:p>
            <a:pPr eaLnBrk="1" hangingPunct="1"/>
            <a:r>
              <a:rPr lang="en-US" altLang="zh-CN" b="1" dirty="0" smtClean="0"/>
              <a:t>6</a:t>
            </a:r>
            <a:r>
              <a:rPr lang="zh-CN" altLang="en-US" b="1" dirty="0" smtClean="0"/>
              <a:t>月</a:t>
            </a:r>
            <a:r>
              <a:rPr lang="en-US" altLang="zh-CN" b="1" dirty="0" smtClean="0"/>
              <a:t>16</a:t>
            </a:r>
            <a:r>
              <a:rPr lang="zh-CN" altLang="en-US" b="1" dirty="0" smtClean="0"/>
              <a:t>日凌晨，两人将准备好的</a:t>
            </a:r>
            <a:r>
              <a:rPr lang="en-US" altLang="zh-CN" b="1" dirty="0" smtClean="0"/>
              <a:t>1.8 </a:t>
            </a:r>
            <a:r>
              <a:rPr lang="zh-CN" altLang="en-US" b="1" dirty="0" smtClean="0"/>
              <a:t>升汽油泼在网吧门前，而后点燃了它。火苗猛地窜起来，他们迅速离开了</a:t>
            </a:r>
            <a:r>
              <a:rPr lang="en-US" altLang="zh-CN" b="1" dirty="0" smtClean="0"/>
              <a:t>…… </a:t>
            </a:r>
            <a:endParaRPr lang="en-US" altLang="zh-CN" b="1" dirty="0" smtClean="0"/>
          </a:p>
        </p:txBody>
      </p:sp>
    </p:spTree>
  </p:cSld>
  <p:clrMapOvr>
    <a:masterClrMapping/>
  </p:clrMapOvr>
  <p:transition>
    <p:random/>
    <p:sndAc>
      <p:stSnd>
        <p:snd r:embed="rId1" name="projcto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0291"/>
                                        </p:tgtEl>
                                        <p:attrNameLst>
                                          <p:attrName>style.visibility</p:attrName>
                                        </p:attrNameLst>
                                      </p:cBhvr>
                                      <p:to>
                                        <p:strVal val="visible"/>
                                      </p:to>
                                    </p:set>
                                    <p:anim calcmode="lin" valueType="num">
                                      <p:cBhvr>
                                        <p:cTn id="7" dur="500" fill="hold"/>
                                        <p:tgtEl>
                                          <p:spTgt spid="140291"/>
                                        </p:tgtEl>
                                        <p:attrNameLst>
                                          <p:attrName>ppt_w</p:attrName>
                                        </p:attrNameLst>
                                      </p:cBhvr>
                                      <p:tavLst>
                                        <p:tav tm="0">
                                          <p:val>
                                            <p:fltVal val="0"/>
                                          </p:val>
                                        </p:tav>
                                        <p:tav tm="100000">
                                          <p:val>
                                            <p:strVal val="#ppt_w"/>
                                          </p:val>
                                        </p:tav>
                                      </p:tavLst>
                                    </p:anim>
                                    <p:anim calcmode="lin" valueType="num">
                                      <p:cBhvr>
                                        <p:cTn id="8" dur="500" fill="hold"/>
                                        <p:tgtEl>
                                          <p:spTgt spid="1402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066800" y="762000"/>
            <a:ext cx="6096000" cy="914400"/>
          </a:xfrm>
          <a:solidFill>
            <a:schemeClr val="bg1"/>
          </a:solidFill>
        </p:spPr>
        <p:txBody>
          <a:bodyPr/>
          <a:lstStyle/>
          <a:p>
            <a:pPr eaLnBrk="1" hangingPunct="1"/>
            <a:r>
              <a:rPr lang="en-US" altLang="zh-CN" sz="3200" b="1" dirty="0" smtClean="0">
                <a:solidFill>
                  <a:srgbClr val="FF0000"/>
                </a:solidFill>
                <a:latin typeface="Times New Roman" panose="02020603050405020304" pitchFamily="18" charset="0"/>
              </a:rPr>
              <a:t>★ </a:t>
            </a:r>
            <a:r>
              <a:rPr lang="zh-CN" altLang="en-US" sz="3200" b="1" dirty="0" smtClean="0">
                <a:solidFill>
                  <a:schemeClr val="tx1"/>
                </a:solidFill>
                <a:latin typeface="Times New Roman" panose="02020603050405020304" pitchFamily="18" charset="0"/>
              </a:rPr>
              <a:t>学习全国青少年网络文明公约</a:t>
            </a:r>
            <a:r>
              <a:rPr lang="zh-CN" altLang="en-US" dirty="0" smtClean="0"/>
              <a:t> </a:t>
            </a:r>
            <a:endParaRPr lang="zh-CN" altLang="en-US" dirty="0" smtClean="0"/>
          </a:p>
        </p:txBody>
      </p:sp>
      <p:sp>
        <p:nvSpPr>
          <p:cNvPr id="116739" name="AutoShape 3">
            <a:hlinkClick r:id="rId1" action="ppaction://hlinksldjump"/>
          </p:cNvPr>
          <p:cNvSpPr>
            <a:spLocks noChangeArrowheads="1"/>
          </p:cNvSpPr>
          <p:nvPr/>
        </p:nvSpPr>
        <p:spPr bwMode="auto">
          <a:xfrm>
            <a:off x="1066800" y="1828800"/>
            <a:ext cx="6457950" cy="762000"/>
          </a:xfrm>
          <a:prstGeom prst="bevel">
            <a:avLst>
              <a:gd name="adj" fmla="val 12500"/>
            </a:avLst>
          </a:prstGeom>
          <a:solidFill>
            <a:srgbClr val="33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US" sz="2800" b="1" dirty="0">
                <a:latin typeface="宋体" panose="02010600030101010101" pitchFamily="2" charset="-122"/>
              </a:rPr>
              <a:t>要善于上网学习</a:t>
            </a:r>
            <a:r>
              <a:rPr lang="zh-CN" altLang="en-US" sz="2800" b="1" dirty="0"/>
              <a:t> </a:t>
            </a:r>
            <a:r>
              <a:rPr lang="zh-CN" altLang="en-US" sz="2800" b="1" dirty="0">
                <a:latin typeface="Times New Roman" panose="02020603050405020304" pitchFamily="18" charset="0"/>
              </a:rPr>
              <a:t> </a:t>
            </a:r>
            <a:r>
              <a:rPr lang="zh-CN" altLang="en-US" sz="2800" b="1" dirty="0">
                <a:latin typeface="宋体" panose="02010600030101010101" pitchFamily="2" charset="-122"/>
              </a:rPr>
              <a:t>不浏览不良信息</a:t>
            </a:r>
            <a:endParaRPr lang="zh-CN" altLang="en-US" sz="2800" b="1" dirty="0">
              <a:latin typeface="宋体" panose="02010600030101010101" pitchFamily="2" charset="-122"/>
            </a:endParaRPr>
          </a:p>
        </p:txBody>
      </p:sp>
      <p:sp>
        <p:nvSpPr>
          <p:cNvPr id="116740" name="AutoShape 4">
            <a:hlinkClick r:id="rId1" action="ppaction://hlinksldjump"/>
          </p:cNvPr>
          <p:cNvSpPr>
            <a:spLocks noChangeArrowheads="1"/>
          </p:cNvSpPr>
          <p:nvPr/>
        </p:nvSpPr>
        <p:spPr bwMode="auto">
          <a:xfrm>
            <a:off x="1066800" y="2667000"/>
            <a:ext cx="6457950" cy="762000"/>
          </a:xfrm>
          <a:prstGeom prst="bevel">
            <a:avLst>
              <a:gd name="adj" fmla="val 12500"/>
            </a:avLst>
          </a:prstGeom>
          <a:solidFill>
            <a:srgbClr val="33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US" sz="2800" b="1" dirty="0">
                <a:latin typeface="宋体" panose="02010600030101010101" pitchFamily="2" charset="-122"/>
              </a:rPr>
              <a:t>要诚实友好交流</a:t>
            </a:r>
            <a:r>
              <a:rPr lang="zh-CN" altLang="en-US" sz="2800" b="1" dirty="0"/>
              <a:t> </a:t>
            </a:r>
            <a:r>
              <a:rPr lang="zh-CN" altLang="en-US" sz="2800" b="1" dirty="0">
                <a:latin typeface="Times New Roman" panose="02020603050405020304" pitchFamily="18" charset="0"/>
              </a:rPr>
              <a:t> </a:t>
            </a:r>
            <a:r>
              <a:rPr lang="zh-CN" altLang="en-US" sz="2800" b="1" dirty="0">
                <a:latin typeface="宋体" panose="02010600030101010101" pitchFamily="2" charset="-122"/>
              </a:rPr>
              <a:t>不侮辱欺诈他人</a:t>
            </a:r>
            <a:endParaRPr lang="zh-CN" altLang="en-US" sz="2800" b="1" dirty="0">
              <a:latin typeface="宋体" panose="02010600030101010101" pitchFamily="2" charset="-122"/>
            </a:endParaRPr>
          </a:p>
        </p:txBody>
      </p:sp>
      <p:sp>
        <p:nvSpPr>
          <p:cNvPr id="116741" name="AutoShape 5">
            <a:hlinkClick r:id="rId1" action="ppaction://hlinksldjump"/>
          </p:cNvPr>
          <p:cNvSpPr>
            <a:spLocks noChangeArrowheads="1"/>
          </p:cNvSpPr>
          <p:nvPr/>
        </p:nvSpPr>
        <p:spPr bwMode="auto">
          <a:xfrm>
            <a:off x="1066800" y="3505200"/>
            <a:ext cx="6457950" cy="762000"/>
          </a:xfrm>
          <a:prstGeom prst="bevel">
            <a:avLst>
              <a:gd name="adj" fmla="val 12500"/>
            </a:avLst>
          </a:prstGeom>
          <a:solidFill>
            <a:srgbClr val="33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US" sz="2800" b="1" dirty="0">
                <a:latin typeface="宋体" panose="02010600030101010101" pitchFamily="2" charset="-122"/>
              </a:rPr>
              <a:t>要增强自护意识</a:t>
            </a:r>
            <a:r>
              <a:rPr lang="zh-CN" altLang="en-US" sz="2800" b="1" dirty="0"/>
              <a:t> </a:t>
            </a:r>
            <a:r>
              <a:rPr lang="zh-CN" altLang="en-US" sz="2800" b="1" dirty="0">
                <a:latin typeface="Times New Roman" panose="02020603050405020304" pitchFamily="18" charset="0"/>
              </a:rPr>
              <a:t> </a:t>
            </a:r>
            <a:r>
              <a:rPr lang="zh-CN" altLang="en-US" sz="2800" b="1" dirty="0">
                <a:latin typeface="宋体" panose="02010600030101010101" pitchFamily="2" charset="-122"/>
              </a:rPr>
              <a:t>不随意约会网友</a:t>
            </a:r>
            <a:endParaRPr lang="zh-CN" altLang="en-US" sz="2800" b="1" dirty="0">
              <a:latin typeface="宋体" panose="02010600030101010101" pitchFamily="2" charset="-122"/>
            </a:endParaRPr>
          </a:p>
        </p:txBody>
      </p:sp>
      <p:sp>
        <p:nvSpPr>
          <p:cNvPr id="116742" name="AutoShape 6">
            <a:hlinkClick r:id="rId1" action="ppaction://hlinksldjump"/>
          </p:cNvPr>
          <p:cNvSpPr>
            <a:spLocks noChangeArrowheads="1"/>
          </p:cNvSpPr>
          <p:nvPr/>
        </p:nvSpPr>
        <p:spPr bwMode="auto">
          <a:xfrm>
            <a:off x="1066800" y="4343400"/>
            <a:ext cx="6457950" cy="762000"/>
          </a:xfrm>
          <a:prstGeom prst="bevel">
            <a:avLst>
              <a:gd name="adj" fmla="val 12500"/>
            </a:avLst>
          </a:prstGeom>
          <a:solidFill>
            <a:srgbClr val="33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US" sz="2800" b="1" dirty="0">
                <a:latin typeface="宋体" panose="02010600030101010101" pitchFamily="2" charset="-122"/>
              </a:rPr>
              <a:t>要维护网络安全</a:t>
            </a:r>
            <a:r>
              <a:rPr lang="zh-CN" altLang="en-US" sz="2800" b="1" dirty="0"/>
              <a:t> </a:t>
            </a:r>
            <a:r>
              <a:rPr lang="zh-CN" altLang="en-US" sz="2800" b="1" dirty="0">
                <a:latin typeface="Times New Roman" panose="02020603050405020304" pitchFamily="18" charset="0"/>
              </a:rPr>
              <a:t> </a:t>
            </a:r>
            <a:r>
              <a:rPr lang="zh-CN" altLang="en-US" sz="2800" b="1" dirty="0">
                <a:latin typeface="宋体" panose="02010600030101010101" pitchFamily="2" charset="-122"/>
              </a:rPr>
              <a:t>不破坏网络秩序</a:t>
            </a:r>
            <a:endParaRPr lang="zh-CN" altLang="en-US" sz="2800" b="1" dirty="0">
              <a:latin typeface="宋体" panose="02010600030101010101" pitchFamily="2" charset="-122"/>
            </a:endParaRPr>
          </a:p>
        </p:txBody>
      </p:sp>
      <p:sp>
        <p:nvSpPr>
          <p:cNvPr id="116743" name="AutoShape 7">
            <a:hlinkClick r:id="rId1" action="ppaction://hlinksldjump"/>
          </p:cNvPr>
          <p:cNvSpPr>
            <a:spLocks noChangeArrowheads="1"/>
          </p:cNvSpPr>
          <p:nvPr/>
        </p:nvSpPr>
        <p:spPr bwMode="auto">
          <a:xfrm>
            <a:off x="1066800" y="5181600"/>
            <a:ext cx="6457950" cy="762000"/>
          </a:xfrm>
          <a:prstGeom prst="bevel">
            <a:avLst>
              <a:gd name="adj" fmla="val 12500"/>
            </a:avLst>
          </a:prstGeom>
          <a:solidFill>
            <a:srgbClr val="33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CN" altLang="en-US" sz="2800" b="1" dirty="0">
                <a:latin typeface="宋体" panose="02010600030101010101" pitchFamily="2" charset="-122"/>
              </a:rPr>
              <a:t>要有益身心健康</a:t>
            </a:r>
            <a:r>
              <a:rPr lang="zh-CN" altLang="en-US" sz="2800" b="1" dirty="0">
                <a:latin typeface="Times New Roman" panose="02020603050405020304" pitchFamily="18" charset="0"/>
              </a:rPr>
              <a:t> </a:t>
            </a:r>
            <a:r>
              <a:rPr lang="zh-CN" altLang="en-US" sz="2800" b="1" dirty="0">
                <a:latin typeface="宋体" panose="02010600030101010101" pitchFamily="2" charset="-122"/>
              </a:rPr>
              <a:t> 不沉溺虚拟时空 </a:t>
            </a:r>
            <a:endParaRPr lang="zh-CN" altLang="en-US" sz="2800" b="1" dirty="0">
              <a:latin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additive="base">
                                        <p:cTn id="7" dur="500" fill="hold"/>
                                        <p:tgtEl>
                                          <p:spTgt spid="116738"/>
                                        </p:tgtEl>
                                        <p:attrNameLst>
                                          <p:attrName>ppt_x</p:attrName>
                                        </p:attrNameLst>
                                      </p:cBhvr>
                                      <p:tavLst>
                                        <p:tav tm="0">
                                          <p:val>
                                            <p:strVal val="0-#ppt_w/2"/>
                                          </p:val>
                                        </p:tav>
                                        <p:tav tm="100000">
                                          <p:val>
                                            <p:strVal val="#ppt_x"/>
                                          </p:val>
                                        </p:tav>
                                      </p:tavLst>
                                    </p:anim>
                                    <p:anim calcmode="lin" valueType="num">
                                      <p:cBhvr additive="base">
                                        <p:cTn id="8" dur="500" fill="hold"/>
                                        <p:tgtEl>
                                          <p:spTgt spid="1167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6739"/>
                                        </p:tgtEl>
                                        <p:attrNameLst>
                                          <p:attrName>style.visibility</p:attrName>
                                        </p:attrNameLst>
                                      </p:cBhvr>
                                      <p:to>
                                        <p:strVal val="visible"/>
                                      </p:to>
                                    </p:set>
                                    <p:anim calcmode="lin" valueType="num">
                                      <p:cBhvr additive="base">
                                        <p:cTn id="13" dur="500" fill="hold"/>
                                        <p:tgtEl>
                                          <p:spTgt spid="116739"/>
                                        </p:tgtEl>
                                        <p:attrNameLst>
                                          <p:attrName>ppt_x</p:attrName>
                                        </p:attrNameLst>
                                      </p:cBhvr>
                                      <p:tavLst>
                                        <p:tav tm="0">
                                          <p:val>
                                            <p:strVal val="0-#ppt_w/2"/>
                                          </p:val>
                                        </p:tav>
                                        <p:tav tm="100000">
                                          <p:val>
                                            <p:strVal val="#ppt_x"/>
                                          </p:val>
                                        </p:tav>
                                      </p:tavLst>
                                    </p:anim>
                                    <p:anim calcmode="lin" valueType="num">
                                      <p:cBhvr additive="base">
                                        <p:cTn id="14" dur="500" fill="hold"/>
                                        <p:tgtEl>
                                          <p:spTgt spid="11673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6740"/>
                                        </p:tgtEl>
                                        <p:attrNameLst>
                                          <p:attrName>style.visibility</p:attrName>
                                        </p:attrNameLst>
                                      </p:cBhvr>
                                      <p:to>
                                        <p:strVal val="visible"/>
                                      </p:to>
                                    </p:set>
                                    <p:anim calcmode="lin" valueType="num">
                                      <p:cBhvr additive="base">
                                        <p:cTn id="19" dur="500" fill="hold"/>
                                        <p:tgtEl>
                                          <p:spTgt spid="116740"/>
                                        </p:tgtEl>
                                        <p:attrNameLst>
                                          <p:attrName>ppt_x</p:attrName>
                                        </p:attrNameLst>
                                      </p:cBhvr>
                                      <p:tavLst>
                                        <p:tav tm="0">
                                          <p:val>
                                            <p:strVal val="0-#ppt_w/2"/>
                                          </p:val>
                                        </p:tav>
                                        <p:tav tm="100000">
                                          <p:val>
                                            <p:strVal val="#ppt_x"/>
                                          </p:val>
                                        </p:tav>
                                      </p:tavLst>
                                    </p:anim>
                                    <p:anim calcmode="lin" valueType="num">
                                      <p:cBhvr additive="base">
                                        <p:cTn id="20" dur="500" fill="hold"/>
                                        <p:tgtEl>
                                          <p:spTgt spid="11674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6741"/>
                                        </p:tgtEl>
                                        <p:attrNameLst>
                                          <p:attrName>style.visibility</p:attrName>
                                        </p:attrNameLst>
                                      </p:cBhvr>
                                      <p:to>
                                        <p:strVal val="visible"/>
                                      </p:to>
                                    </p:set>
                                    <p:anim calcmode="lin" valueType="num">
                                      <p:cBhvr additive="base">
                                        <p:cTn id="25" dur="500" fill="hold"/>
                                        <p:tgtEl>
                                          <p:spTgt spid="116741"/>
                                        </p:tgtEl>
                                        <p:attrNameLst>
                                          <p:attrName>ppt_x</p:attrName>
                                        </p:attrNameLst>
                                      </p:cBhvr>
                                      <p:tavLst>
                                        <p:tav tm="0">
                                          <p:val>
                                            <p:strVal val="0-#ppt_w/2"/>
                                          </p:val>
                                        </p:tav>
                                        <p:tav tm="100000">
                                          <p:val>
                                            <p:strVal val="#ppt_x"/>
                                          </p:val>
                                        </p:tav>
                                      </p:tavLst>
                                    </p:anim>
                                    <p:anim calcmode="lin" valueType="num">
                                      <p:cBhvr additive="base">
                                        <p:cTn id="26" dur="500" fill="hold"/>
                                        <p:tgtEl>
                                          <p:spTgt spid="11674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6742"/>
                                        </p:tgtEl>
                                        <p:attrNameLst>
                                          <p:attrName>style.visibility</p:attrName>
                                        </p:attrNameLst>
                                      </p:cBhvr>
                                      <p:to>
                                        <p:strVal val="visible"/>
                                      </p:to>
                                    </p:set>
                                    <p:anim calcmode="lin" valueType="num">
                                      <p:cBhvr additive="base">
                                        <p:cTn id="31" dur="500" fill="hold"/>
                                        <p:tgtEl>
                                          <p:spTgt spid="116742"/>
                                        </p:tgtEl>
                                        <p:attrNameLst>
                                          <p:attrName>ppt_x</p:attrName>
                                        </p:attrNameLst>
                                      </p:cBhvr>
                                      <p:tavLst>
                                        <p:tav tm="0">
                                          <p:val>
                                            <p:strVal val="0-#ppt_w/2"/>
                                          </p:val>
                                        </p:tav>
                                        <p:tav tm="100000">
                                          <p:val>
                                            <p:strVal val="#ppt_x"/>
                                          </p:val>
                                        </p:tav>
                                      </p:tavLst>
                                    </p:anim>
                                    <p:anim calcmode="lin" valueType="num">
                                      <p:cBhvr additive="base">
                                        <p:cTn id="32" dur="500" fill="hold"/>
                                        <p:tgtEl>
                                          <p:spTgt spid="11674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6743"/>
                                        </p:tgtEl>
                                        <p:attrNameLst>
                                          <p:attrName>style.visibility</p:attrName>
                                        </p:attrNameLst>
                                      </p:cBhvr>
                                      <p:to>
                                        <p:strVal val="visible"/>
                                      </p:to>
                                    </p:set>
                                    <p:anim calcmode="lin" valueType="num">
                                      <p:cBhvr additive="base">
                                        <p:cTn id="37" dur="500" fill="hold"/>
                                        <p:tgtEl>
                                          <p:spTgt spid="116743"/>
                                        </p:tgtEl>
                                        <p:attrNameLst>
                                          <p:attrName>ppt_x</p:attrName>
                                        </p:attrNameLst>
                                      </p:cBhvr>
                                      <p:tavLst>
                                        <p:tav tm="0">
                                          <p:val>
                                            <p:strVal val="0-#ppt_w/2"/>
                                          </p:val>
                                        </p:tav>
                                        <p:tav tm="100000">
                                          <p:val>
                                            <p:strVal val="#ppt_x"/>
                                          </p:val>
                                        </p:tav>
                                      </p:tavLst>
                                    </p:anim>
                                    <p:anim calcmode="lin" valueType="num">
                                      <p:cBhvr additive="base">
                                        <p:cTn id="38" dur="500" fill="hold"/>
                                        <p:tgtEl>
                                          <p:spTgt spid="1167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nimBg="1" autoUpdateAnimBg="0"/>
      <p:bldP spid="116739" grpId="0" animBg="1" autoUpdateAnimBg="0"/>
      <p:bldP spid="116740" grpId="0" animBg="1" autoUpdateAnimBg="0"/>
      <p:bldP spid="116741" grpId="0" animBg="1" autoUpdateAnimBg="0"/>
      <p:bldP spid="116742" grpId="0" animBg="1" autoUpdateAnimBg="0"/>
      <p:bldP spid="11674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476375" y="3644900"/>
            <a:ext cx="5400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kumimoji="1" lang="zh-CN" altLang="zh-CN" sz="2400">
              <a:latin typeface="Times New Roman" panose="02020603050405020304" pitchFamily="18" charset="0"/>
            </a:endParaRPr>
          </a:p>
        </p:txBody>
      </p:sp>
      <p:sp>
        <p:nvSpPr>
          <p:cNvPr id="15363" name="Text Box 3"/>
          <p:cNvSpPr txBox="1">
            <a:spLocks noChangeArrowheads="1"/>
          </p:cNvSpPr>
          <p:nvPr/>
        </p:nvSpPr>
        <p:spPr bwMode="auto">
          <a:xfrm>
            <a:off x="468313" y="1412875"/>
            <a:ext cx="84963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4400" b="1">
                <a:solidFill>
                  <a:srgbClr val="FFFFFF"/>
                </a:solidFill>
                <a:latin typeface="Times New Roman" panose="02020603050405020304" pitchFamily="18" charset="0"/>
                <a:ea typeface="黑体" panose="02010609060101010101" pitchFamily="49" charset="-122"/>
              </a:rPr>
              <a:t>哈哈哈，你的计算机已被我占领</a:t>
            </a:r>
            <a:endParaRPr kumimoji="1" lang="zh-CN" altLang="en-US" sz="4400" b="1">
              <a:solidFill>
                <a:srgbClr val="FFFFFF"/>
              </a:solidFill>
              <a:latin typeface="Times New Roman" panose="02020603050405020304" pitchFamily="18" charset="0"/>
              <a:ea typeface="黑体" panose="02010609060101010101" pitchFamily="49" charset="-122"/>
            </a:endParaRPr>
          </a:p>
        </p:txBody>
      </p:sp>
      <p:sp>
        <p:nvSpPr>
          <p:cNvPr id="15364" name="Text Box 4"/>
          <p:cNvSpPr txBox="1">
            <a:spLocks noChangeArrowheads="1"/>
          </p:cNvSpPr>
          <p:nvPr/>
        </p:nvSpPr>
        <p:spPr bwMode="auto">
          <a:xfrm>
            <a:off x="1331913" y="3357563"/>
            <a:ext cx="8064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4400" b="1">
                <a:solidFill>
                  <a:srgbClr val="FFFFFF"/>
                </a:solidFill>
                <a:latin typeface="Times New Roman" panose="02020603050405020304" pitchFamily="18" charset="0"/>
                <a:ea typeface="黑体" panose="02010609060101010101" pitchFamily="49" charset="-122"/>
              </a:rPr>
              <a:t>所有资料将在五分钟后被删除。</a:t>
            </a:r>
            <a:endParaRPr kumimoji="1" lang="zh-CN" altLang="en-US" sz="4400" b="1">
              <a:solidFill>
                <a:srgbClr val="FFFFFF"/>
              </a:solidFill>
              <a:latin typeface="Times New Roman" panose="02020603050405020304" pitchFamily="18" charset="0"/>
              <a:ea typeface="黑体" panose="02010609060101010101" pitchFamily="49" charset="-122"/>
            </a:endParaRPr>
          </a:p>
        </p:txBody>
      </p:sp>
      <p:pic>
        <p:nvPicPr>
          <p:cNvPr id="15365" name="Picture 5" descr="71"/>
          <p:cNvPicPr>
            <a:picLocks noChangeAspect="1" noChangeArrowheads="1"/>
          </p:cNvPicPr>
          <p:nvPr/>
        </p:nvPicPr>
        <p:blipFill>
          <a:blip r:embed="rId1"/>
          <a:srcRect/>
          <a:stretch>
            <a:fillRect/>
          </a:stretch>
        </p:blipFill>
        <p:spPr bwMode="auto">
          <a:xfrm>
            <a:off x="395288" y="4508500"/>
            <a:ext cx="1905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descr="9076947"/>
          <p:cNvPicPr>
            <a:picLocks noChangeAspect="1" noChangeArrowheads="1"/>
          </p:cNvPicPr>
          <p:nvPr/>
        </p:nvPicPr>
        <p:blipFill>
          <a:blip r:embed="rId2" cstate="email"/>
          <a:srcRect/>
          <a:stretch>
            <a:fillRect/>
          </a:stretch>
        </p:blipFill>
        <p:spPr bwMode="auto">
          <a:xfrm>
            <a:off x="611188" y="4292600"/>
            <a:ext cx="158115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7" descr="杀毒成功图片"/>
          <p:cNvPicPr>
            <a:picLocks noChangeAspect="1" noChangeArrowheads="1"/>
          </p:cNvPicPr>
          <p:nvPr/>
        </p:nvPicPr>
        <p:blipFill>
          <a:blip r:embed="rId3"/>
          <a:srcRect/>
          <a:stretch>
            <a:fillRect/>
          </a:stretch>
        </p:blipFill>
        <p:spPr bwMode="auto">
          <a:xfrm>
            <a:off x="1547813" y="981075"/>
            <a:ext cx="6076950"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200"/>
                                  </p:iterate>
                                  <p:childTnLst>
                                    <p:set>
                                      <p:cBhvr>
                                        <p:cTn id="6" dur="1" fill="hold">
                                          <p:stCondLst>
                                            <p:cond delay="299"/>
                                          </p:stCondLst>
                                        </p:cTn>
                                        <p:tgtEl>
                                          <p:spTgt spid="15363"/>
                                        </p:tgtEl>
                                        <p:attrNameLst>
                                          <p:attrName>style.visibility</p:attrName>
                                        </p:attrNameLst>
                                      </p:cBhvr>
                                      <p:to>
                                        <p:strVal val="visible"/>
                                      </p:to>
                                    </p:set>
                                  </p:childTnLst>
                                  <p:subTnLst>
                                    <p:audio>
                                      <p:cMediaNode vol="21000">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par>
                          <p:cTn id="7" fill="hold">
                            <p:stCondLst>
                              <p:cond delay="2900"/>
                            </p:stCondLst>
                            <p:childTnLst>
                              <p:par>
                                <p:cTn id="8" presetID="1" presetClass="entr" presetSubtype="0" fill="hold" grpId="0" nodeType="afterEffect">
                                  <p:stCondLst>
                                    <p:cond delay="0"/>
                                  </p:stCondLst>
                                  <p:iterate type="wd">
                                    <p:tmAbs val="200"/>
                                  </p:iterate>
                                  <p:childTnLst>
                                    <p:set>
                                      <p:cBhvr>
                                        <p:cTn id="9" dur="1" fill="hold">
                                          <p:stCondLst>
                                            <p:cond delay="299"/>
                                          </p:stCondLst>
                                        </p:cTn>
                                        <p:tgtEl>
                                          <p:spTgt spid="15364"/>
                                        </p:tgtEl>
                                        <p:attrNameLst>
                                          <p:attrName>style.visibility</p:attrName>
                                        </p:attrNameLst>
                                      </p:cBhvr>
                                      <p:to>
                                        <p:strVal val="visible"/>
                                      </p:to>
                                    </p:set>
                                  </p:childTnLst>
                                  <p:subTnLst>
                                    <p:audio>
                                      <p:cMediaNode vol="12000">
                                        <p:cTn display="0" masterRel="sameClick">
                                          <p:stCondLst>
                                            <p:cond evt="begin" delay="0">
                                              <p:tn val="8"/>
                                            </p:cond>
                                          </p:stCondLst>
                                          <p:endCondLst>
                                            <p:cond evt="onStopAudio" delay="0">
                                              <p:tgtEl>
                                                <p:sldTgt/>
                                              </p:tgtEl>
                                            </p:cond>
                                          </p:endCondLst>
                                        </p:cTn>
                                        <p:tgtEl>
                                          <p:sndTgt r:embed="rId4" name="type.wav"/>
                                        </p:tgtEl>
                                      </p:cMediaNode>
                                    </p:audio>
                                  </p:subTnLst>
                                </p:cTn>
                              </p:par>
                            </p:childTnLst>
                          </p:cTn>
                        </p:par>
                        <p:par>
                          <p:cTn id="10" fill="hold">
                            <p:stCondLst>
                              <p:cond delay="5800"/>
                            </p:stCondLst>
                            <p:childTnLst>
                              <p:par>
                                <p:cTn id="11" presetID="1" presetClass="entr" presetSubtype="0" fill="hold" nodeType="afterEffect">
                                  <p:stCondLst>
                                    <p:cond delay="0"/>
                                  </p:stCondLst>
                                  <p:childTnLst>
                                    <p:set>
                                      <p:cBhvr>
                                        <p:cTn id="12" dur="1" fill="hold">
                                          <p:stCondLst>
                                            <p:cond delay="499"/>
                                          </p:stCondLst>
                                        </p:cTn>
                                        <p:tgtEl>
                                          <p:spTgt spid="15365"/>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5" name="wind.wav"/>
                                        </p:tgtEl>
                                      </p:cMediaNode>
                                    </p:audio>
                                  </p:sub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15365"/>
                                        </p:tgtEl>
                                      </p:cBhvr>
                                    </p:animEffect>
                                    <p:set>
                                      <p:cBhvr>
                                        <p:cTn id="17" dur="1" fill="hold">
                                          <p:stCondLst>
                                            <p:cond delay="1999"/>
                                          </p:stCondLst>
                                        </p:cTn>
                                        <p:tgtEl>
                                          <p:spTgt spid="15365"/>
                                        </p:tgtEl>
                                        <p:attrNameLst>
                                          <p:attrName>style.visibility</p:attrName>
                                        </p:attrNameLst>
                                      </p:cBhvr>
                                      <p:to>
                                        <p:strVal val="hidden"/>
                                      </p:to>
                                    </p:set>
                                  </p:childTnLst>
                                  <p:subTnLst>
                                    <p:audio>
                                      <p:cMediaNode>
                                        <p:cTn display="0" masterRel="sameClick">
                                          <p:stCondLst>
                                            <p:cond evt="begin" delay="0">
                                              <p:tn val="15"/>
                                            </p:cond>
                                          </p:stCondLst>
                                          <p:endCondLst>
                                            <p:cond evt="onStopAudio" delay="0">
                                              <p:tgtEl>
                                                <p:sldTgt/>
                                              </p:tgtEl>
                                            </p:cond>
                                          </p:endCondLst>
                                        </p:cTn>
                                        <p:tgtEl>
                                          <p:sndTgt r:embed="rId6" name="explode.wav"/>
                                        </p:tgtEl>
                                      </p:cMediaNode>
                                    </p:audio>
                                  </p:subTnLst>
                                </p:cTn>
                              </p:par>
                            </p:childTnLst>
                          </p:cTn>
                        </p:par>
                        <p:par>
                          <p:cTn id="18" fill="hold">
                            <p:stCondLst>
                              <p:cond delay="2000"/>
                            </p:stCondLst>
                            <p:childTnLst>
                              <p:par>
                                <p:cTn id="19" presetID="47" presetClass="entr" presetSubtype="0" fill="hold" nodeType="afterEffect">
                                  <p:stCondLst>
                                    <p:cond delay="0"/>
                                  </p:stCondLst>
                                  <p:childTnLst>
                                    <p:set>
                                      <p:cBhvr>
                                        <p:cTn id="20" dur="1" fill="hold">
                                          <p:stCondLst>
                                            <p:cond delay="0"/>
                                          </p:stCondLst>
                                        </p:cTn>
                                        <p:tgtEl>
                                          <p:spTgt spid="15366"/>
                                        </p:tgtEl>
                                        <p:attrNameLst>
                                          <p:attrName>style.visibility</p:attrName>
                                        </p:attrNameLst>
                                      </p:cBhvr>
                                      <p:to>
                                        <p:strVal val="visible"/>
                                      </p:to>
                                    </p:set>
                                    <p:animEffect transition="in" filter="fade">
                                      <p:cBhvr>
                                        <p:cTn id="21" dur="1000"/>
                                        <p:tgtEl>
                                          <p:spTgt spid="15366"/>
                                        </p:tgtEl>
                                      </p:cBhvr>
                                    </p:animEffect>
                                    <p:anim calcmode="lin" valueType="num">
                                      <p:cBhvr>
                                        <p:cTn id="22" dur="1000" fill="hold"/>
                                        <p:tgtEl>
                                          <p:spTgt spid="15366"/>
                                        </p:tgtEl>
                                        <p:attrNameLst>
                                          <p:attrName>ppt_x</p:attrName>
                                        </p:attrNameLst>
                                      </p:cBhvr>
                                      <p:tavLst>
                                        <p:tav tm="0">
                                          <p:val>
                                            <p:strVal val="#ppt_x"/>
                                          </p:val>
                                        </p:tav>
                                        <p:tav tm="100000">
                                          <p:val>
                                            <p:strVal val="#ppt_x"/>
                                          </p:val>
                                        </p:tav>
                                      </p:tavLst>
                                    </p:anim>
                                    <p:anim calcmode="lin" valueType="num">
                                      <p:cBhvr>
                                        <p:cTn id="23" dur="1000" fill="hold"/>
                                        <p:tgtEl>
                                          <p:spTgt spid="15366"/>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15367"/>
                                        </p:tgtEl>
                                        <p:attrNameLst>
                                          <p:attrName>style.visibility</p:attrName>
                                        </p:attrNameLst>
                                      </p:cBhvr>
                                      <p:to>
                                        <p:strVal val="visible"/>
                                      </p:to>
                                    </p:set>
                                    <p:anim calcmode="lin" valueType="num">
                                      <p:cBhvr>
                                        <p:cTn id="27" dur="2000" fill="hold"/>
                                        <p:tgtEl>
                                          <p:spTgt spid="15367"/>
                                        </p:tgtEl>
                                        <p:attrNameLst>
                                          <p:attrName>ppt_w</p:attrName>
                                        </p:attrNameLst>
                                      </p:cBhvr>
                                      <p:tavLst>
                                        <p:tav tm="0">
                                          <p:val>
                                            <p:fltVal val="0"/>
                                          </p:val>
                                        </p:tav>
                                        <p:tav tm="100000">
                                          <p:val>
                                            <p:strVal val="#ppt_w"/>
                                          </p:val>
                                        </p:tav>
                                      </p:tavLst>
                                    </p:anim>
                                    <p:anim calcmode="lin" valueType="num">
                                      <p:cBhvr>
                                        <p:cTn id="28" dur="2000" fill="hold"/>
                                        <p:tgtEl>
                                          <p:spTgt spid="15367"/>
                                        </p:tgtEl>
                                        <p:attrNameLst>
                                          <p:attrName>ppt_h</p:attrName>
                                        </p:attrNameLst>
                                      </p:cBhvr>
                                      <p:tavLst>
                                        <p:tav tm="0">
                                          <p:val>
                                            <p:fltVal val="0"/>
                                          </p:val>
                                        </p:tav>
                                        <p:tav tm="100000">
                                          <p:val>
                                            <p:strVal val="#ppt_h"/>
                                          </p:val>
                                        </p:tav>
                                      </p:tavLst>
                                    </p:anim>
                                    <p:animEffect transition="in" filter="fade">
                                      <p:cBhvr>
                                        <p:cTn id="29" dur="2000"/>
                                        <p:tgtEl>
                                          <p:spTgt spid="15367"/>
                                        </p:tgtEl>
                                      </p:cBhvr>
                                    </p:animEffect>
                                  </p:childTnLst>
                                  <p:subTnLst>
                                    <p:audio>
                                      <p:cMediaNode>
                                        <p:cTn display="0" masterRel="sameClick">
                                          <p:stCondLst>
                                            <p:cond evt="begin" delay="0">
                                              <p:tn val="25"/>
                                            </p:cond>
                                          </p:stCondLst>
                                          <p:endCondLst>
                                            <p:cond evt="onStopAudio" delay="0">
                                              <p:tgtEl>
                                                <p:sldTgt/>
                                              </p:tgtEl>
                                            </p:cond>
                                          </p:endCondLst>
                                        </p:cTn>
                                        <p:tgtEl>
                                          <p:sndTgt r:embed="rId7"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P spid="1536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539750" y="1773238"/>
            <a:ext cx="8243888" cy="1314450"/>
          </a:xfrm>
          <a:solidFill>
            <a:srgbClr val="FFFF00"/>
          </a:solidFill>
          <a:ln>
            <a:solidFill>
              <a:srgbClr val="000000"/>
            </a:solidFill>
            <a:miter lim="800000"/>
          </a:ln>
        </p:spPr>
        <p:txBody>
          <a:bodyPr/>
          <a:lstStyle/>
          <a:p>
            <a:pPr eaLnBrk="1" hangingPunct="1"/>
            <a:r>
              <a:rPr lang="zh-CN" altLang="en-US" sz="6000" b="1" smtClean="0">
                <a:solidFill>
                  <a:srgbClr val="FF0000"/>
                </a:solidFill>
                <a:latin typeface="华文新魏" panose="02010800040101010101" pitchFamily="2" charset="-122"/>
                <a:ea typeface="华文新魏" panose="02010800040101010101" pitchFamily="2" charset="-122"/>
              </a:rPr>
              <a:t>文明上网   保护自己</a:t>
            </a:r>
            <a:endParaRPr lang="zh-CN" altLang="en-US" sz="6000" b="1" smtClean="0">
              <a:solidFill>
                <a:srgbClr val="FF0000"/>
              </a:solidFill>
              <a:latin typeface="华文新魏" panose="02010800040101010101" pitchFamily="2" charset="-122"/>
              <a:ea typeface="华文新魏" panose="02010800040101010101" pitchFamily="2" charset="-122"/>
            </a:endParaRPr>
          </a:p>
        </p:txBody>
      </p:sp>
      <p:pic>
        <p:nvPicPr>
          <p:cNvPr id="146435" name="Picture 3" descr="gif012"/>
          <p:cNvPicPr>
            <a:picLocks noGrp="1" noChangeAspect="1" noChangeArrowheads="1" noCrop="1"/>
          </p:cNvPicPr>
          <p:nvPr>
            <p:ph idx="1"/>
          </p:nvPr>
        </p:nvPicPr>
        <p:blipFill>
          <a:blip r:embed="rId1"/>
          <a:srcRect/>
          <a:stretch>
            <a:fillRect/>
          </a:stretch>
        </p:blipFill>
        <p:spPr>
          <a:xfrm>
            <a:off x="2987675" y="3716338"/>
            <a:ext cx="2881313" cy="2401887"/>
          </a:xfr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strips(downLeft)">
                                      <p:cBhvr>
                                        <p:cTn id="7" dur="500"/>
                                        <p:tgtEl>
                                          <p:spTgt spid="14643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46435"/>
                                        </p:tgtEl>
                                        <p:attrNameLst>
                                          <p:attrName>style.visibility</p:attrName>
                                        </p:attrNameLst>
                                      </p:cBhvr>
                                      <p:to>
                                        <p:strVal val="visible"/>
                                      </p:to>
                                    </p:set>
                                    <p:anim calcmode="lin" valueType="num">
                                      <p:cBhvr>
                                        <p:cTn id="12" dur="500" fill="hold"/>
                                        <p:tgtEl>
                                          <p:spTgt spid="146435"/>
                                        </p:tgtEl>
                                        <p:attrNameLst>
                                          <p:attrName>ppt_w</p:attrName>
                                        </p:attrNameLst>
                                      </p:cBhvr>
                                      <p:tavLst>
                                        <p:tav tm="0">
                                          <p:val>
                                            <p:fltVal val="0"/>
                                          </p:val>
                                        </p:tav>
                                        <p:tav tm="100000">
                                          <p:val>
                                            <p:strVal val="#ppt_w"/>
                                          </p:val>
                                        </p:tav>
                                      </p:tavLst>
                                    </p:anim>
                                    <p:anim calcmode="lin" valueType="num">
                                      <p:cBhvr>
                                        <p:cTn id="13" dur="500" fill="hold"/>
                                        <p:tgtEl>
                                          <p:spTgt spid="146435"/>
                                        </p:tgtEl>
                                        <p:attrNameLst>
                                          <p:attrName>ppt_h</p:attrName>
                                        </p:attrNameLst>
                                      </p:cBhvr>
                                      <p:tavLst>
                                        <p:tav tm="0">
                                          <p:val>
                                            <p:fltVal val="0"/>
                                          </p:val>
                                        </p:tav>
                                        <p:tav tm="100000">
                                          <p:val>
                                            <p:strVal val="#ppt_h"/>
                                          </p:val>
                                        </p:tav>
                                      </p:tavLst>
                                    </p:anim>
                                    <p:animEffect transition="in" filter="fade">
                                      <p:cBhvr>
                                        <p:cTn id="14" dur="500"/>
                                        <p:tgtEl>
                                          <p:spTgt spid="146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68313" y="188913"/>
            <a:ext cx="8229600" cy="1143000"/>
          </a:xfrm>
          <a:solidFill>
            <a:srgbClr val="FFCC99"/>
          </a:solidFill>
          <a:ln>
            <a:solidFill>
              <a:srgbClr val="000000"/>
            </a:solidFill>
            <a:miter lim="800000"/>
          </a:ln>
        </p:spPr>
        <p:txBody>
          <a:bodyPr/>
          <a:lstStyle/>
          <a:p>
            <a:pPr eaLnBrk="1" hangingPunct="1"/>
            <a:r>
              <a:rPr lang="zh-CN" altLang="en-US" b="1" dirty="0" smtClean="0">
                <a:solidFill>
                  <a:srgbClr val="000000"/>
                </a:solidFill>
                <a:ea typeface="黑体" panose="02010609060101010101" pitchFamily="49" charset="-122"/>
              </a:rPr>
              <a:t>谨防网络伸出的“黑手”</a:t>
            </a:r>
            <a:endParaRPr lang="zh-CN" altLang="en-US" b="1" dirty="0" smtClean="0">
              <a:solidFill>
                <a:srgbClr val="000000"/>
              </a:solidFill>
              <a:ea typeface="黑体" panose="02010609060101010101" pitchFamily="49" charset="-122"/>
            </a:endParaRPr>
          </a:p>
        </p:txBody>
      </p:sp>
      <p:sp>
        <p:nvSpPr>
          <p:cNvPr id="142339" name="Rectangle 3"/>
          <p:cNvSpPr>
            <a:spLocks noGrp="1" noChangeArrowheads="1"/>
          </p:cNvSpPr>
          <p:nvPr>
            <p:ph type="body" sz="half" idx="1"/>
          </p:nvPr>
        </p:nvSpPr>
        <p:spPr>
          <a:xfrm>
            <a:off x="457199" y="1600200"/>
            <a:ext cx="8277225" cy="4525963"/>
          </a:xfrm>
        </p:spPr>
        <p:txBody>
          <a:bodyPr/>
          <a:lstStyle/>
          <a:p>
            <a:pPr eaLnBrk="1" hangingPunct="1">
              <a:buFontTx/>
              <a:buNone/>
            </a:pPr>
            <a:r>
              <a:rPr lang="en-US" altLang="zh-CN" sz="2400" b="1" dirty="0" smtClean="0"/>
              <a:t>         1</a:t>
            </a:r>
            <a:r>
              <a:rPr lang="zh-CN" altLang="en-US" sz="2400" b="1" dirty="0" smtClean="0"/>
              <a:t>．不要把姓名、住址、电话号码等与自己身份有关的信息资料作为公开信息，提供给闲聊屋或公告栏等。</a:t>
            </a:r>
            <a:br>
              <a:rPr lang="zh-CN" altLang="en-US" sz="2400" b="1" dirty="0" smtClean="0"/>
            </a:br>
            <a:r>
              <a:rPr lang="zh-CN" altLang="en-US" sz="2400" b="1" dirty="0" smtClean="0"/>
              <a:t>　  </a:t>
            </a:r>
            <a:r>
              <a:rPr lang="en-US" altLang="zh-CN" sz="2400" b="1" dirty="0" smtClean="0"/>
              <a:t>2</a:t>
            </a:r>
            <a:r>
              <a:rPr lang="zh-CN" altLang="en-US" sz="2400" b="1" dirty="0" smtClean="0"/>
              <a:t>．没有征得家长或监护人的同意，不要轻易向别人提供自己的照片。</a:t>
            </a:r>
            <a:br>
              <a:rPr lang="zh-CN" altLang="en-US" sz="2400" b="1" dirty="0" smtClean="0"/>
            </a:br>
            <a:r>
              <a:rPr lang="zh-CN" altLang="en-US" sz="2400" b="1" dirty="0" smtClean="0"/>
              <a:t>　  </a:t>
            </a:r>
            <a:r>
              <a:rPr lang="en-US" altLang="zh-CN" sz="2400" b="1" dirty="0" smtClean="0"/>
              <a:t>3</a:t>
            </a:r>
            <a:r>
              <a:rPr lang="zh-CN" altLang="en-US" sz="2400" b="1" dirty="0" smtClean="0"/>
              <a:t>．当有人无偿赠给你钱物时，不要轻易接收。当有人以赠送钱物为由要求你去约会或提出登门拜访时，应当高度警惕，最好婉言拒绝。 　</a:t>
            </a:r>
            <a:endParaRPr lang="zh-CN" altLang="en-US" sz="2400" b="1" dirty="0" smtClean="0"/>
          </a:p>
        </p:txBody>
      </p:sp>
      <p:pic>
        <p:nvPicPr>
          <p:cNvPr id="142341" name="Picture 5" descr="j0302953"/>
          <p:cNvPicPr>
            <a:picLocks noGrp="1" noChangeAspect="1" noChangeArrowheads="1"/>
          </p:cNvPicPr>
          <p:nvPr>
            <p:ph sz="half" idx="2"/>
          </p:nvPr>
        </p:nvPicPr>
        <p:blipFill>
          <a:blip r:embed="rId1" cstate="email"/>
          <a:stretch>
            <a:fillRect/>
          </a:stretch>
        </p:blipFill>
        <p:spPr>
          <a:xfrm>
            <a:off x="7092279" y="4293096"/>
            <a:ext cx="2045593" cy="2564904"/>
          </a:xfrm>
        </p:spPr>
      </p:pic>
      <p:pic>
        <p:nvPicPr>
          <p:cNvPr id="41988" name="Picture 4" descr="Exclam1"/>
          <p:cNvPicPr>
            <a:picLocks noChangeAspect="1" noChangeArrowheads="1"/>
          </p:cNvPicPr>
          <p:nvPr/>
        </p:nvPicPr>
        <p:blipFill>
          <a:blip r:embed="rId2"/>
          <a:srcRect/>
          <a:stretch>
            <a:fillRect/>
          </a:stretch>
        </p:blipFill>
        <p:spPr bwMode="auto">
          <a:xfrm>
            <a:off x="8532813" y="404813"/>
            <a:ext cx="4032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fade">
                                      <p:cBhvr>
                                        <p:cTn id="7" dur="2000"/>
                                        <p:tgtEl>
                                          <p:spTgt spid="14233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6" fill="hold" nodeType="clickEffect">
                                  <p:stCondLst>
                                    <p:cond delay="0"/>
                                  </p:stCondLst>
                                  <p:childTnLst>
                                    <p:animEffect transition="out" filter="barn(inHorizontal)">
                                      <p:cBhvr>
                                        <p:cTn id="11" dur="500"/>
                                        <p:tgtEl>
                                          <p:spTgt spid="142341"/>
                                        </p:tgtEl>
                                      </p:cBhvr>
                                    </p:animEffect>
                                    <p:set>
                                      <p:cBhvr>
                                        <p:cTn id="12" dur="1" fill="hold">
                                          <p:stCondLst>
                                            <p:cond delay="499"/>
                                          </p:stCondLst>
                                        </p:cTn>
                                        <p:tgtEl>
                                          <p:spTgt spid="14234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1" nodeType="clickEffect">
                                  <p:stCondLst>
                                    <p:cond delay="0"/>
                                  </p:stCondLst>
                                  <p:childTnLst>
                                    <p:animScale>
                                      <p:cBhvr>
                                        <p:cTn id="16" dur="2000" fill="hold"/>
                                        <p:tgtEl>
                                          <p:spTgt spid="142338"/>
                                        </p:tgtEl>
                                      </p:cBhvr>
                                      <p:by x="150000" y="150000"/>
                                    </p:animScale>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42339">
                                            <p:txEl>
                                              <p:pRg st="0" end="0"/>
                                            </p:txEl>
                                          </p:spTgt>
                                        </p:tgtEl>
                                        <p:attrNameLst>
                                          <p:attrName>style.visibility</p:attrName>
                                        </p:attrNameLst>
                                      </p:cBhvr>
                                      <p:to>
                                        <p:strVal val="visible"/>
                                      </p:to>
                                    </p:set>
                                    <p:animEffect transition="in" filter="slide(fromBottom)">
                                      <p:cBhvr>
                                        <p:cTn id="21" dur="500"/>
                                        <p:tgtEl>
                                          <p:spTgt spid="142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animBg="1"/>
      <p:bldP spid="142338" grpId="1" animBg="1"/>
      <p:bldP spid="14233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title"/>
          </p:nvPr>
        </p:nvSpPr>
        <p:spPr>
          <a:xfrm>
            <a:off x="468313" y="188913"/>
            <a:ext cx="8229600" cy="882650"/>
          </a:xfrm>
          <a:solidFill>
            <a:srgbClr val="FFCC99"/>
          </a:solidFill>
          <a:ln>
            <a:solidFill>
              <a:srgbClr val="000000"/>
            </a:solidFill>
            <a:miter lim="800000"/>
          </a:ln>
        </p:spPr>
        <p:txBody>
          <a:bodyPr/>
          <a:lstStyle/>
          <a:p>
            <a:pPr eaLnBrk="1" hangingPunct="1"/>
            <a:r>
              <a:rPr lang="zh-CN" altLang="en-US" b="1" dirty="0" smtClean="0"/>
              <a:t>谨防网络伸出的“黑手”</a:t>
            </a:r>
            <a:endParaRPr lang="zh-CN" altLang="en-US" b="1" dirty="0" smtClean="0"/>
          </a:p>
        </p:txBody>
      </p:sp>
      <p:sp>
        <p:nvSpPr>
          <p:cNvPr id="143362" name="Rectangle 2"/>
          <p:cNvSpPr>
            <a:spLocks noGrp="1" noChangeArrowheads="1"/>
          </p:cNvSpPr>
          <p:nvPr>
            <p:ph idx="1"/>
          </p:nvPr>
        </p:nvSpPr>
        <p:spPr>
          <a:xfrm>
            <a:off x="468313" y="1125538"/>
            <a:ext cx="8229600" cy="5329237"/>
          </a:xfrm>
        </p:spPr>
        <p:txBody>
          <a:bodyPr/>
          <a:lstStyle/>
          <a:p>
            <a:pPr eaLnBrk="1" hangingPunct="1"/>
            <a:r>
              <a:rPr lang="en-US" altLang="zh-CN" b="1" dirty="0" smtClean="0"/>
              <a:t>4</a:t>
            </a:r>
            <a:r>
              <a:rPr lang="zh-CN" altLang="en-US" b="1" dirty="0" smtClean="0"/>
              <a:t>．一旦发现令你感到不安的信息，应立即告诉你的父母或监护人。 </a:t>
            </a:r>
            <a:endParaRPr lang="zh-CN" altLang="en-US" b="1" dirty="0" smtClean="0"/>
          </a:p>
          <a:p>
            <a:pPr eaLnBrk="1" hangingPunct="1"/>
            <a:r>
              <a:rPr lang="en-US" altLang="zh-CN" b="1" dirty="0" smtClean="0"/>
              <a:t>5</a:t>
            </a:r>
            <a:r>
              <a:rPr lang="zh-CN" altLang="en-US" b="1" dirty="0" smtClean="0"/>
              <a:t>．千万不要在父母或监护人不知道的情况下安排与别人进行面对面的约会。</a:t>
            </a:r>
            <a:br>
              <a:rPr lang="zh-CN" altLang="en-US" b="1" dirty="0" smtClean="0"/>
            </a:br>
            <a:r>
              <a:rPr lang="en-US" altLang="zh-CN" b="1" dirty="0" smtClean="0"/>
              <a:t>6</a:t>
            </a:r>
            <a:r>
              <a:rPr lang="zh-CN" altLang="en-US" b="1" dirty="0" smtClean="0"/>
              <a:t>．不要轻信网上朋友的信息资料，因为一些别有用心者上网前往往用假信息资料巧妙地把自己伪装起来。</a:t>
            </a:r>
            <a:endParaRPr lang="zh-CN" altLang="en-US" b="1" dirty="0" smtClean="0"/>
          </a:p>
          <a:p>
            <a:r>
              <a:rPr lang="zh-CN" altLang="en-US" b="1" dirty="0" smtClean="0"/>
              <a:t> </a:t>
            </a:r>
            <a:r>
              <a:rPr lang="en-US" altLang="zh-CN" b="1" dirty="0" smtClean="0"/>
              <a:t>7</a:t>
            </a:r>
            <a:r>
              <a:rPr lang="zh-CN" altLang="en-US" dirty="0"/>
              <a:t>．网</a:t>
            </a:r>
            <a:r>
              <a:rPr lang="zh-CN" altLang="en-US" b="1" dirty="0" smtClean="0"/>
              <a:t>上朋友就狭隘在网上为好，贸然走出“网”，就有可能给学习、生活、安全和温馨的家园带来麻烦和不快。</a:t>
            </a:r>
            <a:endParaRPr lang="zh-CN" altLang="en-US" b="1" dirty="0" smtClean="0"/>
          </a:p>
        </p:txBody>
      </p:sp>
      <p:pic>
        <p:nvPicPr>
          <p:cNvPr id="43012" name="Picture 4" descr="Exclam1"/>
          <p:cNvPicPr>
            <a:picLocks noChangeAspect="1" noChangeArrowheads="1"/>
          </p:cNvPicPr>
          <p:nvPr/>
        </p:nvPicPr>
        <p:blipFill>
          <a:blip r:embed="rId1"/>
          <a:srcRect/>
          <a:stretch>
            <a:fillRect/>
          </a:stretch>
        </p:blipFill>
        <p:spPr bwMode="auto">
          <a:xfrm>
            <a:off x="7596188" y="0"/>
            <a:ext cx="4032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62">
                                            <p:txEl>
                                              <p:pRg st="0" end="0"/>
                                            </p:txEl>
                                          </p:spTgt>
                                        </p:tgtEl>
                                        <p:attrNameLst>
                                          <p:attrName>style.visibility</p:attrName>
                                        </p:attrNameLst>
                                      </p:cBhvr>
                                      <p:to>
                                        <p:strVal val="visible"/>
                                      </p:to>
                                    </p:set>
                                    <p:animEffect transition="in" filter="slide(fromBottom)">
                                      <p:cBhvr>
                                        <p:cTn id="7" dur="500"/>
                                        <p:tgtEl>
                                          <p:spTgt spid="143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62">
                                            <p:txEl>
                                              <p:pRg st="1" end="1"/>
                                            </p:txEl>
                                          </p:spTgt>
                                        </p:tgtEl>
                                        <p:attrNameLst>
                                          <p:attrName>style.visibility</p:attrName>
                                        </p:attrNameLst>
                                      </p:cBhvr>
                                      <p:to>
                                        <p:strVal val="visible"/>
                                      </p:to>
                                    </p:set>
                                    <p:animEffect transition="in" filter="slide(fromBottom)">
                                      <p:cBhvr>
                                        <p:cTn id="12" dur="500"/>
                                        <p:tgtEl>
                                          <p:spTgt spid="1433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3362">
                                            <p:txEl>
                                              <p:pRg st="2" end="2"/>
                                            </p:txEl>
                                          </p:spTgt>
                                        </p:tgtEl>
                                        <p:attrNameLst>
                                          <p:attrName>style.visibility</p:attrName>
                                        </p:attrNameLst>
                                      </p:cBhvr>
                                      <p:to>
                                        <p:strVal val="visible"/>
                                      </p:to>
                                    </p:set>
                                    <p:animEffect transition="in" filter="slide(fromBottom)">
                                      <p:cBhvr>
                                        <p:cTn id="17" dur="500"/>
                                        <p:tgtEl>
                                          <p:spTgt spid="1433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63"/>
                                        </p:tgtEl>
                                        <p:attrNameLst>
                                          <p:attrName>style.visibility</p:attrName>
                                        </p:attrNameLst>
                                      </p:cBhvr>
                                      <p:to>
                                        <p:strVal val="visible"/>
                                      </p:to>
                                    </p:set>
                                    <p:animEffect transition="in" filter="fade">
                                      <p:cBhvr>
                                        <p:cTn id="22" dur="2000"/>
                                        <p:tgtEl>
                                          <p:spTgt spid="14336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1" nodeType="clickEffect">
                                  <p:stCondLst>
                                    <p:cond delay="0"/>
                                  </p:stCondLst>
                                  <p:childTnLst>
                                    <p:animScale>
                                      <p:cBhvr>
                                        <p:cTn id="26" dur="2000" fill="hold"/>
                                        <p:tgtEl>
                                          <p:spTgt spid="14336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animBg="1"/>
      <p:bldP spid="143363" grpId="1" animBg="1"/>
      <p:bldP spid="14336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2267744" y="1556792"/>
            <a:ext cx="4968875" cy="1314450"/>
          </a:xfrm>
          <a:solidFill>
            <a:srgbClr val="FFCC99"/>
          </a:solidFill>
          <a:ln>
            <a:solidFill>
              <a:srgbClr val="000000"/>
            </a:solidFill>
            <a:miter lim="800000"/>
          </a:ln>
        </p:spPr>
        <p:txBody>
          <a:bodyPr/>
          <a:lstStyle/>
          <a:p>
            <a:pPr eaLnBrk="1" hangingPunct="1"/>
            <a:r>
              <a:rPr lang="zh-CN" altLang="en-US" sz="4000" b="1" dirty="0" smtClean="0"/>
              <a:t>在信息高速公路上，请勿疲劳驾驶！</a:t>
            </a:r>
            <a:endParaRPr lang="zh-CN" altLang="en-US" sz="4000" b="1" dirty="0" smtClean="0"/>
          </a:p>
        </p:txBody>
      </p:sp>
      <p:pic>
        <p:nvPicPr>
          <p:cNvPr id="145411" name="Picture 3" descr="gif039"/>
          <p:cNvPicPr>
            <a:picLocks noGrp="1" noChangeAspect="1" noChangeArrowheads="1" noCrop="1"/>
          </p:cNvPicPr>
          <p:nvPr>
            <p:ph idx="1"/>
          </p:nvPr>
        </p:nvPicPr>
        <p:blipFill>
          <a:blip r:embed="rId1"/>
          <a:srcRect/>
          <a:stretch>
            <a:fillRect/>
          </a:stretch>
        </p:blipFill>
        <p:spPr>
          <a:xfrm>
            <a:off x="3059113" y="3933825"/>
            <a:ext cx="2328862" cy="2349500"/>
          </a:xfr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410"/>
                                        </p:tgtEl>
                                        <p:attrNameLst>
                                          <p:attrName>style.visibility</p:attrName>
                                        </p:attrNameLst>
                                      </p:cBhvr>
                                      <p:to>
                                        <p:strVal val="visible"/>
                                      </p:to>
                                    </p:set>
                                    <p:animEffect transition="in" filter="fade">
                                      <p:cBhvr>
                                        <p:cTn id="7" dur="2000"/>
                                        <p:tgtEl>
                                          <p:spTgt spid="1454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1" nodeType="clickEffect">
                                  <p:stCondLst>
                                    <p:cond delay="0"/>
                                  </p:stCondLst>
                                  <p:childTnLst>
                                    <p:animScale>
                                      <p:cBhvr>
                                        <p:cTn id="11" dur="2000" fill="hold"/>
                                        <p:tgtEl>
                                          <p:spTgt spid="145410"/>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nodeType="clickEffect">
                                  <p:stCondLst>
                                    <p:cond delay="0"/>
                                  </p:stCondLst>
                                  <p:childTnLst>
                                    <p:set>
                                      <p:cBhvr>
                                        <p:cTn id="15" dur="1" fill="hold">
                                          <p:stCondLst>
                                            <p:cond delay="0"/>
                                          </p:stCondLst>
                                        </p:cTn>
                                        <p:tgtEl>
                                          <p:spTgt spid="145411"/>
                                        </p:tgtEl>
                                        <p:attrNameLst>
                                          <p:attrName>style.visibility</p:attrName>
                                        </p:attrNameLst>
                                      </p:cBhvr>
                                      <p:to>
                                        <p:strVal val="visible"/>
                                      </p:to>
                                    </p:set>
                                    <p:animEffect transition="in" filter="strips(downLeft)">
                                      <p:cBhvr>
                                        <p:cTn id="16" dur="500"/>
                                        <p:tgtEl>
                                          <p:spTgt spid="145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animBg="1"/>
      <p:bldP spid="14541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sz="half" idx="1"/>
          </p:nvPr>
        </p:nvSpPr>
        <p:spPr>
          <a:xfrm>
            <a:off x="1692275" y="333375"/>
            <a:ext cx="4495800" cy="711200"/>
          </a:xfrm>
        </p:spPr>
        <p:txBody>
          <a:bodyPr/>
          <a:lstStyle/>
          <a:p>
            <a:pPr eaLnBrk="1" hangingPunct="1">
              <a:buFontTx/>
              <a:buNone/>
            </a:pPr>
            <a:r>
              <a:rPr lang="en-US" altLang="zh-CN" b="1" smtClean="0"/>
              <a:t>“</a:t>
            </a:r>
            <a:r>
              <a:rPr lang="zh-CN" altLang="en-US" b="1" smtClean="0">
                <a:latin typeface="宋体" panose="02010600030101010101" pitchFamily="2" charset="-122"/>
              </a:rPr>
              <a:t>拒绝网毒、文明上网</a:t>
            </a:r>
            <a:r>
              <a:rPr lang="zh-CN" altLang="en-US" b="1" smtClean="0"/>
              <a:t>”</a:t>
            </a:r>
            <a:endParaRPr lang="zh-CN" altLang="en-US" b="1" smtClean="0">
              <a:latin typeface="Times New Roman" panose="02020603050405020304" pitchFamily="18" charset="0"/>
            </a:endParaRPr>
          </a:p>
        </p:txBody>
      </p:sp>
      <p:pic>
        <p:nvPicPr>
          <p:cNvPr id="45058" name="Picture 2"/>
          <p:cNvPicPr>
            <a:picLocks noGrp="1" noChangeAspect="1" noChangeArrowheads="1"/>
          </p:cNvPicPr>
          <p:nvPr>
            <p:ph type="clipArt" sz="half" idx="2"/>
          </p:nvPr>
        </p:nvPicPr>
        <p:blipFill>
          <a:blip r:embed="rId1"/>
          <a:srcRect/>
          <a:stretch>
            <a:fillRect/>
          </a:stretch>
        </p:blipFill>
        <p:spPr>
          <a:xfrm>
            <a:off x="900113" y="1268413"/>
            <a:ext cx="6911975" cy="5329237"/>
          </a:xfrm>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7" descr="2005617193219610"/>
          <p:cNvPicPr>
            <a:picLocks noChangeAspect="1" noChangeArrowheads="1"/>
          </p:cNvPicPr>
          <p:nvPr/>
        </p:nvPicPr>
        <p:blipFill>
          <a:blip r:embed="rId1"/>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Text Box 2"/>
          <p:cNvSpPr txBox="1">
            <a:spLocks noChangeArrowheads="1"/>
          </p:cNvSpPr>
          <p:nvPr/>
        </p:nvSpPr>
        <p:spPr bwMode="auto">
          <a:xfrm>
            <a:off x="468313" y="2205038"/>
            <a:ext cx="84248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6000" b="1">
                <a:solidFill>
                  <a:srgbClr val="FF3300"/>
                </a:solidFill>
              </a:rPr>
              <a:t>——</a:t>
            </a:r>
            <a:r>
              <a:rPr lang="zh-CN" altLang="en-US" sz="6000" b="1">
                <a:solidFill>
                  <a:srgbClr val="FF3300"/>
                </a:solidFill>
              </a:rPr>
              <a:t>绿色上网  文明上网</a:t>
            </a:r>
            <a:endParaRPr lang="zh-CN" altLang="en-US" sz="6000" b="1">
              <a:solidFill>
                <a:srgbClr val="FF3300"/>
              </a:solidFill>
            </a:endParaRPr>
          </a:p>
        </p:txBody>
      </p:sp>
      <p:sp>
        <p:nvSpPr>
          <p:cNvPr id="46084" name="WordArt 3"/>
          <p:cNvSpPr>
            <a:spLocks noChangeArrowheads="1" noChangeShapeType="1" noTextEdit="1"/>
          </p:cNvSpPr>
          <p:nvPr/>
        </p:nvSpPr>
        <p:spPr bwMode="auto">
          <a:xfrm>
            <a:off x="323850" y="476250"/>
            <a:ext cx="5040313" cy="1563688"/>
          </a:xfrm>
          <a:prstGeom prst="rect">
            <a:avLst/>
          </a:prstGeom>
        </p:spPr>
        <p:txBody>
          <a:bodyPr wrap="none" fromWordArt="1">
            <a:prstTxWarp prst="textDoubleWave1">
              <a:avLst>
                <a:gd name="adj1" fmla="val 6500"/>
                <a:gd name="adj2" fmla="val 0"/>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zh-CN" altLang="en-US" sz="3600" kern="1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活动：写一份承诺书</a:t>
            </a:r>
            <a:endParaRPr lang="zh-CN" altLang="en-US" sz="3600" kern="1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
        <p:nvSpPr>
          <p:cNvPr id="46085" name="Text Box 4"/>
          <p:cNvSpPr txBox="1">
            <a:spLocks noChangeArrowheads="1"/>
          </p:cNvSpPr>
          <p:nvPr/>
        </p:nvSpPr>
        <p:spPr bwMode="auto">
          <a:xfrm>
            <a:off x="646113" y="2276475"/>
            <a:ext cx="84978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2" descr="2005617193219610"/>
          <p:cNvPicPr>
            <a:picLocks noChangeAspect="1" noChangeArrowheads="1"/>
          </p:cNvPicPr>
          <p:nvPr/>
        </p:nvPicPr>
        <p:blipFill>
          <a:blip r:embed="rId1"/>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Text Box 2"/>
          <p:cNvSpPr txBox="1">
            <a:spLocks noChangeArrowheads="1"/>
          </p:cNvSpPr>
          <p:nvPr/>
        </p:nvSpPr>
        <p:spPr bwMode="auto">
          <a:xfrm>
            <a:off x="539750" y="908050"/>
            <a:ext cx="8135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47108" name="Text Box 3"/>
          <p:cNvSpPr txBox="1">
            <a:spLocks noChangeArrowheads="1"/>
          </p:cNvSpPr>
          <p:nvPr/>
        </p:nvSpPr>
        <p:spPr bwMode="auto">
          <a:xfrm>
            <a:off x="539750" y="404813"/>
            <a:ext cx="23764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4000" b="1">
                <a:solidFill>
                  <a:srgbClr val="FF3300"/>
                </a:solidFill>
              </a:rPr>
              <a:t>我承诺！</a:t>
            </a:r>
            <a:endParaRPr lang="zh-CN" altLang="en-US" sz="4000" b="1">
              <a:solidFill>
                <a:srgbClr val="FF3300"/>
              </a:solidFill>
            </a:endParaRPr>
          </a:p>
        </p:txBody>
      </p:sp>
      <p:pic>
        <p:nvPicPr>
          <p:cNvPr id="47109" name="Picture 4" descr="0143"/>
          <p:cNvPicPr>
            <a:picLocks noChangeAspect="1" noChangeArrowheads="1"/>
          </p:cNvPicPr>
          <p:nvPr/>
        </p:nvPicPr>
        <p:blipFill>
          <a:blip r:embed="rId2"/>
          <a:srcRect/>
          <a:stretch>
            <a:fillRect/>
          </a:stretch>
        </p:blipFill>
        <p:spPr bwMode="auto">
          <a:xfrm>
            <a:off x="5651500" y="4149725"/>
            <a:ext cx="2695575"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Text Box 6"/>
          <p:cNvSpPr txBox="1">
            <a:spLocks noChangeArrowheads="1"/>
          </p:cNvSpPr>
          <p:nvPr/>
        </p:nvSpPr>
        <p:spPr bwMode="auto">
          <a:xfrm>
            <a:off x="7380288" y="5665788"/>
            <a:ext cx="1008062"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endParaRPr lang="en-US" altLang="zh-CN" b="1"/>
          </a:p>
          <a:p>
            <a:pPr eaLnBrk="1" hangingPunct="1">
              <a:spcBef>
                <a:spcPct val="50000"/>
              </a:spcBef>
            </a:pPr>
            <a:endParaRPr lang="en-US" altLang="zh-CN" b="1"/>
          </a:p>
          <a:p>
            <a:pPr eaLnBrk="1" hangingPunct="1">
              <a:spcBef>
                <a:spcPct val="50000"/>
              </a:spcBef>
            </a:pPr>
            <a:endParaRPr lang="en-US" altLang="zh-CN" b="1"/>
          </a:p>
        </p:txBody>
      </p:sp>
      <p:sp>
        <p:nvSpPr>
          <p:cNvPr id="86024" name="Text Box 8"/>
          <p:cNvSpPr txBox="1">
            <a:spLocks noChangeArrowheads="1"/>
          </p:cNvSpPr>
          <p:nvPr/>
        </p:nvSpPr>
        <p:spPr bwMode="auto">
          <a:xfrm>
            <a:off x="611188" y="4437063"/>
            <a:ext cx="5329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3366FF"/>
                </a:solidFill>
              </a:rPr>
              <a:t>       </a:t>
            </a:r>
            <a:endParaRPr lang="en-US" altLang="zh-CN" sz="2800" b="1">
              <a:solidFill>
                <a:srgbClr val="3366FF"/>
              </a:solidFill>
            </a:endParaRPr>
          </a:p>
        </p:txBody>
      </p:sp>
      <p:sp>
        <p:nvSpPr>
          <p:cNvPr id="47112" name="Text Box 9"/>
          <p:cNvSpPr txBox="1">
            <a:spLocks noChangeArrowheads="1"/>
          </p:cNvSpPr>
          <p:nvPr/>
        </p:nvSpPr>
        <p:spPr bwMode="auto">
          <a:xfrm>
            <a:off x="468313" y="1125538"/>
            <a:ext cx="8135937"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latin typeface="宋体" panose="02010600030101010101" pitchFamily="2" charset="-122"/>
              </a:rPr>
              <a:t> </a:t>
            </a:r>
            <a:r>
              <a:rPr lang="zh-CN" altLang="en-US" sz="3200" b="1" dirty="0">
                <a:latin typeface="黑体" panose="02010609060101010101" pitchFamily="49" charset="-122"/>
                <a:ea typeface="黑体" panose="02010609060101010101" pitchFamily="49" charset="-122"/>
              </a:rPr>
              <a:t>创造绿色的网络空间，享受文明的网络生活。</a:t>
            </a:r>
            <a:endParaRPr lang="zh-CN" altLang="en-US" sz="3200" b="1" dirty="0">
              <a:latin typeface="黑体" panose="02010609060101010101" pitchFamily="49" charset="-122"/>
              <a:ea typeface="黑体" panose="02010609060101010101" pitchFamily="49" charset="-122"/>
            </a:endParaRPr>
          </a:p>
          <a:p>
            <a:pPr eaLnBrk="1" hangingPunct="1"/>
            <a:r>
              <a:rPr lang="zh-CN" altLang="en-US" sz="3200" b="1" dirty="0">
                <a:latin typeface="黑体" panose="02010609060101010101" pitchFamily="49" charset="-122"/>
                <a:ea typeface="黑体" panose="02010609060101010101" pitchFamily="49" charset="-122"/>
              </a:rPr>
              <a:t> 我们决心：  </a:t>
            </a:r>
            <a:endParaRPr lang="zh-CN" altLang="en-US" sz="3200" b="1" dirty="0">
              <a:latin typeface="黑体" panose="02010609060101010101" pitchFamily="49" charset="-122"/>
              <a:ea typeface="黑体" panose="02010609060101010101" pitchFamily="49" charset="-122"/>
            </a:endParaRPr>
          </a:p>
          <a:p>
            <a:pPr eaLnBrk="1" hangingPunct="1"/>
            <a:r>
              <a:rPr lang="zh-CN" altLang="en-US" sz="3200" b="1" dirty="0">
                <a:latin typeface="黑体" panose="02010609060101010101" pitchFamily="49" charset="-122"/>
                <a:ea typeface="黑体" panose="02010609060101010101" pitchFamily="49" charset="-122"/>
              </a:rPr>
              <a:t>     绿色上网   文明上网 </a:t>
            </a:r>
            <a:endParaRPr lang="zh-CN" altLang="en-US" sz="3200" b="1" dirty="0">
              <a:latin typeface="黑体" panose="02010609060101010101" pitchFamily="49" charset="-122"/>
              <a:ea typeface="黑体" panose="02010609060101010101" pitchFamily="49" charset="-122"/>
            </a:endParaRPr>
          </a:p>
          <a:p>
            <a:pPr eaLnBrk="1" hangingPunct="1"/>
            <a:r>
              <a:rPr lang="zh-CN" altLang="en-US" sz="3200" b="1" dirty="0">
                <a:latin typeface="黑体" panose="02010609060101010101" pitchFamily="49" charset="-122"/>
                <a:ea typeface="黑体" panose="02010609060101010101" pitchFamily="49" charset="-122"/>
              </a:rPr>
              <a:t>     要善于上网学习，不浏览不良信息，一切从我做起，用我们的行动来创造绿色网络，享受健康的网络生活！</a:t>
            </a:r>
            <a:endParaRPr lang="zh-CN" altLang="en-US" sz="3200" b="1" dirty="0">
              <a:solidFill>
                <a:schemeClr val="folHlink"/>
              </a:solidFill>
              <a:latin typeface="黑体" panose="02010609060101010101" pitchFamily="49" charset="-122"/>
              <a:ea typeface="黑体" panose="02010609060101010101" pitchFamily="49" charset="-122"/>
            </a:endParaRPr>
          </a:p>
        </p:txBody>
      </p:sp>
      <p:sp>
        <p:nvSpPr>
          <p:cNvPr id="47113" name="Text Box 11"/>
          <p:cNvSpPr txBox="1">
            <a:spLocks noChangeArrowheads="1"/>
          </p:cNvSpPr>
          <p:nvPr/>
        </p:nvSpPr>
        <p:spPr bwMode="auto">
          <a:xfrm>
            <a:off x="7092950" y="5157788"/>
            <a:ext cx="187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0000FF"/>
                </a:solidFill>
              </a:rPr>
              <a:t>承诺人：</a:t>
            </a:r>
            <a:endParaRPr lang="zh-CN" altLang="en-US" sz="2400" b="1">
              <a:solidFill>
                <a:srgbClr val="0000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6024"/>
                                        </p:tgtEl>
                                        <p:attrNameLst>
                                          <p:attrName>style.visibility</p:attrName>
                                        </p:attrNameLst>
                                      </p:cBhvr>
                                      <p:to>
                                        <p:strVal val="visible"/>
                                      </p:to>
                                    </p:set>
                                    <p:animEffect transition="in" filter="slide(fromBottom)">
                                      <p:cBhvr>
                                        <p:cTn id="7" dur="500"/>
                                        <p:tgtEl>
                                          <p:spTgt spid="8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468313" y="476250"/>
            <a:ext cx="8137525"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dirty="0">
                <a:latin typeface="楷体_GB2312" pitchFamily="1" charset="-122"/>
                <a:ea typeface="楷体_GB2312" pitchFamily="1" charset="-122"/>
              </a:rPr>
              <a:t>    </a:t>
            </a:r>
            <a:r>
              <a:rPr lang="zh-CN" altLang="en-US" sz="2400" b="1" dirty="0">
                <a:latin typeface="楷体_GB2312" pitchFamily="1" charset="-122"/>
                <a:ea typeface="楷体_GB2312" pitchFamily="1" charset="-122"/>
              </a:rPr>
              <a:t>单项选择题</a:t>
            </a:r>
            <a:endParaRPr lang="zh-CN" altLang="en-US" sz="2400" b="1" dirty="0">
              <a:latin typeface="楷体_GB2312" pitchFamily="1" charset="-122"/>
              <a:ea typeface="楷体_GB2312" pitchFamily="1" charset="-122"/>
            </a:endParaRPr>
          </a:p>
          <a:p>
            <a:pPr eaLnBrk="1" hangingPunct="1">
              <a:spcBef>
                <a:spcPct val="50000"/>
              </a:spcBef>
            </a:pPr>
            <a:r>
              <a:rPr lang="zh-CN" altLang="en-US" sz="2400" b="1" dirty="0">
                <a:latin typeface="楷体_GB2312" pitchFamily="1" charset="-122"/>
                <a:ea typeface="楷体_GB2312" pitchFamily="1" charset="-122"/>
              </a:rPr>
              <a:t>全国青少年网络文明公约</a:t>
            </a:r>
            <a:endParaRPr lang="zh-CN" altLang="en-US" sz="2400" b="1" dirty="0">
              <a:latin typeface="楷体_GB2312" pitchFamily="1" charset="-122"/>
              <a:ea typeface="楷体_GB2312" pitchFamily="1" charset="-122"/>
            </a:endParaRPr>
          </a:p>
          <a:p>
            <a:pPr eaLnBrk="1" hangingPunct="1">
              <a:spcBef>
                <a:spcPct val="50000"/>
              </a:spcBef>
            </a:pPr>
            <a:r>
              <a:rPr lang="zh-CN" altLang="en-US" sz="2400" b="1" dirty="0">
                <a:latin typeface="楷体_GB2312" pitchFamily="1" charset="-122"/>
                <a:ea typeface="楷体_GB2312" pitchFamily="1" charset="-122"/>
              </a:rPr>
              <a:t>要善于网上学习，不游览不良信息；要诚实友好交流，不侮辱欺诈他人；要增强自护意识，不随意约会网友；要维护网络安全，不破坏网络秩序；要有益身心健康，不沉溺虚拟时空。阅读以上材料，回答</a:t>
            </a:r>
            <a:r>
              <a:rPr lang="en-US" altLang="zh-CN" sz="2400" b="1" dirty="0">
                <a:latin typeface="楷体_GB2312" pitchFamily="1" charset="-122"/>
                <a:ea typeface="楷体_GB2312" pitchFamily="1" charset="-122"/>
              </a:rPr>
              <a:t>1</a:t>
            </a:r>
            <a:r>
              <a:rPr lang="en-US" altLang="zh-CN" sz="2400" b="1" dirty="0">
                <a:latin typeface="宋体" panose="02010600030101010101" pitchFamily="2" charset="-122"/>
                <a:ea typeface="楷体_GB2312" pitchFamily="1" charset="-122"/>
              </a:rPr>
              <a:t>—</a:t>
            </a:r>
            <a:r>
              <a:rPr lang="en-US" altLang="zh-CN" sz="2400" b="1" dirty="0">
                <a:latin typeface="楷体_GB2312" pitchFamily="1" charset="-122"/>
                <a:ea typeface="楷体_GB2312" pitchFamily="1" charset="-122"/>
              </a:rPr>
              <a:t>3</a:t>
            </a:r>
            <a:r>
              <a:rPr lang="zh-CN" altLang="en-US" sz="2400" b="1" dirty="0">
                <a:latin typeface="楷体_GB2312" pitchFamily="1" charset="-122"/>
                <a:ea typeface="楷体_GB2312" pitchFamily="1" charset="-122"/>
              </a:rPr>
              <a:t>题。</a:t>
            </a:r>
            <a:endParaRPr lang="zh-CN" altLang="en-US" sz="2400" b="1" dirty="0">
              <a:latin typeface="楷体_GB2312" pitchFamily="1" charset="-122"/>
              <a:ea typeface="楷体_GB2312" pitchFamily="1" charset="-122"/>
            </a:endParaRPr>
          </a:p>
          <a:p>
            <a:pPr eaLnBrk="1" hangingPunct="1">
              <a:spcBef>
                <a:spcPct val="50000"/>
              </a:spcBef>
            </a:pPr>
            <a:r>
              <a:rPr lang="en-US" altLang="zh-CN" sz="2400" b="1" dirty="0">
                <a:latin typeface="楷体_GB2312" pitchFamily="1" charset="-122"/>
                <a:ea typeface="楷体_GB2312" pitchFamily="1" charset="-122"/>
              </a:rPr>
              <a:t>1</a:t>
            </a:r>
            <a:r>
              <a:rPr lang="en-US" altLang="zh-CN" sz="2400" b="1" dirty="0">
                <a:latin typeface="宋体" panose="02010600030101010101" pitchFamily="2" charset="-122"/>
                <a:ea typeface="楷体_GB2312" pitchFamily="1" charset="-122"/>
              </a:rPr>
              <a:t>“</a:t>
            </a:r>
            <a:r>
              <a:rPr lang="zh-CN" altLang="en-US" sz="2400" b="1" dirty="0">
                <a:latin typeface="楷体_GB2312" pitchFamily="1" charset="-122"/>
                <a:ea typeface="楷体_GB2312" pitchFamily="1" charset="-122"/>
              </a:rPr>
              <a:t>要增强自护意识，不随意约会网友</a:t>
            </a:r>
            <a:r>
              <a:rPr lang="zh-CN" altLang="en-US" sz="2400" b="1" dirty="0">
                <a:latin typeface="宋体" panose="02010600030101010101" pitchFamily="2" charset="-122"/>
                <a:ea typeface="楷体_GB2312" pitchFamily="1" charset="-122"/>
              </a:rPr>
              <a:t>”</a:t>
            </a:r>
            <a:r>
              <a:rPr lang="zh-CN" altLang="en-US" sz="2400" b="1" dirty="0">
                <a:latin typeface="楷体_GB2312" pitchFamily="1" charset="-122"/>
                <a:ea typeface="楷体_GB2312" pitchFamily="1" charset="-122"/>
              </a:rPr>
              <a:t>，这说明</a:t>
            </a:r>
            <a:r>
              <a:rPr lang="en-US" altLang="zh-CN" sz="2400" b="1" dirty="0">
                <a:latin typeface="楷体_GB2312" pitchFamily="1" charset="-122"/>
                <a:ea typeface="楷体_GB2312" pitchFamily="1" charset="-122"/>
              </a:rPr>
              <a:t>(    )</a:t>
            </a:r>
            <a:endParaRPr lang="en-US" altLang="zh-CN" sz="2400" b="1" dirty="0">
              <a:latin typeface="楷体_GB2312" pitchFamily="1" charset="-122"/>
              <a:ea typeface="楷体_GB2312" pitchFamily="1" charset="-122"/>
            </a:endParaRPr>
          </a:p>
          <a:p>
            <a:pPr eaLnBrk="1" hangingPunct="1">
              <a:spcBef>
                <a:spcPct val="50000"/>
              </a:spcBef>
            </a:pPr>
            <a:r>
              <a:rPr lang="en-US" altLang="zh-CN" sz="2400" b="1" dirty="0">
                <a:latin typeface="楷体_GB2312" pitchFamily="1" charset="-122"/>
                <a:ea typeface="楷体_GB2312" pitchFamily="1" charset="-122"/>
              </a:rPr>
              <a:t>  A</a:t>
            </a:r>
            <a:r>
              <a:rPr lang="zh-CN" altLang="en-US" sz="2400" b="1" dirty="0">
                <a:latin typeface="楷体_GB2312" pitchFamily="1" charset="-122"/>
                <a:ea typeface="楷体_GB2312" pitchFamily="1" charset="-122"/>
              </a:rPr>
              <a:t>、在网上不能交朋友</a:t>
            </a:r>
            <a:endParaRPr lang="zh-CN" altLang="en-US" sz="2400" b="1" dirty="0">
              <a:latin typeface="楷体_GB2312" pitchFamily="1" charset="-122"/>
              <a:ea typeface="楷体_GB2312" pitchFamily="1" charset="-122"/>
            </a:endParaRPr>
          </a:p>
          <a:p>
            <a:pPr eaLnBrk="1" hangingPunct="1">
              <a:spcBef>
                <a:spcPct val="50000"/>
              </a:spcBef>
            </a:pPr>
            <a:r>
              <a:rPr lang="zh-CN" altLang="en-US" sz="2400" b="1" dirty="0">
                <a:latin typeface="楷体_GB2312" pitchFamily="1" charset="-122"/>
                <a:ea typeface="楷体_GB2312" pitchFamily="1" charset="-122"/>
              </a:rPr>
              <a:t>  </a:t>
            </a:r>
            <a:r>
              <a:rPr lang="en-US" altLang="zh-CN"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、在网络中要不断提高自己的辨别觉察能力</a:t>
            </a:r>
            <a:endParaRPr lang="zh-CN" altLang="en-US" sz="2400" b="1" dirty="0">
              <a:latin typeface="楷体_GB2312" pitchFamily="1" charset="-122"/>
              <a:ea typeface="楷体_GB2312" pitchFamily="1" charset="-122"/>
            </a:endParaRPr>
          </a:p>
          <a:p>
            <a:pPr eaLnBrk="1" hangingPunct="1">
              <a:spcBef>
                <a:spcPct val="50000"/>
              </a:spcBef>
            </a:pPr>
            <a:r>
              <a:rPr lang="zh-CN" altLang="en-US" sz="2400" b="1" dirty="0">
                <a:latin typeface="楷体_GB2312" pitchFamily="1" charset="-122"/>
                <a:ea typeface="楷体_GB2312" pitchFamily="1" charset="-122"/>
              </a:rPr>
              <a:t>  </a:t>
            </a:r>
            <a:r>
              <a:rPr lang="en-US" altLang="zh-CN"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、网络没有任何安全保障</a:t>
            </a:r>
            <a:endParaRPr lang="zh-CN" altLang="en-US" sz="2400" b="1" dirty="0">
              <a:latin typeface="楷体_GB2312" pitchFamily="1" charset="-122"/>
              <a:ea typeface="楷体_GB2312" pitchFamily="1" charset="-122"/>
            </a:endParaRPr>
          </a:p>
          <a:p>
            <a:pPr eaLnBrk="1" hangingPunct="1">
              <a:spcBef>
                <a:spcPct val="50000"/>
              </a:spcBef>
            </a:pPr>
            <a:r>
              <a:rPr lang="zh-CN" altLang="en-US" sz="2400" b="1" dirty="0">
                <a:latin typeface="楷体_GB2312" pitchFamily="1" charset="-122"/>
                <a:ea typeface="楷体_GB2312" pitchFamily="1" charset="-122"/>
              </a:rPr>
              <a:t>  </a:t>
            </a:r>
            <a:r>
              <a:rPr lang="en-US" altLang="zh-CN"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、网络不讲诚信</a:t>
            </a:r>
            <a:endParaRPr lang="zh-CN" altLang="en-US" sz="2400" b="1" dirty="0">
              <a:latin typeface="楷体_GB2312" pitchFamily="1" charset="-122"/>
              <a:ea typeface="楷体_GB2312" pitchFamily="1" charset="-122"/>
            </a:endParaRPr>
          </a:p>
          <a:p>
            <a:pPr eaLnBrk="1" hangingPunct="1">
              <a:spcBef>
                <a:spcPct val="50000"/>
              </a:spcBef>
            </a:pPr>
            <a:endParaRPr lang="en-US" altLang="zh-CN" sz="2400" b="1" dirty="0">
              <a:latin typeface="楷体_GB2312" pitchFamily="1" charset="-122"/>
              <a:ea typeface="楷体_GB2312" pitchFamily="1" charset="-122"/>
            </a:endParaRPr>
          </a:p>
        </p:txBody>
      </p:sp>
      <p:sp>
        <p:nvSpPr>
          <p:cNvPr id="92163" name="Text Box 3"/>
          <p:cNvSpPr txBox="1">
            <a:spLocks noChangeArrowheads="1"/>
          </p:cNvSpPr>
          <p:nvPr/>
        </p:nvSpPr>
        <p:spPr bwMode="auto">
          <a:xfrm>
            <a:off x="7380288" y="3068638"/>
            <a:ext cx="48895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800" b="1">
                <a:solidFill>
                  <a:srgbClr val="FF6600"/>
                </a:solidFill>
                <a:latin typeface="宋体" panose="02010600030101010101" pitchFamily="2" charset="-122"/>
              </a:rPr>
              <a:t>B</a:t>
            </a:r>
            <a:endParaRPr lang="en-US" altLang="zh-CN" sz="4800" b="1">
              <a:solidFill>
                <a:srgbClr val="FF6600"/>
              </a:solidFill>
              <a:latin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3"/>
                                        </p:tgtEl>
                                        <p:attrNameLst>
                                          <p:attrName>style.visibility</p:attrName>
                                        </p:attrNameLst>
                                      </p:cBhvr>
                                      <p:to>
                                        <p:strVal val="visible"/>
                                      </p:to>
                                    </p:set>
                                    <p:anim calcmode="lin" valueType="num">
                                      <p:cBhvr additive="base">
                                        <p:cTn id="7" dur="500" fill="hold"/>
                                        <p:tgtEl>
                                          <p:spTgt spid="92163"/>
                                        </p:tgtEl>
                                        <p:attrNameLst>
                                          <p:attrName>ppt_x</p:attrName>
                                        </p:attrNameLst>
                                      </p:cBhvr>
                                      <p:tavLst>
                                        <p:tav tm="0">
                                          <p:val>
                                            <p:strVal val="#ppt_x"/>
                                          </p:val>
                                        </p:tav>
                                        <p:tav tm="100000">
                                          <p:val>
                                            <p:strVal val="#ppt_x"/>
                                          </p:val>
                                        </p:tav>
                                      </p:tavLst>
                                    </p:anim>
                                    <p:anim calcmode="lin" valueType="num">
                                      <p:cBhvr additive="base">
                                        <p:cTn id="8" dur="500" fill="hold"/>
                                        <p:tgtEl>
                                          <p:spTgt spid="921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79388" y="3213100"/>
            <a:ext cx="878522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dirty="0">
                <a:latin typeface="楷体_GB2312" pitchFamily="1" charset="-122"/>
                <a:ea typeface="楷体_GB2312" pitchFamily="1" charset="-122"/>
              </a:rPr>
              <a:t>3</a:t>
            </a:r>
            <a:r>
              <a:rPr lang="zh-CN" altLang="en-US" sz="2400" b="1" dirty="0">
                <a:latin typeface="楷体_GB2312" pitchFamily="1" charset="-122"/>
                <a:ea typeface="楷体_GB2312" pitchFamily="1" charset="-122"/>
              </a:rPr>
              <a:t>、 当你上网时，发现有不健康的网页，正确的做法是（     ） </a:t>
            </a:r>
            <a:endParaRPr lang="zh-CN" altLang="en-US" sz="2400" b="1" dirty="0">
              <a:latin typeface="楷体_GB2312" pitchFamily="1" charset="-122"/>
              <a:ea typeface="楷体_GB2312" pitchFamily="1" charset="-122"/>
            </a:endParaRPr>
          </a:p>
          <a:p>
            <a:pPr eaLnBrk="1" hangingPunct="1">
              <a:spcBef>
                <a:spcPct val="50000"/>
              </a:spcBef>
            </a:pPr>
            <a:r>
              <a:rPr lang="zh-CN" altLang="en-US" sz="2400" b="1" dirty="0">
                <a:latin typeface="楷体_GB2312" pitchFamily="1" charset="-122"/>
                <a:ea typeface="楷体_GB2312" pitchFamily="1" charset="-122"/>
              </a:rPr>
              <a:t>① 自觉关闭该网页，不理会</a:t>
            </a:r>
            <a:br>
              <a:rPr lang="zh-CN" altLang="en-US" sz="2400" b="1" dirty="0">
                <a:latin typeface="楷体_GB2312" pitchFamily="1" charset="-122"/>
                <a:ea typeface="楷体_GB2312" pitchFamily="1" charset="-122"/>
              </a:rPr>
            </a:br>
            <a:r>
              <a:rPr lang="zh-CN" altLang="en-US" sz="2400" b="1" dirty="0">
                <a:latin typeface="楷体_GB2312" pitchFamily="1" charset="-122"/>
                <a:ea typeface="楷体_GB2312" pitchFamily="1" charset="-122"/>
              </a:rPr>
              <a:t>② 关闭主机，永不上网</a:t>
            </a:r>
            <a:br>
              <a:rPr lang="zh-CN" altLang="en-US" sz="2400" b="1" dirty="0">
                <a:latin typeface="楷体_GB2312" pitchFamily="1" charset="-122"/>
                <a:ea typeface="楷体_GB2312" pitchFamily="1" charset="-122"/>
              </a:rPr>
            </a:br>
            <a:r>
              <a:rPr lang="zh-CN" altLang="en-US" sz="2400" b="1" dirty="0">
                <a:latin typeface="楷体_GB2312" pitchFamily="1" charset="-122"/>
                <a:ea typeface="楷体_GB2312" pitchFamily="1" charset="-122"/>
              </a:rPr>
              <a:t>③ 清除不健康的网页后再上网</a:t>
            </a:r>
            <a:br>
              <a:rPr lang="zh-CN" altLang="en-US" sz="2400" b="1" dirty="0">
                <a:latin typeface="楷体_GB2312" pitchFamily="1" charset="-122"/>
                <a:ea typeface="楷体_GB2312" pitchFamily="1" charset="-122"/>
              </a:rPr>
            </a:br>
            <a:r>
              <a:rPr lang="zh-CN" altLang="en-US" sz="2400" b="1" dirty="0">
                <a:latin typeface="楷体_GB2312" pitchFamily="1" charset="-122"/>
                <a:ea typeface="楷体_GB2312" pitchFamily="1" charset="-122"/>
              </a:rPr>
              <a:t>④ 自觉抵制不健康内容的诱惑</a:t>
            </a:r>
            <a:br>
              <a:rPr lang="zh-CN" altLang="en-US" sz="2400" b="1" dirty="0">
                <a:latin typeface="楷体_GB2312" pitchFamily="1" charset="-122"/>
                <a:ea typeface="楷体_GB2312" pitchFamily="1" charset="-122"/>
              </a:rPr>
            </a:br>
            <a:r>
              <a:rPr lang="en-US" altLang="zh-CN" sz="2400" b="1" dirty="0">
                <a:latin typeface="楷体_GB2312" pitchFamily="1" charset="-122"/>
                <a:ea typeface="楷体_GB2312" pitchFamily="1" charset="-122"/>
              </a:rPr>
              <a:t>A </a:t>
            </a:r>
            <a:r>
              <a:rPr lang="zh-CN" altLang="en-US" sz="2400" b="1" dirty="0">
                <a:latin typeface="楷体_GB2312" pitchFamily="1" charset="-122"/>
                <a:ea typeface="楷体_GB2312" pitchFamily="1" charset="-122"/>
              </a:rPr>
              <a:t>．① ② ③   </a:t>
            </a:r>
            <a:r>
              <a:rPr lang="en-US" altLang="zh-CN" sz="2400" b="1" dirty="0">
                <a:latin typeface="楷体_GB2312" pitchFamily="1" charset="-122"/>
                <a:ea typeface="楷体_GB2312" pitchFamily="1" charset="-122"/>
              </a:rPr>
              <a:t>B </a:t>
            </a:r>
            <a:r>
              <a:rPr lang="zh-CN" altLang="en-US" sz="2400" b="1" dirty="0">
                <a:latin typeface="楷体_GB2312" pitchFamily="1" charset="-122"/>
                <a:ea typeface="楷体_GB2312" pitchFamily="1" charset="-122"/>
              </a:rPr>
              <a:t>．① ③ ④ </a:t>
            </a:r>
            <a:endParaRPr lang="zh-CN" altLang="en-US" sz="2400" b="1" dirty="0">
              <a:latin typeface="楷体_GB2312" pitchFamily="1" charset="-122"/>
              <a:ea typeface="楷体_GB2312" pitchFamily="1" charset="-122"/>
            </a:endParaRPr>
          </a:p>
          <a:p>
            <a:pPr eaLnBrk="1" hangingPunct="1">
              <a:spcBef>
                <a:spcPct val="50000"/>
              </a:spcBef>
            </a:pPr>
            <a:r>
              <a:rPr lang="en-US" altLang="zh-CN" sz="2400" b="1" dirty="0">
                <a:latin typeface="楷体_GB2312" pitchFamily="1" charset="-122"/>
                <a:ea typeface="楷体_GB2312" pitchFamily="1" charset="-122"/>
              </a:rPr>
              <a:t>C </a:t>
            </a:r>
            <a:r>
              <a:rPr lang="zh-CN" altLang="en-US" sz="2400" b="1" dirty="0">
                <a:latin typeface="楷体_GB2312" pitchFamily="1" charset="-122"/>
                <a:ea typeface="楷体_GB2312" pitchFamily="1" charset="-122"/>
              </a:rPr>
              <a:t>．① ② ④   </a:t>
            </a:r>
            <a:r>
              <a:rPr lang="en-US" altLang="zh-CN" sz="2400" b="1" dirty="0">
                <a:latin typeface="楷体_GB2312" pitchFamily="1" charset="-122"/>
                <a:ea typeface="楷体_GB2312" pitchFamily="1" charset="-122"/>
              </a:rPr>
              <a:t>D </a:t>
            </a:r>
            <a:r>
              <a:rPr lang="zh-CN" altLang="en-US" sz="2400" b="1" dirty="0">
                <a:latin typeface="楷体_GB2312" pitchFamily="1" charset="-122"/>
                <a:ea typeface="楷体_GB2312" pitchFamily="1" charset="-122"/>
              </a:rPr>
              <a:t>．② ③ </a:t>
            </a:r>
            <a:r>
              <a:rPr lang="zh-CN" altLang="en-US" sz="2400" b="1" dirty="0" smtClean="0">
                <a:latin typeface="楷体_GB2312" pitchFamily="1" charset="-122"/>
                <a:ea typeface="楷体_GB2312" pitchFamily="1" charset="-122"/>
              </a:rPr>
              <a:t>④  </a:t>
            </a:r>
            <a:endParaRPr lang="zh-CN" altLang="en-US" sz="2400" b="1" dirty="0">
              <a:latin typeface="楷体_GB2312" pitchFamily="1" charset="-122"/>
              <a:ea typeface="楷体_GB2312" pitchFamily="1" charset="-122"/>
            </a:endParaRPr>
          </a:p>
        </p:txBody>
      </p:sp>
      <p:sp>
        <p:nvSpPr>
          <p:cNvPr id="94211" name="Text Box 3"/>
          <p:cNvSpPr txBox="1">
            <a:spLocks noChangeArrowheads="1"/>
          </p:cNvSpPr>
          <p:nvPr/>
        </p:nvSpPr>
        <p:spPr bwMode="auto">
          <a:xfrm>
            <a:off x="8027988" y="2997200"/>
            <a:ext cx="503237"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800" b="1">
                <a:solidFill>
                  <a:srgbClr val="FF6600"/>
                </a:solidFill>
                <a:latin typeface="宋体" panose="02010600030101010101" pitchFamily="2" charset="-122"/>
              </a:rPr>
              <a:t>B</a:t>
            </a:r>
            <a:endParaRPr lang="en-US" altLang="zh-CN" sz="4800" b="1">
              <a:solidFill>
                <a:srgbClr val="FF6600"/>
              </a:solidFill>
              <a:latin typeface="宋体" panose="02010600030101010101" pitchFamily="2" charset="-122"/>
            </a:endParaRPr>
          </a:p>
        </p:txBody>
      </p:sp>
      <p:sp>
        <p:nvSpPr>
          <p:cNvPr id="49156" name="Text Box 5"/>
          <p:cNvSpPr txBox="1">
            <a:spLocks noChangeArrowheads="1"/>
          </p:cNvSpPr>
          <p:nvPr/>
        </p:nvSpPr>
        <p:spPr bwMode="auto">
          <a:xfrm>
            <a:off x="179388" y="188913"/>
            <a:ext cx="8964612"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dirty="0">
                <a:latin typeface="楷体_GB2312" pitchFamily="1" charset="-122"/>
                <a:ea typeface="楷体_GB2312" pitchFamily="1" charset="-122"/>
              </a:rPr>
              <a:t>2</a:t>
            </a:r>
            <a:r>
              <a:rPr lang="zh-CN" altLang="en-US" sz="2400" b="1" dirty="0">
                <a:latin typeface="楷体_GB2312" pitchFamily="1" charset="-122"/>
                <a:ea typeface="楷体_GB2312" pitchFamily="1" charset="-122"/>
              </a:rPr>
              <a:t>、</a:t>
            </a:r>
            <a:r>
              <a:rPr lang="zh-CN" altLang="en-US" sz="2400" b="1" dirty="0">
                <a:latin typeface="宋体" panose="02010600030101010101" pitchFamily="2" charset="-122"/>
                <a:ea typeface="楷体_GB2312" pitchFamily="1" charset="-122"/>
              </a:rPr>
              <a:t>“</a:t>
            </a:r>
            <a:r>
              <a:rPr lang="zh-CN" altLang="en-US" sz="2400" b="1" dirty="0">
                <a:latin typeface="楷体_GB2312" pitchFamily="1" charset="-122"/>
                <a:ea typeface="楷体_GB2312" pitchFamily="1" charset="-122"/>
              </a:rPr>
              <a:t>要有益身心健康，不沉溺虚拟时空</a:t>
            </a:r>
            <a:r>
              <a:rPr lang="zh-CN" altLang="en-US" sz="2400" b="1" dirty="0">
                <a:latin typeface="宋体" panose="02010600030101010101" pitchFamily="2" charset="-122"/>
                <a:ea typeface="楷体_GB2312" pitchFamily="1" charset="-122"/>
              </a:rPr>
              <a:t>”</a:t>
            </a:r>
            <a:r>
              <a:rPr lang="zh-CN" altLang="en-US" sz="2400" b="1" dirty="0">
                <a:latin typeface="楷体_GB2312" pitchFamily="1" charset="-122"/>
                <a:ea typeface="楷体_GB2312" pitchFamily="1" charset="-122"/>
              </a:rPr>
              <a:t>，这说明</a:t>
            </a:r>
            <a:r>
              <a:rPr lang="en-US" altLang="zh-CN" sz="2400" b="1" dirty="0">
                <a:latin typeface="楷体_GB2312" pitchFamily="1" charset="-122"/>
                <a:ea typeface="楷体_GB2312" pitchFamily="1" charset="-122"/>
              </a:rPr>
              <a:t>(     )</a:t>
            </a:r>
            <a:endParaRPr lang="en-US" altLang="zh-CN" sz="2400" b="1" dirty="0">
              <a:latin typeface="楷体_GB2312" pitchFamily="1" charset="-122"/>
              <a:ea typeface="楷体_GB2312" pitchFamily="1" charset="-122"/>
            </a:endParaRPr>
          </a:p>
          <a:p>
            <a:pPr eaLnBrk="1" hangingPunct="1">
              <a:spcBef>
                <a:spcPct val="50000"/>
              </a:spcBef>
            </a:pPr>
            <a:r>
              <a:rPr lang="en-US" altLang="zh-CN" sz="2400" b="1" dirty="0">
                <a:latin typeface="楷体_GB2312" pitchFamily="1" charset="-122"/>
                <a:ea typeface="楷体_GB2312" pitchFamily="1" charset="-122"/>
              </a:rPr>
              <a:t>  A</a:t>
            </a:r>
            <a:r>
              <a:rPr lang="zh-CN" altLang="en-US" sz="2400" b="1" dirty="0">
                <a:latin typeface="楷体_GB2312" pitchFamily="1" charset="-122"/>
                <a:ea typeface="楷体_GB2312" pitchFamily="1" charset="-122"/>
              </a:rPr>
              <a:t>、未成年人上网有害无益</a:t>
            </a:r>
            <a:endParaRPr lang="zh-CN" altLang="en-US" sz="2400" b="1" dirty="0">
              <a:latin typeface="楷体_GB2312" pitchFamily="1" charset="-122"/>
              <a:ea typeface="楷体_GB2312" pitchFamily="1" charset="-122"/>
            </a:endParaRPr>
          </a:p>
          <a:p>
            <a:pPr eaLnBrk="1" hangingPunct="1">
              <a:spcBef>
                <a:spcPct val="50000"/>
              </a:spcBef>
            </a:pPr>
            <a:r>
              <a:rPr lang="zh-CN" altLang="en-US" sz="2400" b="1" dirty="0">
                <a:latin typeface="楷体_GB2312" pitchFamily="1" charset="-122"/>
                <a:ea typeface="楷体_GB2312" pitchFamily="1" charset="-122"/>
              </a:rPr>
              <a:t>  </a:t>
            </a:r>
            <a:r>
              <a:rPr lang="en-US" altLang="zh-CN"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、小学生要拒绝上网</a:t>
            </a:r>
            <a:endParaRPr lang="zh-CN" altLang="en-US" sz="2400" b="1" dirty="0">
              <a:latin typeface="楷体_GB2312" pitchFamily="1" charset="-122"/>
              <a:ea typeface="楷体_GB2312" pitchFamily="1" charset="-122"/>
            </a:endParaRPr>
          </a:p>
          <a:p>
            <a:pPr eaLnBrk="1" hangingPunct="1">
              <a:spcBef>
                <a:spcPct val="50000"/>
              </a:spcBef>
            </a:pPr>
            <a:r>
              <a:rPr lang="zh-CN" altLang="en-US" sz="2400" b="1" dirty="0">
                <a:latin typeface="楷体_GB2312" pitchFamily="1" charset="-122"/>
                <a:ea typeface="楷体_GB2312" pitchFamily="1" charset="-122"/>
              </a:rPr>
              <a:t>  </a:t>
            </a:r>
            <a:r>
              <a:rPr lang="en-US" altLang="zh-CN"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、网络是虚拟的、不可靠的</a:t>
            </a:r>
            <a:endParaRPr lang="zh-CN" altLang="en-US" sz="2400" b="1" dirty="0">
              <a:latin typeface="楷体_GB2312" pitchFamily="1" charset="-122"/>
              <a:ea typeface="楷体_GB2312" pitchFamily="1" charset="-122"/>
            </a:endParaRPr>
          </a:p>
          <a:p>
            <a:pPr eaLnBrk="1" hangingPunct="1">
              <a:spcBef>
                <a:spcPct val="50000"/>
              </a:spcBef>
            </a:pPr>
            <a:r>
              <a:rPr lang="zh-CN" altLang="en-US" sz="2400" b="1" dirty="0">
                <a:latin typeface="楷体_GB2312" pitchFamily="1" charset="-122"/>
                <a:ea typeface="楷体_GB2312" pitchFamily="1" charset="-122"/>
              </a:rPr>
              <a:t>  </a:t>
            </a:r>
            <a:r>
              <a:rPr lang="en-US" altLang="zh-CN"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、我们要享受健康的网络交往</a:t>
            </a:r>
            <a:endParaRPr lang="zh-CN" altLang="en-US" sz="2400" b="1" dirty="0">
              <a:latin typeface="楷体_GB2312" pitchFamily="1" charset="-122"/>
              <a:ea typeface="楷体_GB2312" pitchFamily="1" charset="-122"/>
            </a:endParaRPr>
          </a:p>
        </p:txBody>
      </p:sp>
      <p:sp>
        <p:nvSpPr>
          <p:cNvPr id="94214" name="Text Box 6"/>
          <p:cNvSpPr txBox="1">
            <a:spLocks noChangeArrowheads="1"/>
          </p:cNvSpPr>
          <p:nvPr/>
        </p:nvSpPr>
        <p:spPr bwMode="auto">
          <a:xfrm>
            <a:off x="7380288" y="0"/>
            <a:ext cx="1295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800" b="1">
                <a:solidFill>
                  <a:srgbClr val="FF6600"/>
                </a:solidFill>
                <a:latin typeface="宋体" panose="02010600030101010101" pitchFamily="2" charset="-122"/>
              </a:rPr>
              <a:t>D</a:t>
            </a:r>
            <a:endParaRPr lang="en-US" altLang="zh-CN" sz="4800" b="1">
              <a:solidFill>
                <a:srgbClr val="FF6600"/>
              </a:solidFill>
              <a:latin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4"/>
                                        </p:tgtEl>
                                        <p:attrNameLst>
                                          <p:attrName>style.visibility</p:attrName>
                                        </p:attrNameLst>
                                      </p:cBhvr>
                                      <p:to>
                                        <p:strVal val="visible"/>
                                      </p:to>
                                    </p:set>
                                    <p:anim calcmode="lin" valueType="num">
                                      <p:cBhvr additive="base">
                                        <p:cTn id="7" dur="500" fill="hold"/>
                                        <p:tgtEl>
                                          <p:spTgt spid="94214"/>
                                        </p:tgtEl>
                                        <p:attrNameLst>
                                          <p:attrName>ppt_x</p:attrName>
                                        </p:attrNameLst>
                                      </p:cBhvr>
                                      <p:tavLst>
                                        <p:tav tm="0">
                                          <p:val>
                                            <p:strVal val="#ppt_x"/>
                                          </p:val>
                                        </p:tav>
                                        <p:tav tm="100000">
                                          <p:val>
                                            <p:strVal val="#ppt_x"/>
                                          </p:val>
                                        </p:tav>
                                      </p:tavLst>
                                    </p:anim>
                                    <p:anim calcmode="lin" valueType="num">
                                      <p:cBhvr additive="base">
                                        <p:cTn id="8" dur="500" fill="hold"/>
                                        <p:tgtEl>
                                          <p:spTgt spid="942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1"/>
                                        </p:tgtEl>
                                        <p:attrNameLst>
                                          <p:attrName>style.visibility</p:attrName>
                                        </p:attrNameLst>
                                      </p:cBhvr>
                                      <p:to>
                                        <p:strVal val="visible"/>
                                      </p:to>
                                    </p:set>
                                    <p:anim calcmode="lin" valueType="num">
                                      <p:cBhvr additive="base">
                                        <p:cTn id="13" dur="500" fill="hold"/>
                                        <p:tgtEl>
                                          <p:spTgt spid="94211"/>
                                        </p:tgtEl>
                                        <p:attrNameLst>
                                          <p:attrName>ppt_x</p:attrName>
                                        </p:attrNameLst>
                                      </p:cBhvr>
                                      <p:tavLst>
                                        <p:tav tm="0">
                                          <p:val>
                                            <p:strVal val="#ppt_x"/>
                                          </p:val>
                                        </p:tav>
                                        <p:tav tm="100000">
                                          <p:val>
                                            <p:strVal val="#ppt_x"/>
                                          </p:val>
                                        </p:tav>
                                      </p:tavLst>
                                    </p:anim>
                                    <p:anim calcmode="lin" valueType="num">
                                      <p:cBhvr additive="base">
                                        <p:cTn id="14" dur="500" fill="hold"/>
                                        <p:tgtEl>
                                          <p:spTgt spid="942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P spid="9421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611188" y="2060575"/>
            <a:ext cx="7924800" cy="1524000"/>
          </a:xfrm>
        </p:spPr>
        <p:txBody>
          <a:bodyPr/>
          <a:lstStyle/>
          <a:p>
            <a:pPr eaLnBrk="1" hangingPunct="1"/>
            <a:r>
              <a:rPr lang="zh-CN" altLang="en-US" dirty="0" smtClean="0">
                <a:solidFill>
                  <a:srgbClr val="FF0066"/>
                </a:solidFill>
                <a:latin typeface="宋体" panose="02010600030101010101" pitchFamily="2" charset="-122"/>
              </a:rPr>
              <a:t>请同学们说说自己在网上都做了些什么？</a:t>
            </a:r>
            <a:endParaRPr lang="zh-CN" altLang="en-US" dirty="0" smtClean="0">
              <a:solidFill>
                <a:srgbClr val="FF0066"/>
              </a:solidFill>
              <a:latin typeface="宋体" panose="02010600030101010101" pitchFamily="2" charset="-122"/>
            </a:endParaRPr>
          </a:p>
          <a:p>
            <a:pPr eaLnBrk="1" hangingPunct="1"/>
            <a:r>
              <a:rPr lang="zh-CN" altLang="en-US" dirty="0" smtClean="0">
                <a:solidFill>
                  <a:srgbClr val="FF0066"/>
                </a:solidFill>
                <a:latin typeface="宋体" panose="02010600030101010101" pitchFamily="2" charset="-122"/>
              </a:rPr>
              <a:t>通过网络我们有什么收获？</a:t>
            </a:r>
            <a:r>
              <a:rPr lang="zh-CN" altLang="en-US" dirty="0" smtClean="0">
                <a:solidFill>
                  <a:srgbClr val="FF0066"/>
                </a:solidFill>
              </a:rPr>
              <a:t> </a:t>
            </a:r>
            <a:endParaRPr lang="zh-CN" altLang="en-US" dirty="0" smtClean="0">
              <a:solidFill>
                <a:srgbClr val="FF0066"/>
              </a:solidFill>
            </a:endParaRPr>
          </a:p>
        </p:txBody>
      </p:sp>
      <p:sp>
        <p:nvSpPr>
          <p:cNvPr id="104452" name="Text Box 4"/>
          <p:cNvSpPr txBox="1">
            <a:spLocks noChangeArrowheads="1"/>
          </p:cNvSpPr>
          <p:nvPr/>
        </p:nvSpPr>
        <p:spPr bwMode="auto">
          <a:xfrm>
            <a:off x="251520" y="1035845"/>
            <a:ext cx="7543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dirty="0">
                <a:latin typeface="Times New Roman" panose="02020603050405020304" pitchFamily="18" charset="0"/>
              </a:rPr>
              <a:t>1</a:t>
            </a:r>
            <a:r>
              <a:rPr lang="zh-CN" altLang="en-US" sz="2800" dirty="0">
                <a:latin typeface="宋体" panose="02010600030101010101" pitchFamily="2" charset="-122"/>
              </a:rPr>
              <a:t>、</a:t>
            </a:r>
            <a:r>
              <a:rPr lang="zh-CN" altLang="en-US" sz="2800" b="1" dirty="0">
                <a:latin typeface="宋体" panose="02010600030101010101" pitchFamily="2" charset="-122"/>
              </a:rPr>
              <a:t>网络并不远，就在你我身边</a:t>
            </a:r>
            <a:endParaRPr lang="zh-CN" altLang="en-US" sz="2800" b="1" dirty="0">
              <a:latin typeface="宋体" panose="02010600030101010101" pitchFamily="2" charset="-122"/>
            </a:endParaRPr>
          </a:p>
        </p:txBody>
      </p:sp>
      <p:pic>
        <p:nvPicPr>
          <p:cNvPr id="22532" name="Picture 5"/>
          <p:cNvPicPr>
            <a:picLocks noChangeAspect="1" noChangeArrowheads="1"/>
          </p:cNvPicPr>
          <p:nvPr/>
        </p:nvPicPr>
        <p:blipFill>
          <a:blip r:embed="rId1"/>
          <a:srcRect/>
          <a:stretch>
            <a:fillRect/>
          </a:stretch>
        </p:blipFill>
        <p:spPr bwMode="auto">
          <a:xfrm>
            <a:off x="1258888" y="4076700"/>
            <a:ext cx="285750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452"/>
                                        </p:tgtEl>
                                        <p:attrNameLst>
                                          <p:attrName>style.visibility</p:attrName>
                                        </p:attrNameLst>
                                      </p:cBhvr>
                                      <p:to>
                                        <p:strVal val="visible"/>
                                      </p:to>
                                    </p:set>
                                    <p:anim calcmode="lin" valueType="num">
                                      <p:cBhvr additive="base">
                                        <p:cTn id="7" dur="500" fill="hold"/>
                                        <p:tgtEl>
                                          <p:spTgt spid="104452"/>
                                        </p:tgtEl>
                                        <p:attrNameLst>
                                          <p:attrName>ppt_x</p:attrName>
                                        </p:attrNameLst>
                                      </p:cBhvr>
                                      <p:tavLst>
                                        <p:tav tm="0">
                                          <p:val>
                                            <p:strVal val="0-#ppt_w/2"/>
                                          </p:val>
                                        </p:tav>
                                        <p:tav tm="100000">
                                          <p:val>
                                            <p:strVal val="#ppt_x"/>
                                          </p:val>
                                        </p:tav>
                                      </p:tavLst>
                                    </p:anim>
                                    <p:anim calcmode="lin" valueType="num">
                                      <p:cBhvr additive="base">
                                        <p:cTn id="8" dur="500" fill="hold"/>
                                        <p:tgtEl>
                                          <p:spTgt spid="10445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4451">
                                            <p:txEl>
                                              <p:pRg st="0" end="0"/>
                                            </p:txEl>
                                          </p:spTgt>
                                        </p:tgtEl>
                                        <p:attrNameLst>
                                          <p:attrName>style.visibility</p:attrName>
                                        </p:attrNameLst>
                                      </p:cBhvr>
                                      <p:to>
                                        <p:strVal val="visible"/>
                                      </p:to>
                                    </p:set>
                                    <p:anim calcmode="lin" valueType="num">
                                      <p:cBhvr additive="base">
                                        <p:cTn id="13"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utoUpdateAnimBg="0" build="p"/>
      <p:bldP spid="10445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274638"/>
            <a:ext cx="8229600" cy="950912"/>
          </a:xfrm>
        </p:spPr>
        <p:txBody>
          <a:bodyPr/>
          <a:lstStyle/>
          <a:p>
            <a:pPr algn="l" eaLnBrk="1" hangingPunct="1"/>
            <a:r>
              <a:rPr lang="zh-CN" altLang="en-US" sz="4000" dirty="0" smtClean="0"/>
              <a:t>网络给我们带来了全新的学习方式</a:t>
            </a:r>
            <a:endParaRPr lang="zh-CN" altLang="en-US" sz="4000" dirty="0" smtClean="0"/>
          </a:p>
        </p:txBody>
      </p:sp>
      <p:pic>
        <p:nvPicPr>
          <p:cNvPr id="118787" name="Picture 3" descr="STD00129"/>
          <p:cNvPicPr>
            <a:picLocks noChangeAspect="1" noChangeArrowheads="1"/>
          </p:cNvPicPr>
          <p:nvPr/>
        </p:nvPicPr>
        <p:blipFill>
          <a:blip r:embed="rId1"/>
          <a:srcRect/>
          <a:stretch>
            <a:fillRect/>
          </a:stretch>
        </p:blipFill>
        <p:spPr bwMode="auto">
          <a:xfrm>
            <a:off x="0" y="4292600"/>
            <a:ext cx="2484438"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88" name="AutoShape 4"/>
          <p:cNvSpPr>
            <a:spLocks noChangeArrowheads="1"/>
          </p:cNvSpPr>
          <p:nvPr/>
        </p:nvSpPr>
        <p:spPr bwMode="auto">
          <a:xfrm>
            <a:off x="1979613" y="1341438"/>
            <a:ext cx="5473700" cy="3024187"/>
          </a:xfrm>
          <a:prstGeom prst="cloudCallout">
            <a:avLst>
              <a:gd name="adj1" fmla="val -33875"/>
              <a:gd name="adj2" fmla="val 101389"/>
            </a:avLst>
          </a:prstGeom>
          <a:solidFill>
            <a:schemeClr val="accent1"/>
          </a:solidFill>
          <a:ln w="9525">
            <a:solidFill>
              <a:schemeClr val="tx1"/>
            </a:solidFill>
            <a:round/>
          </a:ln>
        </p:spPr>
        <p:txBody>
          <a:bodyPr/>
          <a:lstStyle/>
          <a:p>
            <a:pPr algn="ctr"/>
            <a:r>
              <a:rPr lang="zh-CN" altLang="en-US" sz="4400" b="1" dirty="0">
                <a:solidFill>
                  <a:srgbClr val="FF0000"/>
                </a:solidFill>
                <a:latin typeface="Verdana" panose="020B0604030504040204" pitchFamily="34" charset="0"/>
                <a:ea typeface="华文行楷" panose="02010800040101010101" pitchFamily="2" charset="-122"/>
              </a:rPr>
              <a:t>但网络也给我们生活带来了</a:t>
            </a:r>
            <a:r>
              <a:rPr lang="zh-CN" altLang="en-US" sz="5400" b="1" dirty="0">
                <a:solidFill>
                  <a:srgbClr val="FF0000"/>
                </a:solidFill>
                <a:latin typeface="Verdana" panose="020B0604030504040204" pitchFamily="34" charset="0"/>
                <a:ea typeface="华文行楷" panose="02010800040101010101" pitchFamily="2" charset="-122"/>
              </a:rPr>
              <a:t>危害</a:t>
            </a:r>
            <a:r>
              <a:rPr lang="en-US" altLang="zh-CN" sz="4400" b="1" dirty="0">
                <a:solidFill>
                  <a:srgbClr val="FF0000"/>
                </a:solidFill>
                <a:ea typeface="华文行楷" panose="02010800040101010101" pitchFamily="2" charset="-122"/>
              </a:rPr>
              <a:t>……</a:t>
            </a:r>
            <a:endParaRPr lang="en-US" altLang="zh-CN" sz="4400" b="1" dirty="0">
              <a:solidFill>
                <a:srgbClr val="FF0000"/>
              </a:solidFill>
              <a:latin typeface="Verdana" panose="020B0604030504040204" pitchFamily="34" charset="0"/>
              <a:ea typeface="华文行楷" panose="0201080004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diamond(in)">
                                      <p:cBhvr>
                                        <p:cTn id="7" dur="2000"/>
                                        <p:tgtEl>
                                          <p:spTgt spid="118786"/>
                                        </p:tgtEl>
                                      </p:cBhvr>
                                    </p:animEffect>
                                  </p:childTnLst>
                                </p:cTn>
                              </p:par>
                            </p:childTnLst>
                          </p:cTn>
                        </p:par>
                        <p:par>
                          <p:cTn id="8" fill="hold">
                            <p:stCondLst>
                              <p:cond delay="2000"/>
                            </p:stCondLst>
                            <p:childTnLst>
                              <p:par>
                                <p:cTn id="9" presetID="12" presetClass="entr" presetSubtype="4" fill="hold" nodeType="afterEffect">
                                  <p:stCondLst>
                                    <p:cond delay="0"/>
                                  </p:stCondLst>
                                  <p:childTnLst>
                                    <p:set>
                                      <p:cBhvr>
                                        <p:cTn id="10" dur="1" fill="hold">
                                          <p:stCondLst>
                                            <p:cond delay="0"/>
                                          </p:stCondLst>
                                        </p:cTn>
                                        <p:tgtEl>
                                          <p:spTgt spid="118787"/>
                                        </p:tgtEl>
                                        <p:attrNameLst>
                                          <p:attrName>style.visibility</p:attrName>
                                        </p:attrNameLst>
                                      </p:cBhvr>
                                      <p:to>
                                        <p:strVal val="visible"/>
                                      </p:to>
                                    </p:set>
                                    <p:animEffect transition="in" filter="slide(fromBottom)">
                                      <p:cBhvr>
                                        <p:cTn id="11" dur="500"/>
                                        <p:tgtEl>
                                          <p:spTgt spid="118787"/>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grpId="0" nodeType="clickEffect">
                                  <p:stCondLst>
                                    <p:cond delay="0"/>
                                  </p:stCondLst>
                                  <p:childTnLst>
                                    <p:set>
                                      <p:cBhvr>
                                        <p:cTn id="15" dur="1" fill="hold">
                                          <p:stCondLst>
                                            <p:cond delay="0"/>
                                          </p:stCondLst>
                                        </p:cTn>
                                        <p:tgtEl>
                                          <p:spTgt spid="118788"/>
                                        </p:tgtEl>
                                        <p:attrNameLst>
                                          <p:attrName>style.visibility</p:attrName>
                                        </p:attrNameLst>
                                      </p:cBhvr>
                                      <p:to>
                                        <p:strVal val="visible"/>
                                      </p:to>
                                    </p:set>
                                    <p:anim calcmode="lin" valueType="num">
                                      <p:cBhvr>
                                        <p:cTn id="16" dur="500" fill="hold"/>
                                        <p:tgtEl>
                                          <p:spTgt spid="118788"/>
                                        </p:tgtEl>
                                        <p:attrNameLst>
                                          <p:attrName>ppt_w</p:attrName>
                                        </p:attrNameLst>
                                      </p:cBhvr>
                                      <p:tavLst>
                                        <p:tav tm="0">
                                          <p:val>
                                            <p:fltVal val="0"/>
                                          </p:val>
                                        </p:tav>
                                        <p:tav tm="100000">
                                          <p:val>
                                            <p:strVal val="#ppt_w"/>
                                          </p:val>
                                        </p:tav>
                                      </p:tavLst>
                                    </p:anim>
                                    <p:anim calcmode="lin" valueType="num">
                                      <p:cBhvr>
                                        <p:cTn id="17" dur="500" fill="hold"/>
                                        <p:tgtEl>
                                          <p:spTgt spid="1187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0" y="838200"/>
            <a:ext cx="7391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en-US" altLang="zh-CN" sz="2800" b="1" dirty="0">
                <a:solidFill>
                  <a:schemeClr val="folHlink"/>
                </a:solidFill>
                <a:latin typeface="宋体" panose="02010600030101010101" pitchFamily="2" charset="-122"/>
              </a:rPr>
              <a:t>2</a:t>
            </a:r>
            <a:r>
              <a:rPr kumimoji="1" lang="zh-CN" altLang="en-US" sz="2800" b="1" dirty="0">
                <a:solidFill>
                  <a:schemeClr val="folHlink"/>
                </a:solidFill>
                <a:latin typeface="宋体" panose="02010600030101010101" pitchFamily="2" charset="-122"/>
              </a:rPr>
              <a:t>、</a:t>
            </a:r>
            <a:r>
              <a:rPr kumimoji="1" lang="zh-CN" altLang="en-US" sz="2800" b="1" dirty="0">
                <a:solidFill>
                  <a:srgbClr val="008000"/>
                </a:solidFill>
                <a:latin typeface="宋体" panose="02010600030101010101" pitchFamily="2" charset="-122"/>
              </a:rPr>
              <a:t>虚拟的世界中，我不辨南北西东</a:t>
            </a:r>
            <a:endParaRPr kumimoji="1" lang="zh-CN" altLang="en-US" sz="2800" b="1" dirty="0">
              <a:solidFill>
                <a:srgbClr val="008000"/>
              </a:solidFill>
              <a:latin typeface="宋体" panose="02010600030101010101" pitchFamily="2" charset="-122"/>
            </a:endParaRPr>
          </a:p>
          <a:p>
            <a:pPr algn="ctr" eaLnBrk="1" hangingPunct="1"/>
            <a:r>
              <a:rPr kumimoji="1" lang="zh-CN" altLang="en-US" sz="2800" b="1" dirty="0">
                <a:solidFill>
                  <a:srgbClr val="008000"/>
                </a:solidFill>
                <a:latin typeface="Times New Roman" panose="02020603050405020304" pitchFamily="18" charset="0"/>
              </a:rPr>
              <a:t>                  </a:t>
            </a:r>
            <a:r>
              <a:rPr kumimoji="1" lang="en-US" altLang="zh-CN" sz="2800" b="1" dirty="0">
                <a:solidFill>
                  <a:srgbClr val="008000"/>
                </a:solidFill>
                <a:latin typeface="Times New Roman" panose="02020603050405020304" pitchFamily="18" charset="0"/>
              </a:rPr>
              <a:t>——</a:t>
            </a:r>
            <a:r>
              <a:rPr kumimoji="1" lang="zh-CN" altLang="en-US" sz="2800" b="1" dirty="0">
                <a:solidFill>
                  <a:srgbClr val="008000"/>
                </a:solidFill>
                <a:latin typeface="宋体" panose="02010600030101010101" pitchFamily="2" charset="-122"/>
              </a:rPr>
              <a:t>认清网络的负面性</a:t>
            </a:r>
            <a:r>
              <a:rPr kumimoji="1" lang="zh-CN" altLang="en-US" sz="2800" b="1" dirty="0">
                <a:solidFill>
                  <a:srgbClr val="008000"/>
                </a:solidFill>
                <a:latin typeface="Times New Roman" panose="02020603050405020304" pitchFamily="18" charset="0"/>
              </a:rPr>
              <a:t> </a:t>
            </a:r>
            <a:endParaRPr kumimoji="1" lang="zh-CN" altLang="en-US" sz="2800" b="1" dirty="0">
              <a:solidFill>
                <a:srgbClr val="008000"/>
              </a:solidFill>
              <a:latin typeface="Times New Roman" panose="02020603050405020304" pitchFamily="18" charset="0"/>
            </a:endParaRPr>
          </a:p>
        </p:txBody>
      </p:sp>
      <p:sp>
        <p:nvSpPr>
          <p:cNvPr id="24579" name="Text Box 3"/>
          <p:cNvSpPr txBox="1">
            <a:spLocks noChangeArrowheads="1"/>
          </p:cNvSpPr>
          <p:nvPr/>
        </p:nvSpPr>
        <p:spPr bwMode="auto">
          <a:xfrm>
            <a:off x="3886200" y="2819400"/>
            <a:ext cx="4724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dirty="0" smtClean="0">
                <a:solidFill>
                  <a:srgbClr val="FF0066"/>
                </a:solidFill>
                <a:latin typeface="宋体" panose="02010600030101010101" pitchFamily="2" charset="-122"/>
              </a:rPr>
              <a:t>◆</a:t>
            </a:r>
            <a:r>
              <a:rPr lang="zh-CN" altLang="en-US" sz="2400" b="1" dirty="0" smtClean="0">
                <a:solidFill>
                  <a:srgbClr val="FF0066"/>
                </a:solidFill>
                <a:latin typeface="宋体" panose="02010600030101010101" pitchFamily="2" charset="-122"/>
              </a:rPr>
              <a:t>网</a:t>
            </a:r>
            <a:r>
              <a:rPr lang="zh-CN" altLang="en-US" sz="2400" b="1" dirty="0">
                <a:solidFill>
                  <a:srgbClr val="FF0066"/>
                </a:solidFill>
                <a:latin typeface="宋体" panose="02010600030101010101" pitchFamily="2" charset="-122"/>
              </a:rPr>
              <a:t>络丰富了我们的生活，也给我们带来了危害，请同学说说网络的危害。</a:t>
            </a:r>
            <a:r>
              <a:rPr lang="zh-CN" altLang="en-US" sz="2400" b="1" dirty="0">
                <a:solidFill>
                  <a:srgbClr val="FF0066"/>
                </a:solidFill>
              </a:rPr>
              <a:t> </a:t>
            </a:r>
            <a:endParaRPr lang="zh-CN" altLang="en-US" sz="2400" b="1" dirty="0">
              <a:solidFill>
                <a:srgbClr val="FF0066"/>
              </a:solidFill>
            </a:endParaRPr>
          </a:p>
        </p:txBody>
      </p:sp>
      <p:sp>
        <p:nvSpPr>
          <p:cNvPr id="105476" name="AutoShape 4"/>
          <p:cNvSpPr>
            <a:spLocks noChangeArrowheads="1"/>
          </p:cNvSpPr>
          <p:nvPr/>
        </p:nvSpPr>
        <p:spPr bwMode="auto">
          <a:xfrm>
            <a:off x="6553200" y="533400"/>
            <a:ext cx="2843213" cy="1512888"/>
          </a:xfrm>
          <a:prstGeom prst="irregularSeal1">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sz="3600" b="1">
                <a:solidFill>
                  <a:srgbClr val="00FF00"/>
                </a:solidFill>
              </a:rPr>
              <a:t>小心</a:t>
            </a:r>
            <a:endParaRPr lang="zh-CN" altLang="en-US" sz="3600" b="1">
              <a:solidFill>
                <a:srgbClr val="00FF00"/>
              </a:solidFill>
            </a:endParaRPr>
          </a:p>
        </p:txBody>
      </p:sp>
      <p:pic>
        <p:nvPicPr>
          <p:cNvPr id="24581" name="Picture 5" descr="BD06790_"/>
          <p:cNvPicPr>
            <a:picLocks noChangeAspect="1" noChangeArrowheads="1"/>
          </p:cNvPicPr>
          <p:nvPr/>
        </p:nvPicPr>
        <p:blipFill>
          <a:blip r:embed="rId1" cstate="email"/>
          <a:srcRect/>
          <a:stretch>
            <a:fillRect/>
          </a:stretch>
        </p:blipFill>
        <p:spPr bwMode="auto">
          <a:xfrm>
            <a:off x="152400" y="2819400"/>
            <a:ext cx="3276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6"/>
                                        </p:tgtEl>
                                        <p:attrNameLst>
                                          <p:attrName>style.visibility</p:attrName>
                                        </p:attrNameLst>
                                      </p:cBhvr>
                                      <p:to>
                                        <p:strVal val="visible"/>
                                      </p:to>
                                    </p:set>
                                    <p:anim calcmode="lin" valueType="num">
                                      <p:cBhvr additive="base">
                                        <p:cTn id="7" dur="500" fill="hold"/>
                                        <p:tgtEl>
                                          <p:spTgt spid="105476"/>
                                        </p:tgtEl>
                                        <p:attrNameLst>
                                          <p:attrName>ppt_x</p:attrName>
                                        </p:attrNameLst>
                                      </p:cBhvr>
                                      <p:tavLst>
                                        <p:tav tm="0">
                                          <p:val>
                                            <p:strVal val="0-#ppt_w/2"/>
                                          </p:val>
                                        </p:tav>
                                        <p:tav tm="100000">
                                          <p:val>
                                            <p:strVal val="#ppt_x"/>
                                          </p:val>
                                        </p:tav>
                                      </p:tavLst>
                                    </p:anim>
                                    <p:anim calcmode="lin" valueType="num">
                                      <p:cBhvr additive="base">
                                        <p:cTn id="8" dur="500" fill="hold"/>
                                        <p:tgtEl>
                                          <p:spTgt spid="10547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5474"/>
                                        </p:tgtEl>
                                        <p:attrNameLst>
                                          <p:attrName>style.visibility</p:attrName>
                                        </p:attrNameLst>
                                      </p:cBhvr>
                                      <p:to>
                                        <p:strVal val="visible"/>
                                      </p:to>
                                    </p:set>
                                    <p:anim calcmode="lin" valueType="num">
                                      <p:cBhvr additive="base">
                                        <p:cTn id="13" dur="500" fill="hold"/>
                                        <p:tgtEl>
                                          <p:spTgt spid="105474"/>
                                        </p:tgtEl>
                                        <p:attrNameLst>
                                          <p:attrName>ppt_x</p:attrName>
                                        </p:attrNameLst>
                                      </p:cBhvr>
                                      <p:tavLst>
                                        <p:tav tm="0">
                                          <p:val>
                                            <p:strVal val="0-#ppt_w/2"/>
                                          </p:val>
                                        </p:tav>
                                        <p:tav tm="100000">
                                          <p:val>
                                            <p:strVal val="#ppt_x"/>
                                          </p:val>
                                        </p:tav>
                                      </p:tavLst>
                                    </p:anim>
                                    <p:anim calcmode="lin" valueType="num">
                                      <p:cBhvr additive="base">
                                        <p:cTn id="14" dur="500" fill="hold"/>
                                        <p:tgtEl>
                                          <p:spTgt spid="1054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P spid="10547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idx="1"/>
          </p:nvPr>
        </p:nvSpPr>
        <p:spPr>
          <a:xfrm>
            <a:off x="762000" y="1905000"/>
            <a:ext cx="5867400" cy="609600"/>
          </a:xfrm>
        </p:spPr>
        <p:txBody>
          <a:bodyPr/>
          <a:lstStyle/>
          <a:p>
            <a:pPr eaLnBrk="1" hangingPunct="1">
              <a:buFontTx/>
              <a:buNone/>
            </a:pPr>
            <a:r>
              <a:rPr lang="en-US" altLang="zh-CN" b="1" dirty="0" smtClean="0">
                <a:solidFill>
                  <a:srgbClr val="008000"/>
                </a:solidFill>
                <a:latin typeface="Times New Roman" panose="02020603050405020304" pitchFamily="18" charset="0"/>
              </a:rPr>
              <a:t>2</a:t>
            </a:r>
            <a:r>
              <a:rPr lang="zh-CN" altLang="en-US" b="1" dirty="0" smtClean="0">
                <a:solidFill>
                  <a:srgbClr val="008000"/>
                </a:solidFill>
                <a:latin typeface="Times New Roman" panose="02020603050405020304" pitchFamily="18" charset="0"/>
              </a:rPr>
              <a:t>）</a:t>
            </a:r>
            <a:r>
              <a:rPr lang="zh-CN" altLang="en-US" b="1" dirty="0" smtClean="0">
                <a:solidFill>
                  <a:srgbClr val="008000"/>
                </a:solidFill>
                <a:latin typeface="宋体" panose="02010600030101010101" pitchFamily="2" charset="-122"/>
              </a:rPr>
              <a:t>网络游戏毒害青少年的心灵</a:t>
            </a:r>
            <a:r>
              <a:rPr lang="zh-CN" altLang="en-US" b="1" dirty="0" smtClean="0">
                <a:solidFill>
                  <a:srgbClr val="008000"/>
                </a:solidFill>
                <a:ea typeface="黑体" panose="02010609060101010101" pitchFamily="49" charset="-122"/>
              </a:rPr>
              <a:t> </a:t>
            </a:r>
            <a:endParaRPr lang="zh-CN" altLang="en-US" b="1" dirty="0" smtClean="0">
              <a:solidFill>
                <a:srgbClr val="008000"/>
              </a:solidFill>
              <a:ea typeface="黑体" panose="02010609060101010101" pitchFamily="49" charset="-122"/>
            </a:endParaRPr>
          </a:p>
        </p:txBody>
      </p:sp>
      <p:sp>
        <p:nvSpPr>
          <p:cNvPr id="106499" name="Text Box 3"/>
          <p:cNvSpPr txBox="1">
            <a:spLocks noChangeArrowheads="1"/>
          </p:cNvSpPr>
          <p:nvPr/>
        </p:nvSpPr>
        <p:spPr bwMode="auto">
          <a:xfrm>
            <a:off x="1042988" y="3429000"/>
            <a:ext cx="60198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dirty="0" smtClean="0">
                <a:solidFill>
                  <a:srgbClr val="FF0066"/>
                </a:solidFill>
                <a:latin typeface="宋体" panose="02010600030101010101" pitchFamily="2" charset="-122"/>
              </a:rPr>
              <a:t>现</a:t>
            </a:r>
            <a:r>
              <a:rPr lang="zh-CN" altLang="en-US" sz="2800" b="1" dirty="0">
                <a:solidFill>
                  <a:srgbClr val="FF0066"/>
                </a:solidFill>
                <a:latin typeface="宋体" panose="02010600030101010101" pitchFamily="2" charset="-122"/>
              </a:rPr>
              <a:t>场调查：</a:t>
            </a:r>
            <a:endParaRPr lang="zh-CN" altLang="en-US" sz="2800" b="1" dirty="0">
              <a:solidFill>
                <a:srgbClr val="FF0066"/>
              </a:solidFill>
              <a:latin typeface="宋体" panose="02010600030101010101" pitchFamily="2" charset="-122"/>
            </a:endParaRPr>
          </a:p>
          <a:p>
            <a:pPr eaLnBrk="1" hangingPunct="1">
              <a:spcBef>
                <a:spcPct val="50000"/>
              </a:spcBef>
            </a:pPr>
            <a:r>
              <a:rPr lang="zh-CN" altLang="en-US" sz="2800" b="1" dirty="0">
                <a:solidFill>
                  <a:srgbClr val="FF0066"/>
                </a:solidFill>
                <a:latin typeface="宋体" panose="02010600030101010101" pitchFamily="2" charset="-122"/>
              </a:rPr>
              <a:t>有玩网络游戏的同学请举手</a:t>
            </a:r>
            <a:r>
              <a:rPr lang="zh-CN" altLang="en-US" sz="2800" b="1" dirty="0">
                <a:solidFill>
                  <a:srgbClr val="FF0066"/>
                </a:solidFill>
              </a:rPr>
              <a:t> </a:t>
            </a:r>
            <a:endParaRPr lang="zh-CN" altLang="en-US" sz="2800" b="1" dirty="0">
              <a:solidFill>
                <a:srgbClr val="FF0066"/>
              </a:solidFill>
            </a:endParaRPr>
          </a:p>
        </p:txBody>
      </p:sp>
      <p:sp>
        <p:nvSpPr>
          <p:cNvPr id="106500" name="Rectangle 4"/>
          <p:cNvSpPr>
            <a:spLocks noChangeArrowheads="1"/>
          </p:cNvSpPr>
          <p:nvPr/>
        </p:nvSpPr>
        <p:spPr bwMode="auto">
          <a:xfrm>
            <a:off x="685800" y="11430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dirty="0">
                <a:solidFill>
                  <a:srgbClr val="008000"/>
                </a:solidFill>
                <a:latin typeface="宋体" panose="02010600030101010101" pitchFamily="2" charset="-122"/>
              </a:rPr>
              <a:t>1</a:t>
            </a:r>
            <a:r>
              <a:rPr lang="zh-CN" altLang="en-US" sz="3200" b="1" dirty="0">
                <a:solidFill>
                  <a:srgbClr val="008000"/>
                </a:solidFill>
                <a:latin typeface="宋体" panose="02010600030101010101" pitchFamily="2" charset="-122"/>
              </a:rPr>
              <a:t>）不良信息向我们袭来</a:t>
            </a:r>
            <a:r>
              <a:rPr lang="zh-CN" altLang="en-US" sz="2800" b="1" dirty="0">
                <a:solidFill>
                  <a:srgbClr val="008000"/>
                </a:solidFill>
              </a:rPr>
              <a:t> </a:t>
            </a:r>
            <a:endParaRPr lang="zh-CN" altLang="en-US" sz="2800" b="1" dirty="0">
              <a:solidFill>
                <a:srgbClr val="008000"/>
              </a:solidFill>
            </a:endParaRPr>
          </a:p>
        </p:txBody>
      </p:sp>
      <p:pic>
        <p:nvPicPr>
          <p:cNvPr id="25605" name="Picture 5"/>
          <p:cNvPicPr>
            <a:picLocks noChangeAspect="1" noChangeArrowheads="1"/>
          </p:cNvPicPr>
          <p:nvPr/>
        </p:nvPicPr>
        <p:blipFill>
          <a:blip r:embed="rId1" cstate="email"/>
          <a:srcRect/>
          <a:stretch>
            <a:fillRect/>
          </a:stretch>
        </p:blipFill>
        <p:spPr bwMode="auto">
          <a:xfrm>
            <a:off x="6286500" y="533400"/>
            <a:ext cx="28575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49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499">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zh-CN" altLang="en-US" b="1" dirty="0" smtClean="0">
                <a:solidFill>
                  <a:srgbClr val="FF0000"/>
                </a:solidFill>
              </a:rPr>
              <a:t>沉迷网络游戏不可自拔</a:t>
            </a:r>
            <a:r>
              <a:rPr lang="en-US" altLang="zh-CN" b="1" dirty="0" smtClean="0">
                <a:solidFill>
                  <a:srgbClr val="FF0000"/>
                </a:solidFill>
              </a:rPr>
              <a:t>——</a:t>
            </a:r>
            <a:endParaRPr lang="en-US" altLang="zh-CN" b="1" dirty="0" smtClean="0">
              <a:solidFill>
                <a:srgbClr val="FF0000"/>
              </a:solidFill>
            </a:endParaRPr>
          </a:p>
        </p:txBody>
      </p:sp>
      <p:sp>
        <p:nvSpPr>
          <p:cNvPr id="119811" name="Rectangle 3"/>
          <p:cNvSpPr>
            <a:spLocks noGrp="1" noChangeArrowheads="1"/>
          </p:cNvSpPr>
          <p:nvPr>
            <p:ph type="body" sz="half" idx="1"/>
          </p:nvPr>
        </p:nvSpPr>
        <p:spPr>
          <a:xfrm>
            <a:off x="395288" y="1125538"/>
            <a:ext cx="8353176" cy="4525962"/>
          </a:xfrm>
        </p:spPr>
        <p:txBody>
          <a:bodyPr/>
          <a:lstStyle/>
          <a:p>
            <a:pPr eaLnBrk="1" hangingPunct="1"/>
            <a:r>
              <a:rPr lang="zh-CN" altLang="en-US" sz="2800" b="1" dirty="0" smtClean="0">
                <a:solidFill>
                  <a:srgbClr val="000000"/>
                </a:solidFill>
              </a:rPr>
              <a:t>案例</a:t>
            </a:r>
            <a:r>
              <a:rPr lang="en-US" altLang="zh-CN" sz="2800" b="1" dirty="0" smtClean="0">
                <a:solidFill>
                  <a:srgbClr val="000000"/>
                </a:solidFill>
              </a:rPr>
              <a:t>1</a:t>
            </a:r>
            <a:r>
              <a:rPr lang="zh-CN" altLang="en-US" sz="2800" b="1" dirty="0" smtClean="0">
                <a:solidFill>
                  <a:srgbClr val="000000"/>
                </a:solidFill>
              </a:rPr>
              <a:t>：</a:t>
            </a:r>
            <a:endParaRPr lang="zh-CN" altLang="en-US" sz="2800" b="1" dirty="0" smtClean="0">
              <a:solidFill>
                <a:srgbClr val="000000"/>
              </a:solidFill>
            </a:endParaRPr>
          </a:p>
          <a:p>
            <a:pPr eaLnBrk="1" hangingPunct="1"/>
            <a:r>
              <a:rPr lang="zh-CN" altLang="en-US" sz="2800" b="1" dirty="0" smtClean="0"/>
              <a:t>       </a:t>
            </a:r>
            <a:r>
              <a:rPr lang="en-US" altLang="zh-CN" sz="2800" b="1" dirty="0" smtClean="0"/>
              <a:t>17</a:t>
            </a:r>
            <a:r>
              <a:rPr lang="zh-CN" altLang="en-US" sz="2800" b="1" dirty="0" smtClean="0"/>
              <a:t>岁的少年吴治</a:t>
            </a:r>
            <a:r>
              <a:rPr lang="en-US" altLang="zh-CN" sz="2800" b="1" dirty="0" smtClean="0"/>
              <a:t>(</a:t>
            </a:r>
            <a:r>
              <a:rPr lang="zh-CN" altLang="en-US" sz="2800" b="1" dirty="0" smtClean="0"/>
              <a:t>化名</a:t>
            </a:r>
            <a:r>
              <a:rPr lang="en-US" altLang="zh-CN" sz="2800" b="1" dirty="0" smtClean="0"/>
              <a:t>)</a:t>
            </a:r>
            <a:r>
              <a:rPr lang="zh-CN" altLang="en-US" sz="2800" b="1" dirty="0" smtClean="0"/>
              <a:t>沉迷于电脑游戏，无法自拔。为了偷钱上网吧，他在通州奶奶家，趁爷爷奶奶熟睡之际，亲手将奶奶砍死，爷爷被砍成重伤。</a:t>
            </a:r>
            <a:r>
              <a:rPr lang="zh-CN" altLang="en-US" sz="2800" dirty="0" smtClean="0"/>
              <a:t> </a:t>
            </a:r>
            <a:endParaRPr lang="zh-CN" altLang="en-US" sz="2800" dirty="0" smtClean="0"/>
          </a:p>
        </p:txBody>
      </p:sp>
      <p:pic>
        <p:nvPicPr>
          <p:cNvPr id="119814" name="Picture 6" descr="71"/>
          <p:cNvPicPr>
            <a:picLocks noGrp="1" noChangeAspect="1" noChangeArrowheads="1" noCrop="1"/>
          </p:cNvPicPr>
          <p:nvPr>
            <p:ph sz="half" idx="2"/>
          </p:nvPr>
        </p:nvPicPr>
        <p:blipFill>
          <a:blip r:embed="rId1"/>
          <a:srcRect/>
          <a:stretch>
            <a:fillRect/>
          </a:stretch>
        </p:blipFill>
        <p:spPr>
          <a:xfrm>
            <a:off x="395288" y="2667000"/>
            <a:ext cx="5976937" cy="4191000"/>
          </a:xfrm>
          <a:noFill/>
        </p:spPr>
      </p:pic>
      <p:pic>
        <p:nvPicPr>
          <p:cNvPr id="26628" name="Picture 4" descr="STD00065"/>
          <p:cNvPicPr>
            <a:picLocks noChangeAspect="1" noChangeArrowheads="1"/>
          </p:cNvPicPr>
          <p:nvPr/>
        </p:nvPicPr>
        <p:blipFill>
          <a:blip r:embed="rId2"/>
          <a:srcRect/>
          <a:stretch>
            <a:fillRect/>
          </a:stretch>
        </p:blipFill>
        <p:spPr bwMode="auto">
          <a:xfrm>
            <a:off x="7019925" y="4868863"/>
            <a:ext cx="16002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3" name="AutoShape 5"/>
          <p:cNvSpPr>
            <a:spLocks noChangeArrowheads="1"/>
          </p:cNvSpPr>
          <p:nvPr/>
        </p:nvSpPr>
        <p:spPr bwMode="auto">
          <a:xfrm>
            <a:off x="1258888" y="3141663"/>
            <a:ext cx="5688012" cy="2565400"/>
          </a:xfrm>
          <a:prstGeom prst="irregularSeal1">
            <a:avLst/>
          </a:prstGeom>
          <a:solidFill>
            <a:schemeClr val="accent1"/>
          </a:solidFill>
          <a:ln w="9525">
            <a:solidFill>
              <a:schemeClr val="tx1"/>
            </a:solidFill>
            <a:miter lim="800000"/>
          </a:ln>
        </p:spPr>
        <p:txBody>
          <a:bodyPr wrap="none" anchor="ctr"/>
          <a:lstStyle/>
          <a:p>
            <a:pPr algn="ctr">
              <a:spcBef>
                <a:spcPct val="50000"/>
              </a:spcBef>
            </a:pPr>
            <a:r>
              <a:rPr lang="en-US" altLang="zh-CN" sz="3200" b="1" dirty="0">
                <a:solidFill>
                  <a:srgbClr val="FF0000"/>
                </a:solidFill>
              </a:rPr>
              <a:t>“</a:t>
            </a:r>
            <a:r>
              <a:rPr lang="zh-CN" altLang="en-US" sz="3200" b="1" dirty="0">
                <a:solidFill>
                  <a:srgbClr val="FF0000"/>
                </a:solidFill>
                <a:latin typeface="Verdana" panose="020B0604030504040204" pitchFamily="34" charset="0"/>
              </a:rPr>
              <a:t>上网比什么都重要</a:t>
            </a:r>
            <a:r>
              <a:rPr lang="zh-CN" altLang="en-US" sz="3200" b="1" dirty="0">
                <a:solidFill>
                  <a:srgbClr val="FF0000"/>
                </a:solidFill>
              </a:rPr>
              <a:t>”</a:t>
            </a:r>
            <a:endParaRPr lang="zh-CN" altLang="en-US" sz="3200" dirty="0">
              <a:latin typeface="Verdana" panose="020B060403050404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9814"/>
                                        </p:tgtEl>
                                        <p:attrNameLst>
                                          <p:attrName>style.visibility</p:attrName>
                                        </p:attrNameLst>
                                      </p:cBhvr>
                                      <p:to>
                                        <p:strVal val="visible"/>
                                      </p:to>
                                    </p:set>
                                    <p:anim calcmode="lin" valueType="num">
                                      <p:cBhvr>
                                        <p:cTn id="7" dur="500" fill="hold"/>
                                        <p:tgtEl>
                                          <p:spTgt spid="119814"/>
                                        </p:tgtEl>
                                        <p:attrNameLst>
                                          <p:attrName>ppt_w</p:attrName>
                                        </p:attrNameLst>
                                      </p:cBhvr>
                                      <p:tavLst>
                                        <p:tav tm="0">
                                          <p:val>
                                            <p:fltVal val="0"/>
                                          </p:val>
                                        </p:tav>
                                        <p:tav tm="100000">
                                          <p:val>
                                            <p:strVal val="#ppt_w"/>
                                          </p:val>
                                        </p:tav>
                                      </p:tavLst>
                                    </p:anim>
                                    <p:anim calcmode="lin" valueType="num">
                                      <p:cBhvr>
                                        <p:cTn id="8" dur="500" fill="hold"/>
                                        <p:tgtEl>
                                          <p:spTgt spid="119814"/>
                                        </p:tgtEl>
                                        <p:attrNameLst>
                                          <p:attrName>ppt_h</p:attrName>
                                        </p:attrNameLst>
                                      </p:cBhvr>
                                      <p:tavLst>
                                        <p:tav tm="0">
                                          <p:val>
                                            <p:fltVal val="0"/>
                                          </p:val>
                                        </p:tav>
                                        <p:tav tm="100000">
                                          <p:val>
                                            <p:strVal val="#ppt_h"/>
                                          </p:val>
                                        </p:tav>
                                      </p:tavLst>
                                    </p:anim>
                                    <p:animEffect transition="in" filter="fade">
                                      <p:cBhvr>
                                        <p:cTn id="9" dur="500"/>
                                        <p:tgtEl>
                                          <p:spTgt spid="11981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19810"/>
                                        </p:tgtEl>
                                        <p:attrNameLst>
                                          <p:attrName>style.visibility</p:attrName>
                                        </p:attrNameLst>
                                      </p:cBhvr>
                                      <p:to>
                                        <p:strVal val="visible"/>
                                      </p:to>
                                    </p:set>
                                    <p:anim calcmode="lin" valueType="num">
                                      <p:cBhvr>
                                        <p:cTn id="14" dur="1000" fill="hold"/>
                                        <p:tgtEl>
                                          <p:spTgt spid="119810"/>
                                        </p:tgtEl>
                                        <p:attrNameLst>
                                          <p:attrName>ppt_x</p:attrName>
                                        </p:attrNameLst>
                                      </p:cBhvr>
                                      <p:tavLst>
                                        <p:tav tm="0">
                                          <p:val>
                                            <p:strVal val="#ppt_x-.2"/>
                                          </p:val>
                                        </p:tav>
                                        <p:tav tm="100000">
                                          <p:val>
                                            <p:strVal val="#ppt_x"/>
                                          </p:val>
                                        </p:tav>
                                      </p:tavLst>
                                    </p:anim>
                                    <p:anim calcmode="lin" valueType="num">
                                      <p:cBhvr>
                                        <p:cTn id="15" dur="1000" fill="hold"/>
                                        <p:tgtEl>
                                          <p:spTgt spid="1198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9810"/>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xit" presetSubtype="10" fill="hold" nodeType="clickEffect">
                                  <p:stCondLst>
                                    <p:cond delay="0"/>
                                  </p:stCondLst>
                                  <p:childTnLst>
                                    <p:animEffect transition="out" filter="checkerboard(across)">
                                      <p:cBhvr>
                                        <p:cTn id="20" dur="500"/>
                                        <p:tgtEl>
                                          <p:spTgt spid="119814"/>
                                        </p:tgtEl>
                                      </p:cBhvr>
                                    </p:animEffect>
                                    <p:set>
                                      <p:cBhvr>
                                        <p:cTn id="21" dur="1" fill="hold">
                                          <p:stCondLst>
                                            <p:cond delay="499"/>
                                          </p:stCondLst>
                                        </p:cTn>
                                        <p:tgtEl>
                                          <p:spTgt spid="11981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0" nodeType="clickEffect">
                                  <p:stCondLst>
                                    <p:cond delay="0"/>
                                  </p:stCondLst>
                                  <p:childTnLst>
                                    <p:set>
                                      <p:cBhvr>
                                        <p:cTn id="25" dur="1" fill="hold">
                                          <p:stCondLst>
                                            <p:cond delay="0"/>
                                          </p:stCondLst>
                                        </p:cTn>
                                        <p:tgtEl>
                                          <p:spTgt spid="119811">
                                            <p:txEl>
                                              <p:pRg st="0" end="0"/>
                                            </p:txEl>
                                          </p:spTgt>
                                        </p:tgtEl>
                                        <p:attrNameLst>
                                          <p:attrName>style.visibility</p:attrName>
                                        </p:attrNameLst>
                                      </p:cBhvr>
                                      <p:to>
                                        <p:strVal val="visible"/>
                                      </p:to>
                                    </p:set>
                                    <p:animEffect transition="in" filter="fade">
                                      <p:cBhvr>
                                        <p:cTn id="26" dur="1000"/>
                                        <p:tgtEl>
                                          <p:spTgt spid="119811">
                                            <p:txEl>
                                              <p:pRg st="0" end="0"/>
                                            </p:txEl>
                                          </p:spTgt>
                                        </p:tgtEl>
                                      </p:cBhvr>
                                    </p:animEffect>
                                    <p:anim calcmode="lin" valueType="num">
                                      <p:cBhvr>
                                        <p:cTn id="27"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119811">
                                            <p:txEl>
                                              <p:pRg st="0" end="0"/>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1981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grpId="0" nodeType="clickEffect">
                                  <p:stCondLst>
                                    <p:cond delay="0"/>
                                  </p:stCondLst>
                                  <p:childTnLst>
                                    <p:set>
                                      <p:cBhvr>
                                        <p:cTn id="33" dur="1" fill="hold">
                                          <p:stCondLst>
                                            <p:cond delay="0"/>
                                          </p:stCondLst>
                                        </p:cTn>
                                        <p:tgtEl>
                                          <p:spTgt spid="119811">
                                            <p:txEl>
                                              <p:pRg st="1" end="1"/>
                                            </p:txEl>
                                          </p:spTgt>
                                        </p:tgtEl>
                                        <p:attrNameLst>
                                          <p:attrName>style.visibility</p:attrName>
                                        </p:attrNameLst>
                                      </p:cBhvr>
                                      <p:to>
                                        <p:strVal val="visible"/>
                                      </p:to>
                                    </p:set>
                                    <p:animEffect transition="in" filter="fade">
                                      <p:cBhvr>
                                        <p:cTn id="34" dur="1000"/>
                                        <p:tgtEl>
                                          <p:spTgt spid="119811">
                                            <p:txEl>
                                              <p:pRg st="1" end="1"/>
                                            </p:txEl>
                                          </p:spTgt>
                                        </p:tgtEl>
                                      </p:cBhvr>
                                    </p:animEffect>
                                    <p:anim calcmode="lin" valueType="num">
                                      <p:cBhvr>
                                        <p:cTn id="35" dur="1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119811">
                                            <p:txEl>
                                              <p:pRg st="1" end="1"/>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198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1" nodeType="clickEffect">
                                  <p:stCondLst>
                                    <p:cond delay="0"/>
                                  </p:stCondLst>
                                  <p:childTnLst>
                                    <p:set>
                                      <p:cBhvr>
                                        <p:cTn id="41" dur="1" fill="hold">
                                          <p:stCondLst>
                                            <p:cond delay="0"/>
                                          </p:stCondLst>
                                        </p:cTn>
                                        <p:tgtEl>
                                          <p:spTgt spid="119813"/>
                                        </p:tgtEl>
                                        <p:attrNameLst>
                                          <p:attrName>style.visibility</p:attrName>
                                        </p:attrNameLst>
                                      </p:cBhvr>
                                      <p:to>
                                        <p:strVal val="visible"/>
                                      </p:to>
                                    </p:set>
                                    <p:animEffect transition="in" filter="slide(fromBottom)">
                                      <p:cBhvr>
                                        <p:cTn id="42" dur="500"/>
                                        <p:tgtEl>
                                          <p:spTgt spid="119813"/>
                                        </p:tgtEl>
                                      </p:cBhvr>
                                    </p:animEffect>
                                  </p:childTnLst>
                                </p:cTn>
                              </p:par>
                            </p:childTnLst>
                          </p:cTn>
                        </p:par>
                        <p:par>
                          <p:cTn id="43" fill="hold">
                            <p:stCondLst>
                              <p:cond delay="500"/>
                            </p:stCondLst>
                            <p:childTnLst>
                              <p:par>
                                <p:cTn id="44" presetID="6" presetClass="emph" presetSubtype="0" fill="hold" grpId="0" nodeType="afterEffect">
                                  <p:stCondLst>
                                    <p:cond delay="0"/>
                                  </p:stCondLst>
                                  <p:childTnLst>
                                    <p:animScale>
                                      <p:cBhvr>
                                        <p:cTn id="45" dur="2000" fill="hold"/>
                                        <p:tgtEl>
                                          <p:spTgt spid="1198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build="p"/>
      <p:bldP spid="119813" grpId="0" animBg="1"/>
      <p:bldP spid="11981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lgn="l" eaLnBrk="1" hangingPunct="1"/>
            <a:r>
              <a:rPr lang="zh-CN" altLang="en-US" b="1" dirty="0" smtClean="0">
                <a:solidFill>
                  <a:srgbClr val="FF0000"/>
                </a:solidFill>
              </a:rPr>
              <a:t>案例</a:t>
            </a:r>
            <a:r>
              <a:rPr lang="en-US" altLang="zh-CN" b="1" dirty="0" smtClean="0">
                <a:solidFill>
                  <a:srgbClr val="FF0000"/>
                </a:solidFill>
              </a:rPr>
              <a:t>2</a:t>
            </a:r>
            <a:r>
              <a:rPr lang="zh-CN" altLang="en-US" b="1" dirty="0" smtClean="0">
                <a:solidFill>
                  <a:srgbClr val="FF0000"/>
                </a:solidFill>
              </a:rPr>
              <a:t>：</a:t>
            </a:r>
            <a:endParaRPr lang="zh-CN" altLang="en-US" b="1" dirty="0" smtClean="0">
              <a:solidFill>
                <a:srgbClr val="FF0000"/>
              </a:solidFill>
            </a:endParaRPr>
          </a:p>
        </p:txBody>
      </p:sp>
      <p:sp>
        <p:nvSpPr>
          <p:cNvPr id="120835" name="Rectangle 3"/>
          <p:cNvSpPr>
            <a:spLocks noGrp="1" noChangeArrowheads="1"/>
          </p:cNvSpPr>
          <p:nvPr>
            <p:ph idx="1"/>
          </p:nvPr>
        </p:nvSpPr>
        <p:spPr/>
        <p:txBody>
          <a:bodyPr/>
          <a:lstStyle/>
          <a:p>
            <a:pPr eaLnBrk="1" hangingPunct="1"/>
            <a:r>
              <a:rPr lang="en-US" altLang="zh-CN" dirty="0" smtClean="0"/>
              <a:t>      </a:t>
            </a:r>
            <a:r>
              <a:rPr lang="en-US" altLang="zh-CN" sz="3600" dirty="0" smtClean="0"/>
              <a:t>16</a:t>
            </a:r>
            <a:r>
              <a:rPr lang="zh-CN" altLang="en-US" sz="3600" dirty="0" smtClean="0"/>
              <a:t>岁的少年胡某在网吧里玩一种用刀捅人的暴力游戏时，由于技术欠佳，受到另一人的冷嘲热讽。在网络上“杀”红了眼的胡某当即火冒三丈，抽出大半尺长的防身刀具，捅向受害人的胸口，导致受害人当场死亡。 </a:t>
            </a:r>
            <a:endParaRPr lang="zh-CN" altLang="en-US" sz="3600" dirty="0" smtClean="0"/>
          </a:p>
        </p:txBody>
      </p:sp>
      <p:sp>
        <p:nvSpPr>
          <p:cNvPr id="120836" name="Text Box 4"/>
          <p:cNvSpPr txBox="1">
            <a:spLocks noChangeArrowheads="1"/>
          </p:cNvSpPr>
          <p:nvPr/>
        </p:nvSpPr>
        <p:spPr bwMode="auto">
          <a:xfrm>
            <a:off x="2195513" y="2852738"/>
            <a:ext cx="4824412" cy="1016000"/>
          </a:xfrm>
          <a:prstGeom prst="rect">
            <a:avLst/>
          </a:prstGeom>
          <a:solidFill>
            <a:srgbClr val="CCFFFF"/>
          </a:solidFill>
          <a:ln w="9525">
            <a:solidFill>
              <a:srgbClr val="FF0000"/>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6000">
                <a:solidFill>
                  <a:srgbClr val="FF0000"/>
                </a:solidFill>
                <a:ea typeface="方正舒体" panose="02010601030101010101" pitchFamily="2" charset="-122"/>
              </a:rPr>
              <a:t>“</a:t>
            </a:r>
            <a:r>
              <a:rPr lang="zh-CN" altLang="en-US" sz="6000">
                <a:solidFill>
                  <a:srgbClr val="FF0000"/>
                </a:solidFill>
                <a:latin typeface="Verdana" panose="020B0604030504040204" pitchFamily="34" charset="0"/>
                <a:ea typeface="方正舒体" panose="02010601030101010101" pitchFamily="2" charset="-122"/>
              </a:rPr>
              <a:t>杀无赦</a:t>
            </a:r>
            <a:r>
              <a:rPr lang="zh-CN" altLang="en-US" sz="6000">
                <a:solidFill>
                  <a:srgbClr val="FF0000"/>
                </a:solidFill>
                <a:ea typeface="方正舒体" panose="02010601030101010101" pitchFamily="2" charset="-122"/>
              </a:rPr>
              <a:t>”</a:t>
            </a:r>
            <a:endParaRPr lang="zh-CN" altLang="en-US" sz="6000">
              <a:solidFill>
                <a:srgbClr val="FF0000"/>
              </a:solidFill>
              <a:latin typeface="Verdana" panose="020B0604030504040204" pitchFamily="34" charset="0"/>
              <a:ea typeface="方正舒体" panose="02010601030101010101" pitchFamily="2" charset="-122"/>
            </a:endParaRPr>
          </a:p>
        </p:txBody>
      </p:sp>
      <p:pic>
        <p:nvPicPr>
          <p:cNvPr id="27653" name="Picture 5" descr="dongwu2"/>
          <p:cNvPicPr>
            <a:picLocks noChangeAspect="1" noChangeArrowheads="1" noCrop="1"/>
          </p:cNvPicPr>
          <p:nvPr/>
        </p:nvPicPr>
        <p:blipFill>
          <a:blip r:embed="rId1"/>
          <a:srcRect/>
          <a:stretch>
            <a:fillRect/>
          </a:stretch>
        </p:blipFill>
        <p:spPr bwMode="auto">
          <a:xfrm>
            <a:off x="7164388" y="5084763"/>
            <a:ext cx="148590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p:cTn id="7" dur="1000" fill="hold"/>
                                        <p:tgtEl>
                                          <p:spTgt spid="120834"/>
                                        </p:tgtEl>
                                        <p:attrNameLst>
                                          <p:attrName>ppt_x</p:attrName>
                                        </p:attrNameLst>
                                      </p:cBhvr>
                                      <p:tavLst>
                                        <p:tav tm="0">
                                          <p:val>
                                            <p:strVal val="#ppt_x-.2"/>
                                          </p:val>
                                        </p:tav>
                                        <p:tav tm="100000">
                                          <p:val>
                                            <p:strVal val="#ppt_x"/>
                                          </p:val>
                                        </p:tav>
                                      </p:tavLst>
                                    </p:anim>
                                    <p:anim calcmode="lin" valueType="num">
                                      <p:cBhvr>
                                        <p:cTn id="8" dur="1000" fill="hold"/>
                                        <p:tgtEl>
                                          <p:spTgt spid="1208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0834"/>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120835">
                                            <p:txEl>
                                              <p:pRg st="0" end="0"/>
                                            </p:txEl>
                                          </p:spTgt>
                                        </p:tgtEl>
                                        <p:attrNameLst>
                                          <p:attrName>style.visibility</p:attrName>
                                        </p:attrNameLst>
                                      </p:cBhvr>
                                      <p:to>
                                        <p:strVal val="visible"/>
                                      </p:to>
                                    </p:set>
                                    <p:animEffect transition="in" filter="fade">
                                      <p:cBhvr>
                                        <p:cTn id="14" dur="1000"/>
                                        <p:tgtEl>
                                          <p:spTgt spid="120835">
                                            <p:txEl>
                                              <p:pRg st="0" end="0"/>
                                            </p:txEl>
                                          </p:spTgt>
                                        </p:tgtEl>
                                      </p:cBhvr>
                                    </p:animEffect>
                                    <p:anim calcmode="lin" valueType="num">
                                      <p:cBhvr>
                                        <p:cTn id="15" dur="1000" fill="hold"/>
                                        <p:tgtEl>
                                          <p:spTgt spid="120835">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120835">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08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0836"/>
                                        </p:tgtEl>
                                        <p:attrNameLst>
                                          <p:attrName>style.visibility</p:attrName>
                                        </p:attrNameLst>
                                      </p:cBhvr>
                                      <p:to>
                                        <p:strVal val="visible"/>
                                      </p:to>
                                    </p:set>
                                    <p:animEffect transition="in" filter="slide(fromBottom)">
                                      <p:cBhvr>
                                        <p:cTn id="22" dur="500"/>
                                        <p:tgtEl>
                                          <p:spTgt spid="120836"/>
                                        </p:tgtEl>
                                      </p:cBhvr>
                                    </p:animEffect>
                                  </p:childTnLst>
                                </p:cTn>
                              </p:par>
                            </p:childTnLst>
                          </p:cTn>
                        </p:par>
                        <p:par>
                          <p:cTn id="23" fill="hold">
                            <p:stCondLst>
                              <p:cond delay="500"/>
                            </p:stCondLst>
                            <p:childTnLst>
                              <p:par>
                                <p:cTn id="24" presetID="2" presetClass="emph" presetSubtype="0" grpId="1" nodeType="afterEffect">
                                  <p:stCondLst>
                                    <p:cond delay="0"/>
                                  </p:stCondLst>
                                  <p:childTnLst>
                                    <p:set>
                                      <p:cBhvr override="childStyle">
                                        <p:cTn id="25" dur="indefinite"/>
                                        <p:tgtEl>
                                          <p:spTgt spid="120836">
                                            <p:txEl>
                                              <p:charRg st="4294967295" end="4294967295"/>
                                            </p:txEl>
                                          </p:spTgt>
                                        </p:tgtEl>
                                        <p:attrNameLst>
                                          <p:attrName>style.fontFamily</p:attrName>
                                        </p:attrNameLst>
                                      </p:cBhvr>
                                      <p:to>
                                        <p:strVal val="黑体"/>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bldP spid="120836" grpId="0" animBg="1"/>
      <p:bldP spid="12083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lgn="l" eaLnBrk="1" hangingPunct="1"/>
            <a:r>
              <a:rPr lang="zh-CN" altLang="en-US" b="1" dirty="0" smtClean="0">
                <a:solidFill>
                  <a:srgbClr val="FF0000"/>
                </a:solidFill>
              </a:rPr>
              <a:t>案例</a:t>
            </a:r>
            <a:r>
              <a:rPr lang="en-US" altLang="zh-CN" b="1" dirty="0" smtClean="0">
                <a:solidFill>
                  <a:srgbClr val="FF0000"/>
                </a:solidFill>
              </a:rPr>
              <a:t>3</a:t>
            </a:r>
            <a:r>
              <a:rPr lang="zh-CN" altLang="en-US" b="1" dirty="0" smtClean="0">
                <a:solidFill>
                  <a:srgbClr val="FF0000"/>
                </a:solidFill>
              </a:rPr>
              <a:t>：</a:t>
            </a:r>
            <a:r>
              <a:rPr lang="zh-CN" altLang="en-US" dirty="0" smtClean="0"/>
              <a:t> </a:t>
            </a:r>
            <a:endParaRPr lang="zh-CN" altLang="en-US" dirty="0" smtClean="0"/>
          </a:p>
        </p:txBody>
      </p:sp>
      <p:sp>
        <p:nvSpPr>
          <p:cNvPr id="121859" name="Rectangle 3"/>
          <p:cNvSpPr>
            <a:spLocks noGrp="1" noChangeArrowheads="1"/>
          </p:cNvSpPr>
          <p:nvPr>
            <p:ph idx="1"/>
          </p:nvPr>
        </p:nvSpPr>
        <p:spPr/>
        <p:txBody>
          <a:bodyPr/>
          <a:lstStyle/>
          <a:p>
            <a:pPr eaLnBrk="1" hangingPunct="1"/>
            <a:r>
              <a:rPr lang="en-US" altLang="zh-CN" sz="2400" dirty="0" smtClean="0"/>
              <a:t>5</a:t>
            </a:r>
            <a:r>
              <a:rPr lang="zh-CN" altLang="en-US" sz="2400" dirty="0" smtClean="0"/>
              <a:t>月</a:t>
            </a:r>
            <a:r>
              <a:rPr lang="en-US" altLang="zh-CN" sz="2400" dirty="0" smtClean="0"/>
              <a:t>25</a:t>
            </a:r>
            <a:r>
              <a:rPr lang="zh-CN" altLang="en-US" sz="2400" dirty="0" smtClean="0"/>
              <a:t>日傍晚，四川一名流浪少年赵刚被被人砸烂，尸体上还有几处刀伤，其死状惨不忍睹。杀害少年的凶手竟是</a:t>
            </a:r>
            <a:r>
              <a:rPr lang="en-US" altLang="zh-CN" sz="2400" dirty="0" smtClean="0"/>
              <a:t>3</a:t>
            </a:r>
            <a:r>
              <a:rPr lang="zh-CN" altLang="en-US" sz="2400" dirty="0" smtClean="0"/>
              <a:t>名嗜好上网玩“杀人游戏”的中专生，他们杀人的目的只是为了验证自己“胆量有多大”。 </a:t>
            </a:r>
            <a:endParaRPr lang="zh-CN" altLang="en-US" sz="2400" dirty="0" smtClean="0"/>
          </a:p>
        </p:txBody>
      </p:sp>
      <p:sp>
        <p:nvSpPr>
          <p:cNvPr id="121860" name="Text Box 4"/>
          <p:cNvSpPr txBox="1">
            <a:spLocks noChangeArrowheads="1"/>
          </p:cNvSpPr>
          <p:nvPr/>
        </p:nvSpPr>
        <p:spPr bwMode="auto">
          <a:xfrm>
            <a:off x="1512590" y="3356992"/>
            <a:ext cx="5904061" cy="833437"/>
          </a:xfrm>
          <a:prstGeom prst="rect">
            <a:avLst/>
          </a:prstGeom>
          <a:solidFill>
            <a:srgbClr val="FFCC99"/>
          </a:solidFill>
          <a:ln w="9525">
            <a:solidFill>
              <a:srgbClr val="0000FF"/>
            </a:solidFill>
            <a:miter lim="800000"/>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4800" b="1" dirty="0">
                <a:solidFill>
                  <a:srgbClr val="FF0000"/>
                </a:solidFill>
                <a:latin typeface="方正舒体" panose="02010601030101010101" pitchFamily="2" charset="-122"/>
                <a:ea typeface="方正舒体" panose="02010601030101010101" pitchFamily="2" charset="-122"/>
              </a:rPr>
              <a:t>他们杀出</a:t>
            </a:r>
            <a:r>
              <a:rPr lang="zh-CN" altLang="en-US" sz="4800" b="1" dirty="0">
                <a:solidFill>
                  <a:srgbClr val="FF0000"/>
                </a:solidFill>
                <a:ea typeface="方正舒体" panose="02010601030101010101" pitchFamily="2" charset="-122"/>
              </a:rPr>
              <a:t>“</a:t>
            </a:r>
            <a:r>
              <a:rPr lang="zh-CN" altLang="en-US" sz="4800" b="1" dirty="0">
                <a:solidFill>
                  <a:srgbClr val="FF0000"/>
                </a:solidFill>
                <a:latin typeface="方正舒体" panose="02010601030101010101" pitchFamily="2" charset="-122"/>
                <a:ea typeface="方正舒体" panose="02010601030101010101" pitchFamily="2" charset="-122"/>
              </a:rPr>
              <a:t>瘾</a:t>
            </a:r>
            <a:r>
              <a:rPr lang="zh-CN" altLang="en-US" sz="4800" b="1" dirty="0">
                <a:solidFill>
                  <a:srgbClr val="FF0000"/>
                </a:solidFill>
                <a:ea typeface="方正舒体" panose="02010601030101010101" pitchFamily="2" charset="-122"/>
              </a:rPr>
              <a:t>”</a:t>
            </a:r>
            <a:r>
              <a:rPr lang="zh-CN" altLang="en-US" sz="4800" b="1" dirty="0">
                <a:solidFill>
                  <a:srgbClr val="FF0000"/>
                </a:solidFill>
                <a:latin typeface="方正舒体" panose="02010601030101010101" pitchFamily="2" charset="-122"/>
                <a:ea typeface="方正舒体" panose="02010601030101010101" pitchFamily="2" charset="-122"/>
              </a:rPr>
              <a:t>来了</a:t>
            </a:r>
            <a:r>
              <a:rPr lang="zh-CN" altLang="en-US" sz="3200" b="1" dirty="0">
                <a:latin typeface="方正舒体" panose="02010601030101010101" pitchFamily="2" charset="-122"/>
                <a:ea typeface="方正舒体" panose="02010601030101010101" pitchFamily="2" charset="-122"/>
              </a:rPr>
              <a:t> </a:t>
            </a:r>
            <a:endParaRPr lang="zh-CN" altLang="en-US" sz="3200" b="1" dirty="0">
              <a:latin typeface="方正舒体" panose="02010601030101010101" pitchFamily="2" charset="-122"/>
              <a:ea typeface="方正舒体" panose="02010601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additive="base">
                                        <p:cTn id="7" dur="500" fill="hold"/>
                                        <p:tgtEl>
                                          <p:spTgt spid="121858"/>
                                        </p:tgtEl>
                                        <p:attrNameLst>
                                          <p:attrName>ppt_x</p:attrName>
                                        </p:attrNameLst>
                                      </p:cBhvr>
                                      <p:tavLst>
                                        <p:tav tm="0">
                                          <p:val>
                                            <p:strVal val="#ppt_x"/>
                                          </p:val>
                                        </p:tav>
                                        <p:tav tm="100000">
                                          <p:val>
                                            <p:strVal val="#ppt_x"/>
                                          </p:val>
                                        </p:tav>
                                      </p:tavLst>
                                    </p:anim>
                                    <p:anim calcmode="lin" valueType="num">
                                      <p:cBhvr additive="base">
                                        <p:cTn id="8" dur="500" fill="hold"/>
                                        <p:tgtEl>
                                          <p:spTgt spid="1218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9" presetClass="entr" presetSubtype="0" fill="hold" grpId="0" nodeType="afterEffect">
                                  <p:stCondLst>
                                    <p:cond delay="0"/>
                                  </p:stCondLst>
                                  <p:childTnLst>
                                    <p:set>
                                      <p:cBhvr>
                                        <p:cTn id="11" dur="1" fill="hold">
                                          <p:stCondLst>
                                            <p:cond delay="0"/>
                                          </p:stCondLst>
                                        </p:cTn>
                                        <p:tgtEl>
                                          <p:spTgt spid="121859">
                                            <p:txEl>
                                              <p:pRg st="0" end="0"/>
                                            </p:txEl>
                                          </p:spTgt>
                                        </p:tgtEl>
                                        <p:attrNameLst>
                                          <p:attrName>style.visibility</p:attrName>
                                        </p:attrNameLst>
                                      </p:cBhvr>
                                      <p:to>
                                        <p:strVal val="visible"/>
                                      </p:to>
                                    </p:set>
                                    <p:anim calcmode="lin" valueType="num">
                                      <p:cBhvr>
                                        <p:cTn id="12" dur="1000" fill="hold"/>
                                        <p:tgtEl>
                                          <p:spTgt spid="121859">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2185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2185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1860">
                                            <p:bg/>
                                          </p:spTgt>
                                        </p:tgtEl>
                                        <p:attrNameLst>
                                          <p:attrName>style.visibility</p:attrName>
                                        </p:attrNameLst>
                                      </p:cBhvr>
                                      <p:to>
                                        <p:strVal val="visible"/>
                                      </p:to>
                                    </p:set>
                                    <p:anim calcmode="lin" valueType="num">
                                      <p:cBhvr additive="base">
                                        <p:cTn id="19" dur="500" fill="hold"/>
                                        <p:tgtEl>
                                          <p:spTgt spid="121860">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121860">
                                            <p:bg/>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1860">
                                            <p:txEl>
                                              <p:pRg st="0" end="0"/>
                                            </p:txEl>
                                          </p:spTgt>
                                        </p:tgtEl>
                                        <p:attrNameLst>
                                          <p:attrName>style.visibility</p:attrName>
                                        </p:attrNameLst>
                                      </p:cBhvr>
                                      <p:to>
                                        <p:strVal val="visible"/>
                                      </p:to>
                                    </p:set>
                                    <p:anim calcmode="lin" valueType="num">
                                      <p:cBhvr additive="base">
                                        <p:cTn id="23" dur="500" fill="hold"/>
                                        <p:tgtEl>
                                          <p:spTgt spid="121860">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1860">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5" presetClass="emph" presetSubtype="1" nodeType="afterEffect">
                                  <p:stCondLst>
                                    <p:cond delay="0"/>
                                  </p:stCondLst>
                                  <p:childTnLst>
                                    <p:set>
                                      <p:cBhvr override="childStyle">
                                        <p:cTn id="27" dur="indefinite"/>
                                        <p:tgtEl>
                                          <p:spTgt spid="121860">
                                            <p:txEl>
                                              <p:pRg st="0" end="0"/>
                                            </p:txEl>
                                          </p:spTgt>
                                        </p:tgtEl>
                                        <p:attrNameLst>
                                          <p:attrName>style.fontStyle</p:attrName>
                                        </p:attrNameLst>
                                      </p:cBhvr>
                                      <p:to>
                                        <p:strVal val="normal"/>
                                      </p:to>
                                    </p:set>
                                    <p:set>
                                      <p:cBhvr override="childStyle">
                                        <p:cTn id="28" dur="indefinite"/>
                                        <p:tgtEl>
                                          <p:spTgt spid="121860">
                                            <p:txEl>
                                              <p:pRg st="0" end="0"/>
                                            </p:txEl>
                                          </p:spTgt>
                                        </p:tgtEl>
                                        <p:attrNameLst>
                                          <p:attrName>style.fontWeight</p:attrName>
                                        </p:attrNameLst>
                                      </p:cBhvr>
                                      <p:to>
                                        <p:strVal val="bold"/>
                                      </p:to>
                                    </p:set>
                                    <p:set>
                                      <p:cBhvr override="childStyle">
                                        <p:cTn id="29" dur="indefinite"/>
                                        <p:tgtEl>
                                          <p:spTgt spid="121860">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21859" grpId="0" build="p"/>
      <p:bldP spid="121860" grpId="0" animBg="1" build="allAtOnce"/>
    </p:bldLst>
  </p:timing>
</p:sld>
</file>

<file path=ppt/theme/theme1.xml><?xml version="1.0" encoding="utf-8"?>
<a:theme xmlns:a="http://schemas.openxmlformats.org/drawingml/2006/main" name="第一PPT模板网-WWW.1PPT.COM">
  <a:themeElements>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让PPT飞起来丨pptshare.qzone.qq.com">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0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0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让PPT飞起来丨pptshare.qzone.qq.com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主题51</Template>
  <TotalTime>0</TotalTime>
  <Words>2747</Words>
  <Application>WPS 演示</Application>
  <PresentationFormat>全屏显示(4:3)</PresentationFormat>
  <Paragraphs>174</Paragraphs>
  <Slides>28</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28</vt:i4>
      </vt:variant>
    </vt:vector>
  </HeadingPairs>
  <TitlesOfParts>
    <vt:vector size="42" baseType="lpstr">
      <vt:lpstr>Arial</vt:lpstr>
      <vt:lpstr>宋体</vt:lpstr>
      <vt:lpstr>Wingdings</vt:lpstr>
      <vt:lpstr>微软雅黑</vt:lpstr>
      <vt:lpstr>Times New Roman</vt:lpstr>
      <vt:lpstr>黑体</vt:lpstr>
      <vt:lpstr>Verdana</vt:lpstr>
      <vt:lpstr>华文行楷</vt:lpstr>
      <vt:lpstr>方正舒体</vt:lpstr>
      <vt:lpstr>Arial Unicode MS</vt:lpstr>
      <vt:lpstr>华文新魏</vt:lpstr>
      <vt:lpstr>楷体_GB2312</vt:lpstr>
      <vt:lpstr>新宋体</vt:lpstr>
      <vt:lpstr>第一PPT模板网-WWW.1PPT.COM</vt:lpstr>
      <vt:lpstr>享受健康网络生活</vt:lpstr>
      <vt:lpstr>PowerPoint 演示文稿</vt:lpstr>
      <vt:lpstr>PowerPoint 演示文稿</vt:lpstr>
      <vt:lpstr>网络给我们带来了全新的学习方式</vt:lpstr>
      <vt:lpstr>PowerPoint 演示文稿</vt:lpstr>
      <vt:lpstr>PowerPoint 演示文稿</vt:lpstr>
      <vt:lpstr>沉迷网络游戏不可自拔——</vt:lpstr>
      <vt:lpstr>案例2：</vt:lpstr>
      <vt:lpstr>案例3： </vt:lpstr>
      <vt:lpstr>案例4： 10少年半年作案60起 </vt:lpstr>
      <vt:lpstr>案例5：</vt:lpstr>
      <vt:lpstr>案例6：今年6月，在海珠区某中学就读的15岁女孩小红(化名)和几名女同学在昌岗中路某卡拉OK厅与网友见面，被网友在饮料中下了迷魂药，昏迷不醒。结果被其网友及另外五名同伙蹂躏残害，并被劫3部手机、1只金戒指、1条项链。  </vt:lpstr>
      <vt:lpstr>黑网吧害你没商量——</vt:lpstr>
      <vt:lpstr>PowerPoint 演示文稿</vt:lpstr>
      <vt:lpstr>PowerPoint 演示文稿</vt:lpstr>
      <vt:lpstr>黑网吧起火夺人命 </vt:lpstr>
      <vt:lpstr>PowerPoint 演示文稿</vt:lpstr>
      <vt:lpstr>PowerPoint 演示文稿</vt:lpstr>
      <vt:lpstr>★ 学习全国青少年网络文明公约 </vt:lpstr>
      <vt:lpstr>文明上网   保护自己</vt:lpstr>
      <vt:lpstr>谨防网络伸出的“黑手”</vt:lpstr>
      <vt:lpstr>谨防网络伸出的“黑手”</vt:lpstr>
      <vt:lpstr>在信息高速公路上，请勿疲劳驾驶！</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第一PPT模板网-WWW.1PPT.COM</dc:title>
  <dc:creator>第一PPT模板网-WWW.1PPT.COM</dc:creator>
  <cp:keywords>第一PPT模板网-WWW.1PPT.COM</cp:keywords>
  <dc:subject>第一PPT模板网-WWW.1PPT.COM</dc:subject>
  <cp:lastModifiedBy>与你同行</cp:lastModifiedBy>
  <cp:revision>3</cp:revision>
  <dcterms:created xsi:type="dcterms:W3CDTF">2008-07-23T01:20:00Z</dcterms:created>
  <dcterms:modified xsi:type="dcterms:W3CDTF">2020-12-02T10:45:49Z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