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66" r:id="rId4"/>
    <p:sldId id="257" r:id="rId5"/>
    <p:sldId id="261" r:id="rId6"/>
    <p:sldId id="565" r:id="rId7"/>
    <p:sldId id="375" r:id="rId8"/>
    <p:sldId id="566" r:id="rId9"/>
    <p:sldId id="446" r:id="rId10"/>
    <p:sldId id="383" r:id="rId11"/>
    <p:sldId id="382" r:id="rId12"/>
    <p:sldId id="384" r:id="rId13"/>
    <p:sldId id="530" r:id="rId14"/>
    <p:sldId id="390" r:id="rId15"/>
    <p:sldId id="609" r:id="rId16"/>
    <p:sldId id="528" r:id="rId17"/>
    <p:sldId id="531" r:id="rId18"/>
    <p:sldId id="533" r:id="rId19"/>
    <p:sldId id="387" r:id="rId20"/>
    <p:sldId id="388" r:id="rId21"/>
    <p:sldId id="389" r:id="rId22"/>
    <p:sldId id="524" r:id="rId23"/>
    <p:sldId id="385" r:id="rId24"/>
    <p:sldId id="608" r:id="rId25"/>
    <p:sldId id="568" r:id="rId26"/>
    <p:sldId id="569" r:id="rId27"/>
    <p:sldId id="570" r:id="rId28"/>
    <p:sldId id="571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0690C"/>
    <a:srgbClr val="BBBCFE"/>
    <a:srgbClr val="FAD0BE"/>
    <a:srgbClr val="FF00FF"/>
    <a:srgbClr val="FF66CC"/>
    <a:srgbClr val="D2E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65" d="100"/>
          <a:sy n="65" d="100"/>
        </p:scale>
        <p:origin x="-900" y="-114"/>
      </p:cViewPr>
      <p:guideLst>
        <p:guide orient="horz" pos="2361"/>
        <p:guide pos="36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>
                <a:solidFill>
                  <a:srgbClr val="0033CC"/>
                </a:solidFill>
              </a:rPr>
              <a:t>－中央电教馆资源中心－</a:t>
            </a:r>
            <a:endParaRPr lang="en-US" altLang="x-none">
              <a:solidFill>
                <a:srgbClr val="0033CC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16B76-620C-4108-A6F9-EA62310BBEB1}" type="slidenum">
              <a:rPr lang="en-US" altLang="zh-CN">
                <a:solidFill>
                  <a:srgbClr val="0033CC"/>
                </a:solidFill>
              </a:rPr>
            </a:fld>
            <a:endParaRPr lang="en-US" altLang="zh-CN">
              <a:solidFill>
                <a:srgbClr val="0033CC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>
                <a:solidFill>
                  <a:srgbClr val="0033CC"/>
                </a:solidFill>
              </a:rPr>
              <a:t>－中央电教馆资源中心－</a:t>
            </a:r>
            <a:endParaRPr lang="en-US" altLang="x-none">
              <a:solidFill>
                <a:srgbClr val="0033CC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962AB-4514-499D-BD37-F71397011724}" type="slidenum">
              <a:rPr lang="en-US" altLang="zh-CN">
                <a:solidFill>
                  <a:srgbClr val="0033CC"/>
                </a:solidFill>
              </a:rPr>
            </a:fld>
            <a:endParaRPr lang="en-US" altLang="zh-CN">
              <a:solidFill>
                <a:srgbClr val="0033CC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46092" y="685800"/>
            <a:ext cx="2847975" cy="5181600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2167" y="685800"/>
            <a:ext cx="8378825" cy="5181600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>
                <a:solidFill>
                  <a:srgbClr val="0033CC"/>
                </a:solidFill>
              </a:rPr>
              <a:t>－中央电教馆资源中心－</a:t>
            </a:r>
            <a:endParaRPr lang="en-US" altLang="x-none">
              <a:solidFill>
                <a:srgbClr val="0033CC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6C131-D09D-4A4F-9F06-E3103770EA03}" type="slidenum">
              <a:rPr lang="en-US" altLang="zh-CN">
                <a:solidFill>
                  <a:srgbClr val="0033CC"/>
                </a:solidFill>
              </a:rPr>
            </a:fld>
            <a:endParaRPr lang="en-US" altLang="zh-CN">
              <a:solidFill>
                <a:srgbClr val="0033CC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B87E0-70C6-4A09-938B-F0D28E9BB78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8" name="Rectangle 4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>
                <a:solidFill>
                  <a:srgbClr val="0033CC"/>
                </a:solidFill>
              </a:rPr>
              <a:t>－中央电教馆资源中心－</a:t>
            </a:r>
            <a:endParaRPr lang="en-US" altLang="x-none">
              <a:solidFill>
                <a:srgbClr val="0033CC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0481B-2B58-4ED7-B983-1164F08B78D1}" type="slidenum">
              <a:rPr lang="en-US" altLang="zh-CN">
                <a:solidFill>
                  <a:srgbClr val="0033CC"/>
                </a:solidFill>
              </a:rPr>
            </a:fld>
            <a:endParaRPr lang="en-US" altLang="zh-CN">
              <a:solidFill>
                <a:srgbClr val="0033CC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>
                <a:solidFill>
                  <a:srgbClr val="0033CC"/>
                </a:solidFill>
              </a:rPr>
              <a:t>－中央电教馆资源中心－</a:t>
            </a:r>
            <a:endParaRPr lang="en-US" altLang="x-none">
              <a:solidFill>
                <a:srgbClr val="0033CC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2FED9-05DF-4667-9C25-7A7D9D3930BE}" type="slidenum">
              <a:rPr lang="en-US" altLang="zh-CN">
                <a:solidFill>
                  <a:srgbClr val="0033CC"/>
                </a:solidFill>
              </a:rPr>
            </a:fld>
            <a:endParaRPr lang="en-US" altLang="zh-CN">
              <a:solidFill>
                <a:srgbClr val="0033CC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6400" y="1981200"/>
            <a:ext cx="5579957" cy="38862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14111" y="1981200"/>
            <a:ext cx="5579957" cy="38862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>
                <a:solidFill>
                  <a:srgbClr val="0033CC"/>
                </a:solidFill>
              </a:rPr>
              <a:t>－中央电教馆资源中心－</a:t>
            </a:r>
            <a:endParaRPr lang="en-US" altLang="x-none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3F875-9DF9-4331-B3F7-8F9DBF49BC03}" type="slidenum">
              <a:rPr lang="en-US" altLang="zh-CN">
                <a:solidFill>
                  <a:srgbClr val="0033CC"/>
                </a:solidFill>
              </a:rPr>
            </a:fld>
            <a:endParaRPr lang="en-US" altLang="zh-CN">
              <a:solidFill>
                <a:srgbClr val="0033CC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8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>
                <a:solidFill>
                  <a:srgbClr val="0033CC"/>
                </a:solidFill>
              </a:rPr>
              <a:t>－中央电教馆资源中心－</a:t>
            </a:r>
            <a:endParaRPr lang="en-US" altLang="x-none">
              <a:solidFill>
                <a:srgbClr val="0033CC"/>
              </a:solidFill>
            </a:endParaRPr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7563A-D11E-45C2-A978-6D2F2E10F2CA}" type="slidenum">
              <a:rPr lang="en-US" altLang="zh-CN">
                <a:solidFill>
                  <a:srgbClr val="0033CC"/>
                </a:solidFill>
              </a:rPr>
            </a:fld>
            <a:endParaRPr lang="en-US" altLang="zh-CN">
              <a:solidFill>
                <a:srgbClr val="0033CC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4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>
                <a:solidFill>
                  <a:srgbClr val="0033CC"/>
                </a:solidFill>
              </a:rPr>
              <a:t>－中央电教馆资源中心－</a:t>
            </a:r>
            <a:endParaRPr lang="en-US" altLang="x-none">
              <a:solidFill>
                <a:srgbClr val="0033CC"/>
              </a:solidFill>
            </a:endParaRP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CE697-D51A-4ACA-8A2E-BE0F54FEF6D9}" type="slidenum">
              <a:rPr lang="en-US" altLang="zh-CN">
                <a:solidFill>
                  <a:srgbClr val="0033CC"/>
                </a:solidFill>
              </a:rPr>
            </a:fld>
            <a:endParaRPr lang="en-US" altLang="zh-CN">
              <a:solidFill>
                <a:srgbClr val="0033CC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3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>
                <a:solidFill>
                  <a:srgbClr val="0033CC"/>
                </a:solidFill>
              </a:rPr>
              <a:t>－中央电教馆资源中心－</a:t>
            </a:r>
            <a:endParaRPr lang="en-US" altLang="x-none">
              <a:solidFill>
                <a:srgbClr val="0033CC"/>
              </a:solidFill>
            </a:endParaRPr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084E8-5B69-49A6-BD6C-90F990134CC7}" type="slidenum">
              <a:rPr lang="en-US" altLang="zh-CN">
                <a:solidFill>
                  <a:srgbClr val="0033CC"/>
                </a:solidFill>
              </a:rPr>
            </a:fld>
            <a:endParaRPr lang="en-US" altLang="zh-CN">
              <a:solidFill>
                <a:srgbClr val="0033CC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>
                <a:solidFill>
                  <a:srgbClr val="0033CC"/>
                </a:solidFill>
              </a:rPr>
              <a:t>－中央电教馆资源中心－</a:t>
            </a:r>
            <a:endParaRPr lang="en-US" altLang="x-none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B3E44-E37C-4D9A-81ED-54DA981F106E}" type="slidenum">
              <a:rPr lang="en-US" altLang="zh-CN">
                <a:solidFill>
                  <a:srgbClr val="0033CC"/>
                </a:solidFill>
              </a:rPr>
            </a:fld>
            <a:endParaRPr lang="en-US" altLang="zh-CN">
              <a:solidFill>
                <a:srgbClr val="0033CC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>
                <a:solidFill>
                  <a:srgbClr val="0033CC"/>
                </a:solidFill>
              </a:rPr>
              <a:t>－中央电教馆资源中心－</a:t>
            </a:r>
            <a:endParaRPr lang="en-US" altLang="x-none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56982-F9D6-47CB-9800-CF1DB151D16D}" type="slidenum">
              <a:rPr lang="en-US" altLang="zh-CN">
                <a:solidFill>
                  <a:srgbClr val="0033CC"/>
                </a:solidFill>
              </a:rPr>
            </a:fld>
            <a:endParaRPr lang="en-US" altLang="zh-CN">
              <a:solidFill>
                <a:srgbClr val="0033CC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1">
            <a:tint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 idx="4294967295"/>
          </p:nvPr>
        </p:nvSpPr>
        <p:spPr bwMode="auto">
          <a:xfrm>
            <a:off x="402167" y="685800"/>
            <a:ext cx="113876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9"/>
          </p:nvPr>
        </p:nvSpPr>
        <p:spPr bwMode="auto">
          <a:xfrm>
            <a:off x="406400" y="1981200"/>
            <a:ext cx="1138766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02167" y="601980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4165600" y="6019800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x-none">
                <a:solidFill>
                  <a:srgbClr val="0033CC"/>
                </a:solidFill>
              </a:rPr>
              <a:t>－中央电教馆资源中心－</a:t>
            </a:r>
            <a:endParaRPr lang="en-US" altLang="x-none">
              <a:solidFill>
                <a:srgbClr val="0033CC"/>
              </a:solidFill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8737600" y="601980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09C5B7EA-C90C-49E1-BA32-2401C867A5F4}" type="slidenum">
              <a:rPr lang="en-US" altLang="zh-CN" smtClean="0">
                <a:solidFill>
                  <a:srgbClr val="0033CC"/>
                </a:solidFill>
              </a:rPr>
            </a:fld>
            <a:endParaRPr lang="en-US" altLang="zh-CN" smtClean="0">
              <a:solidFill>
                <a:srgbClr val="0033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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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流程图: 可选过程 1"/>
          <p:cNvSpPr/>
          <p:nvPr/>
        </p:nvSpPr>
        <p:spPr>
          <a:xfrm>
            <a:off x="-16933" y="80963"/>
            <a:ext cx="12164484" cy="439738"/>
          </a:xfrm>
          <a:prstGeom prst="flowChartAlternateProcess">
            <a:avLst/>
          </a:prstGeom>
          <a:solidFill>
            <a:srgbClr val="D1E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图片 4" descr="优翼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68984" y="92075"/>
            <a:ext cx="1748367" cy="428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图片 2" descr="优翼logo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778067" y="11113"/>
            <a:ext cx="1369484" cy="371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流程图: 可选过程 5"/>
          <p:cNvSpPr/>
          <p:nvPr/>
        </p:nvSpPr>
        <p:spPr>
          <a:xfrm>
            <a:off x="-16933" y="6496050"/>
            <a:ext cx="12200467" cy="360363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09159" y="6504300"/>
            <a:ext cx="5136728" cy="3683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www.youyi100.com</a:t>
            </a: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3" Type="http://schemas.openxmlformats.org/officeDocument/2006/relationships/oleObject" Target="../embeddings/oleObject2.bin"/><Relationship Id="rId2" Type="http://schemas.openxmlformats.org/officeDocument/2006/relationships/image" Target="../media/image13.png"/><Relationship Id="rId1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13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1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file:///C:\Documents%20and%20Settings\Administrator\Local%20Settings\Temp\Rar$DIa0.365\flash&#230;&#149;&#153;&#229;&#173;&#166;&#231;&#148;&#168;\&#229;&#156;&#176;&#231;&#144;&#131;&#231;&#154;&#132;&#232;&#135;&#170;&#232;&#189;&#172;.swf" TargetMode="External"/><Relationship Id="rId2" Type="http://schemas.openxmlformats.org/officeDocument/2006/relationships/image" Target="../media/image9.jpeg"/><Relationship Id="rId1" Type="http://schemas.openxmlformats.org/officeDocument/2006/relationships/hyperlink" Target="file:///C:\Documents%20and%20Settings\Administrator\Local%20Settings\Temp\Rar$DIa0.365\flash&#230;&#149;&#153;&#229;&#173;&#166;&#231;&#148;&#168;\&#229;&#156;&#176;&#231;&#144;&#131;&#231;&#154;&#132;&#229;&#133;&#172;&#232;&#189;&#172;.sw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24000" y="41275"/>
            <a:ext cx="9144000" cy="15995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第三章  天气和气候</a:t>
            </a:r>
            <a:endParaRPr lang="en-US" altLang="zh-CN" sz="5400" b="1" cap="none" spc="0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zh-CN" alt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第二节  气温的变化与分布</a:t>
            </a:r>
            <a:endParaRPr lang="en-US" altLang="zh-CN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279576" y="1820545"/>
            <a:ext cx="7560840" cy="4744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248128" y="280670"/>
            <a:ext cx="5056505" cy="3635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2" name="Line 4"/>
          <p:cNvSpPr/>
          <p:nvPr/>
        </p:nvSpPr>
        <p:spPr>
          <a:xfrm>
            <a:off x="7847255" y="1687195"/>
            <a:ext cx="226695" cy="0"/>
          </a:xfrm>
          <a:prstGeom prst="line">
            <a:avLst/>
          </a:prstGeom>
          <a:ln w="57150" cap="flat" cmpd="sng">
            <a:solidFill>
              <a:srgbClr val="FFC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37893" name="Line 5"/>
          <p:cNvSpPr/>
          <p:nvPr/>
        </p:nvSpPr>
        <p:spPr>
          <a:xfrm flipV="1">
            <a:off x="7848525" y="735965"/>
            <a:ext cx="2419350" cy="27305"/>
          </a:xfrm>
          <a:prstGeom prst="line">
            <a:avLst/>
          </a:prstGeom>
          <a:ln w="57150" cap="flat" cmpd="sng">
            <a:solidFill>
              <a:srgbClr val="FFC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37894" name="Line 6"/>
          <p:cNvSpPr/>
          <p:nvPr/>
        </p:nvSpPr>
        <p:spPr>
          <a:xfrm flipH="1" flipV="1">
            <a:off x="8079030" y="1713865"/>
            <a:ext cx="4445" cy="1611630"/>
          </a:xfrm>
          <a:prstGeom prst="line">
            <a:avLst/>
          </a:prstGeom>
          <a:ln w="57150" cap="flat" cmpd="sng">
            <a:solidFill>
              <a:srgbClr val="FFC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37895" name="Line 7"/>
          <p:cNvSpPr/>
          <p:nvPr/>
        </p:nvSpPr>
        <p:spPr>
          <a:xfrm flipV="1">
            <a:off x="10264700" y="745490"/>
            <a:ext cx="14605" cy="2559050"/>
          </a:xfrm>
          <a:prstGeom prst="line">
            <a:avLst/>
          </a:prstGeom>
          <a:ln w="57150" cap="flat" cmpd="sng">
            <a:solidFill>
              <a:srgbClr val="FFC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27656" name="Text Box 8"/>
          <p:cNvSpPr txBox="1"/>
          <p:nvPr/>
        </p:nvSpPr>
        <p:spPr>
          <a:xfrm>
            <a:off x="106680" y="1065530"/>
            <a:ext cx="4703445" cy="128188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该地最高月平均气温出现在几</a:t>
            </a:r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月和度数？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57" name="Text Box 9"/>
          <p:cNvSpPr txBox="1"/>
          <p:nvPr/>
        </p:nvSpPr>
        <p:spPr>
          <a:xfrm>
            <a:off x="8083475" y="0"/>
            <a:ext cx="3051175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</a:t>
            </a:r>
            <a:r>
              <a:rPr lang="en-US" altLang="zh-CN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3.12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气温年变化</a:t>
            </a:r>
            <a:endParaRPr lang="zh-CN" altLang="en-US" sz="2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898" name="Oval 10"/>
          <p:cNvSpPr/>
          <p:nvPr/>
        </p:nvSpPr>
        <p:spPr>
          <a:xfrm>
            <a:off x="10056440" y="3332857"/>
            <a:ext cx="250825" cy="384175"/>
          </a:xfrm>
          <a:prstGeom prst="ellipse">
            <a:avLst/>
          </a:prstGeom>
          <a:noFill/>
          <a:ln w="5715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899" name="Oval 11"/>
          <p:cNvSpPr/>
          <p:nvPr/>
        </p:nvSpPr>
        <p:spPr>
          <a:xfrm>
            <a:off x="7985050" y="3275965"/>
            <a:ext cx="250825" cy="384175"/>
          </a:xfrm>
          <a:prstGeom prst="ellipse">
            <a:avLst/>
          </a:prstGeom>
          <a:noFill/>
          <a:ln w="5715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902" name="Text Box 14"/>
          <p:cNvSpPr txBox="1"/>
          <p:nvPr/>
        </p:nvSpPr>
        <p:spPr>
          <a:xfrm>
            <a:off x="3456939" y="1806575"/>
            <a:ext cx="1911985" cy="58356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3200" b="1" dirty="0" smtClean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 </a:t>
            </a:r>
            <a:r>
              <a:rPr lang="en-US" altLang="zh-CN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25℃</a:t>
            </a:r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7903" name="Text Box 15"/>
          <p:cNvSpPr txBox="1"/>
          <p:nvPr/>
        </p:nvSpPr>
        <p:spPr>
          <a:xfrm>
            <a:off x="2920975" y="2933065"/>
            <a:ext cx="2447949" cy="132343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b="1" dirty="0" smtClean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 </a:t>
            </a:r>
            <a:r>
              <a:rPr lang="en-US" altLang="zh-CN" sz="3200" b="1" dirty="0" smtClean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en-US" altLang="zh-CN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5℃</a:t>
            </a:r>
            <a:endParaRPr lang="en-US" altLang="zh-CN" sz="32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32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4130" y="118110"/>
            <a:ext cx="3070071" cy="646331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rgbClr val="26267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气温的年变化</a:t>
            </a:r>
            <a:r>
              <a:rPr kumimoji="1" lang="en-US" altLang="zh-CN" sz="18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kumimoji="1" lang="en-US" altLang="zh-CN" sz="1800" b="1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6680" y="2292120"/>
            <a:ext cx="4702810" cy="12818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最低月平均气温出现在几</a:t>
            </a:r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月和度数？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680" y="3516630"/>
            <a:ext cx="5838825" cy="6417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3.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气温年较差是多少？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929420" y="338455"/>
            <a:ext cx="71882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25℃</a:t>
            </a:r>
            <a:endParaRPr lang="en-US" altLang="zh-CN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86930" y="1214755"/>
            <a:ext cx="697627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-5℃</a:t>
            </a:r>
            <a:endParaRPr lang="en-US" altLang="zh-CN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0538" name="Text Box 58"/>
          <p:cNvSpPr txBox="1"/>
          <p:nvPr/>
        </p:nvSpPr>
        <p:spPr>
          <a:xfrm>
            <a:off x="165100" y="4034899"/>
            <a:ext cx="28486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25℃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（最高值）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540" name="Text Box 60"/>
          <p:cNvSpPr txBox="1"/>
          <p:nvPr/>
        </p:nvSpPr>
        <p:spPr>
          <a:xfrm>
            <a:off x="3201670" y="3810744"/>
            <a:ext cx="391454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_</a:t>
            </a:r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64" name="Text Box 1040"/>
          <p:cNvSpPr txBox="1"/>
          <p:nvPr/>
        </p:nvSpPr>
        <p:spPr>
          <a:xfrm>
            <a:off x="3655060" y="4034899"/>
            <a:ext cx="381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-5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℃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（最低值）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539" name="Text Box 59"/>
          <p:cNvSpPr txBox="1"/>
          <p:nvPr/>
        </p:nvSpPr>
        <p:spPr>
          <a:xfrm>
            <a:off x="7465060" y="4034899"/>
            <a:ext cx="2133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 30℃</a:t>
            </a:r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68" name="Text Box 9"/>
          <p:cNvSpPr txBox="1"/>
          <p:nvPr/>
        </p:nvSpPr>
        <p:spPr>
          <a:xfrm>
            <a:off x="0" y="4618464"/>
            <a:ext cx="924326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zh-CN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该地位于什么半球？原因是什么？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86" name="Text Box 14"/>
          <p:cNvSpPr txBox="1"/>
          <p:nvPr/>
        </p:nvSpPr>
        <p:spPr>
          <a:xfrm>
            <a:off x="174312" y="5142190"/>
            <a:ext cx="5771193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北半球，</a:t>
            </a:r>
            <a:r>
              <a:rPr lang="en-US" altLang="zh-CN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月气温最高，是夏季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930515" y="3948539"/>
            <a:ext cx="927735" cy="776605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519" name="AutoShape 39"/>
          <p:cNvSpPr/>
          <p:nvPr/>
        </p:nvSpPr>
        <p:spPr>
          <a:xfrm>
            <a:off x="5102860" y="3183632"/>
            <a:ext cx="2362200" cy="533400"/>
          </a:xfrm>
          <a:prstGeom prst="wedgeRoundRectCallout">
            <a:avLst>
              <a:gd name="adj1" fmla="val 69026"/>
              <a:gd name="adj2" fmla="val 114444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2800" b="1" dirty="0">
                <a:solidFill>
                  <a:srgbClr val="00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气温年较差</a:t>
            </a:r>
            <a:endParaRPr lang="zh-CN" altLang="en-US" sz="2800" b="1" dirty="0">
              <a:solidFill>
                <a:srgbClr val="0066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AutoShape 11"/>
          <p:cNvSpPr/>
          <p:nvPr/>
        </p:nvSpPr>
        <p:spPr>
          <a:xfrm>
            <a:off x="6888798" y="735965"/>
            <a:ext cx="576262" cy="977900"/>
          </a:xfrm>
          <a:prstGeom prst="leftBrace">
            <a:avLst>
              <a:gd name="adj1" fmla="val 18732"/>
              <a:gd name="adj2" fmla="val 50000"/>
            </a:avLst>
          </a:prstGeom>
          <a:noFill/>
          <a:ln w="38100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zh-CN" sz="2400" b="1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6296333" y="621109"/>
            <a:ext cx="677108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1" lang="zh-CN" altLang="en-US" sz="3200" b="1" kern="1200" cap="none" spc="0" normalizeH="0" baseline="0" noProof="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年较差</a:t>
            </a:r>
            <a:endParaRPr kumimoji="1" lang="zh-CN" altLang="en-US" sz="3200" b="1" kern="1200" cap="none" spc="0" normalizeH="0" baseline="0" noProof="0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1" name="AutoShape 39"/>
          <p:cNvSpPr/>
          <p:nvPr/>
        </p:nvSpPr>
        <p:spPr>
          <a:xfrm>
            <a:off x="9192345" y="4067175"/>
            <a:ext cx="2999656" cy="533400"/>
          </a:xfrm>
          <a:prstGeom prst="wedgeRoundRectCallout">
            <a:avLst>
              <a:gd name="adj1" fmla="val -16663"/>
              <a:gd name="adj2" fmla="val -116585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7</a:t>
            </a:r>
            <a:r>
              <a:rPr lang="zh-CN" altLang="en-US" sz="24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月最高温代表夏季</a:t>
            </a:r>
            <a:endParaRPr lang="zh-CN" altLang="en-US" sz="2400" b="1" dirty="0">
              <a:solidFill>
                <a:srgbClr val="C000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32" name="AutoShape 39"/>
          <p:cNvSpPr/>
          <p:nvPr/>
        </p:nvSpPr>
        <p:spPr>
          <a:xfrm>
            <a:off x="7848525" y="2399665"/>
            <a:ext cx="2999656" cy="533400"/>
          </a:xfrm>
          <a:prstGeom prst="wedgeRoundRectCallout">
            <a:avLst>
              <a:gd name="adj1" fmla="val -38788"/>
              <a:gd name="adj2" fmla="val 112908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1</a:t>
            </a:r>
            <a:r>
              <a:rPr lang="zh-CN" altLang="en-US" sz="24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月最低温代表冬季</a:t>
            </a:r>
            <a:endParaRPr lang="zh-CN" altLang="en-US" sz="2400" b="1" dirty="0">
              <a:solidFill>
                <a:srgbClr val="C000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 bldLvl="0" animBg="1"/>
      <p:bldP spid="37899" grpId="0" bldLvl="0" animBg="1"/>
      <p:bldP spid="37902" grpId="0"/>
      <p:bldP spid="37903" grpId="0"/>
      <p:bldP spid="4" grpId="0"/>
      <p:bldP spid="5" grpId="0"/>
      <p:bldP spid="20538" grpId="0"/>
      <p:bldP spid="20540" grpId="0"/>
      <p:bldP spid="27664" grpId="0"/>
      <p:bldP spid="20539" grpId="0"/>
      <p:bldP spid="28686" grpId="0"/>
      <p:bldP spid="6" grpId="0" bldLvl="0" animBg="1"/>
      <p:bldP spid="20519" grpId="0" bldLvl="0" animBg="1"/>
      <p:bldP spid="27" grpId="0" animBg="1"/>
      <p:bldP spid="28" grpId="0"/>
      <p:bldP spid="31" grpId="0" bldLvl="0" animBg="1"/>
      <p:bldP spid="3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3352" y="122555"/>
            <a:ext cx="5876290" cy="4453890"/>
            <a:chOff x="751205" y="122555"/>
            <a:chExt cx="5876290" cy="4453890"/>
          </a:xfrm>
        </p:grpSpPr>
        <p:grpSp>
          <p:nvGrpSpPr>
            <p:cNvPr id="3" name="Group 3"/>
            <p:cNvGrpSpPr/>
            <p:nvPr/>
          </p:nvGrpSpPr>
          <p:grpSpPr>
            <a:xfrm>
              <a:off x="1492250" y="555625"/>
              <a:ext cx="139700" cy="3261995"/>
              <a:chOff x="1492250" y="555625"/>
              <a:chExt cx="139700" cy="3261995"/>
            </a:xfrm>
          </p:grpSpPr>
          <p:sp>
            <p:nvSpPr>
              <p:cNvPr id="30775" name="Line 4"/>
              <p:cNvSpPr/>
              <p:nvPr/>
            </p:nvSpPr>
            <p:spPr>
              <a:xfrm>
                <a:off x="1492250" y="555625"/>
                <a:ext cx="0" cy="3261995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76" name="Line 5"/>
              <p:cNvSpPr/>
              <p:nvPr/>
            </p:nvSpPr>
            <p:spPr>
              <a:xfrm>
                <a:off x="1492250" y="744220"/>
                <a:ext cx="13970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77" name="Line 6"/>
              <p:cNvSpPr/>
              <p:nvPr/>
            </p:nvSpPr>
            <p:spPr>
              <a:xfrm>
                <a:off x="1492250" y="1052195"/>
                <a:ext cx="13970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78" name="Line 7"/>
              <p:cNvSpPr/>
              <p:nvPr/>
            </p:nvSpPr>
            <p:spPr>
              <a:xfrm>
                <a:off x="1492250" y="1360170"/>
                <a:ext cx="13970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79" name="Line 8"/>
              <p:cNvSpPr/>
              <p:nvPr/>
            </p:nvSpPr>
            <p:spPr>
              <a:xfrm>
                <a:off x="1492250" y="1667510"/>
                <a:ext cx="13970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80" name="Line 9"/>
              <p:cNvSpPr/>
              <p:nvPr/>
            </p:nvSpPr>
            <p:spPr>
              <a:xfrm>
                <a:off x="1492250" y="1975485"/>
                <a:ext cx="13970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81" name="Line 10"/>
              <p:cNvSpPr/>
              <p:nvPr/>
            </p:nvSpPr>
            <p:spPr>
              <a:xfrm>
                <a:off x="1492250" y="2280285"/>
                <a:ext cx="13970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82" name="Line 11"/>
              <p:cNvSpPr/>
              <p:nvPr/>
            </p:nvSpPr>
            <p:spPr>
              <a:xfrm>
                <a:off x="1492250" y="2588260"/>
                <a:ext cx="13970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83" name="Line 12"/>
              <p:cNvSpPr/>
              <p:nvPr/>
            </p:nvSpPr>
            <p:spPr>
              <a:xfrm>
                <a:off x="1492250" y="2895600"/>
                <a:ext cx="13970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84" name="Line 13"/>
              <p:cNvSpPr/>
              <p:nvPr/>
            </p:nvSpPr>
            <p:spPr>
              <a:xfrm>
                <a:off x="1492250" y="3203575"/>
                <a:ext cx="13970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85" name="Line 14"/>
              <p:cNvSpPr/>
              <p:nvPr/>
            </p:nvSpPr>
            <p:spPr>
              <a:xfrm>
                <a:off x="1492250" y="3511550"/>
                <a:ext cx="13970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86" name="Line 15"/>
              <p:cNvSpPr/>
              <p:nvPr/>
            </p:nvSpPr>
            <p:spPr>
              <a:xfrm>
                <a:off x="1492250" y="3817620"/>
                <a:ext cx="13970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4" name="Group 16"/>
            <p:cNvGrpSpPr/>
            <p:nvPr/>
          </p:nvGrpSpPr>
          <p:grpSpPr>
            <a:xfrm>
              <a:off x="1483995" y="3509645"/>
              <a:ext cx="5143500" cy="474980"/>
              <a:chOff x="1483995" y="3509645"/>
              <a:chExt cx="5143500" cy="474980"/>
            </a:xfrm>
          </p:grpSpPr>
          <p:sp>
            <p:nvSpPr>
              <p:cNvPr id="30761" name="Line 17"/>
              <p:cNvSpPr/>
              <p:nvPr/>
            </p:nvSpPr>
            <p:spPr>
              <a:xfrm rot="-5400000" flipH="1">
                <a:off x="3982720" y="1318895"/>
                <a:ext cx="83820" cy="508127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62" name="Line 18"/>
              <p:cNvSpPr/>
              <p:nvPr/>
            </p:nvSpPr>
            <p:spPr>
              <a:xfrm rot="-5400000">
                <a:off x="1273810" y="3745230"/>
                <a:ext cx="47117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63" name="Line 19"/>
              <p:cNvSpPr/>
              <p:nvPr/>
            </p:nvSpPr>
            <p:spPr>
              <a:xfrm rot="-5400000">
                <a:off x="1700530" y="3745230"/>
                <a:ext cx="47117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64" name="Line 20"/>
              <p:cNvSpPr/>
              <p:nvPr/>
            </p:nvSpPr>
            <p:spPr>
              <a:xfrm rot="-5400000">
                <a:off x="2127250" y="3745230"/>
                <a:ext cx="47117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65" name="Line 21"/>
              <p:cNvSpPr/>
              <p:nvPr/>
            </p:nvSpPr>
            <p:spPr>
              <a:xfrm rot="-5400000">
                <a:off x="2553335" y="3745230"/>
                <a:ext cx="47117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66" name="Line 22"/>
              <p:cNvSpPr/>
              <p:nvPr/>
            </p:nvSpPr>
            <p:spPr>
              <a:xfrm rot="-5400000">
                <a:off x="2980055" y="3745230"/>
                <a:ext cx="47117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67" name="Line 23"/>
              <p:cNvSpPr/>
              <p:nvPr/>
            </p:nvSpPr>
            <p:spPr>
              <a:xfrm rot="-5400000">
                <a:off x="3406140" y="3745230"/>
                <a:ext cx="47117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68" name="Line 24"/>
              <p:cNvSpPr/>
              <p:nvPr/>
            </p:nvSpPr>
            <p:spPr>
              <a:xfrm rot="-5400000">
                <a:off x="3832860" y="3745230"/>
                <a:ext cx="47117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69" name="Line 25"/>
              <p:cNvSpPr/>
              <p:nvPr/>
            </p:nvSpPr>
            <p:spPr>
              <a:xfrm rot="-5400000">
                <a:off x="4259580" y="3745230"/>
                <a:ext cx="47117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70" name="Line 26"/>
              <p:cNvSpPr/>
              <p:nvPr/>
            </p:nvSpPr>
            <p:spPr>
              <a:xfrm rot="-5400000">
                <a:off x="4685665" y="3745230"/>
                <a:ext cx="47117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71" name="Line 27"/>
              <p:cNvSpPr/>
              <p:nvPr/>
            </p:nvSpPr>
            <p:spPr>
              <a:xfrm rot="-5400000">
                <a:off x="5116195" y="3745230"/>
                <a:ext cx="47117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72" name="Line 28"/>
              <p:cNvSpPr/>
              <p:nvPr/>
            </p:nvSpPr>
            <p:spPr>
              <a:xfrm rot="-5400000">
                <a:off x="5539105" y="3745230"/>
                <a:ext cx="47117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73" name="Line 29"/>
              <p:cNvSpPr/>
              <p:nvPr/>
            </p:nvSpPr>
            <p:spPr>
              <a:xfrm rot="-5400000">
                <a:off x="5965190" y="3749040"/>
                <a:ext cx="47117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774" name="Line 30"/>
              <p:cNvSpPr/>
              <p:nvPr/>
            </p:nvSpPr>
            <p:spPr>
              <a:xfrm rot="-5400000">
                <a:off x="6391910" y="3749040"/>
                <a:ext cx="47117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30747" name="Text Box 31"/>
            <p:cNvSpPr txBox="1"/>
            <p:nvPr/>
          </p:nvSpPr>
          <p:spPr>
            <a:xfrm>
              <a:off x="751205" y="122555"/>
              <a:ext cx="1695450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000000"/>
                  </a:solidFill>
                  <a:uFillTx/>
                  <a:latin typeface="Franklin Gothic Book" panose="020B0503020102020204" pitchFamily="34" charset="0"/>
                  <a:ea typeface="黑体" panose="02010609060101010101" pitchFamily="49" charset="-122"/>
                </a:rPr>
                <a:t>气温</a:t>
              </a:r>
              <a:r>
                <a:rPr lang="en-US" altLang="zh-CN" sz="2400" b="1" dirty="0">
                  <a:solidFill>
                    <a:srgbClr val="000000"/>
                  </a:solidFill>
                  <a:uFillTx/>
                  <a:latin typeface="Franklin Gothic Book" panose="020B0503020102020204" pitchFamily="34" charset="0"/>
                  <a:ea typeface="黑体" panose="02010609060101010101" pitchFamily="49" charset="-122"/>
                </a:rPr>
                <a:t>/℃</a:t>
              </a:r>
              <a:endParaRPr lang="en-US" altLang="zh-CN" sz="2400" b="1" dirty="0">
                <a:solidFill>
                  <a:srgbClr val="000000"/>
                </a:solidFill>
                <a:uFillTx/>
                <a:latin typeface="Franklin Gothic Book" panose="020B05030201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48" name="Text Box 32"/>
            <p:cNvSpPr txBox="1"/>
            <p:nvPr/>
          </p:nvSpPr>
          <p:spPr>
            <a:xfrm>
              <a:off x="1016000" y="500380"/>
              <a:ext cx="490220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000000"/>
                  </a:solidFill>
                  <a:uFillTx/>
                  <a:latin typeface="Franklin Gothic Book" panose="020B0503020102020204" pitchFamily="34" charset="0"/>
                  <a:ea typeface="黑体" panose="02010609060101010101" pitchFamily="49" charset="-122"/>
                </a:rPr>
                <a:t>30</a:t>
              </a:r>
              <a:endParaRPr lang="en-US" altLang="zh-CN" sz="2400" b="1" dirty="0">
                <a:solidFill>
                  <a:srgbClr val="000000"/>
                </a:solidFill>
                <a:uFillTx/>
                <a:latin typeface="Franklin Gothic Book" panose="020B05030201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49" name="Text Box 33"/>
            <p:cNvSpPr txBox="1"/>
            <p:nvPr/>
          </p:nvSpPr>
          <p:spPr>
            <a:xfrm>
              <a:off x="892175" y="2366010"/>
              <a:ext cx="643890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000000"/>
                  </a:solidFill>
                  <a:uFillTx/>
                  <a:latin typeface="Franklin Gothic Book" panose="020B0503020102020204" pitchFamily="34" charset="0"/>
                  <a:ea typeface="黑体" panose="02010609060101010101" pitchFamily="49" charset="-122"/>
                </a:rPr>
                <a:t>-15</a:t>
              </a:r>
              <a:endParaRPr lang="en-US" altLang="zh-CN" sz="2400" b="1" dirty="0">
                <a:solidFill>
                  <a:srgbClr val="000000"/>
                </a:solidFill>
                <a:uFillTx/>
                <a:latin typeface="Franklin Gothic Book" panose="020B05030201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50" name="Text Box 34"/>
            <p:cNvSpPr txBox="1"/>
            <p:nvPr/>
          </p:nvSpPr>
          <p:spPr>
            <a:xfrm>
              <a:off x="892175" y="2971165"/>
              <a:ext cx="643890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000000"/>
                  </a:solidFill>
                  <a:uFillTx/>
                  <a:latin typeface="Franklin Gothic Book" panose="020B0503020102020204" pitchFamily="34" charset="0"/>
                  <a:ea typeface="黑体" panose="02010609060101010101" pitchFamily="49" charset="-122"/>
                </a:rPr>
                <a:t>-30</a:t>
              </a:r>
              <a:endParaRPr lang="en-US" altLang="zh-CN" sz="2400" b="1" dirty="0">
                <a:solidFill>
                  <a:srgbClr val="000000"/>
                </a:solidFill>
                <a:uFillTx/>
                <a:latin typeface="Franklin Gothic Book" panose="020B05030201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51" name="Text Box 35"/>
            <p:cNvSpPr txBox="1"/>
            <p:nvPr/>
          </p:nvSpPr>
          <p:spPr>
            <a:xfrm>
              <a:off x="892175" y="3560445"/>
              <a:ext cx="643890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000000"/>
                  </a:solidFill>
                  <a:uFillTx/>
                  <a:latin typeface="Franklin Gothic Book" panose="020B0503020102020204" pitchFamily="34" charset="0"/>
                  <a:ea typeface="黑体" panose="02010609060101010101" pitchFamily="49" charset="-122"/>
                </a:rPr>
                <a:t>-45</a:t>
              </a:r>
              <a:endParaRPr lang="en-US" altLang="zh-CN" sz="2400" b="1" dirty="0">
                <a:solidFill>
                  <a:srgbClr val="000000"/>
                </a:solidFill>
                <a:uFillTx/>
                <a:latin typeface="Franklin Gothic Book" panose="020B05030201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52" name="Text Box 36"/>
            <p:cNvSpPr txBox="1"/>
            <p:nvPr/>
          </p:nvSpPr>
          <p:spPr>
            <a:xfrm>
              <a:off x="1684655" y="3778250"/>
              <a:ext cx="336550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000000"/>
                  </a:solidFill>
                  <a:uFillTx/>
                  <a:latin typeface="Franklin Gothic Book" panose="020B0503020102020204" pitchFamily="34" charset="0"/>
                  <a:ea typeface="黑体" panose="02010609060101010101" pitchFamily="49" charset="-122"/>
                </a:rPr>
                <a:t>1</a:t>
              </a:r>
              <a:endParaRPr lang="en-US" altLang="zh-CN" sz="2400" b="1" dirty="0">
                <a:solidFill>
                  <a:srgbClr val="000000"/>
                </a:solidFill>
                <a:uFillTx/>
                <a:latin typeface="Franklin Gothic Book" panose="020B05030201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53" name="Text Box 37"/>
            <p:cNvSpPr txBox="1"/>
            <p:nvPr/>
          </p:nvSpPr>
          <p:spPr>
            <a:xfrm>
              <a:off x="4248150" y="3800475"/>
              <a:ext cx="336550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000000"/>
                  </a:solidFill>
                  <a:uFillTx/>
                  <a:latin typeface="Franklin Gothic Book" panose="020B0503020102020204" pitchFamily="34" charset="0"/>
                  <a:ea typeface="黑体" panose="02010609060101010101" pitchFamily="49" charset="-122"/>
                </a:rPr>
                <a:t>7</a:t>
              </a:r>
              <a:endParaRPr lang="en-US" altLang="zh-CN" sz="2400" b="1" dirty="0">
                <a:solidFill>
                  <a:srgbClr val="000000"/>
                </a:solidFill>
                <a:uFillTx/>
                <a:latin typeface="Franklin Gothic Book" panose="020B05030201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54" name="Text Box 38"/>
            <p:cNvSpPr txBox="1"/>
            <p:nvPr/>
          </p:nvSpPr>
          <p:spPr>
            <a:xfrm>
              <a:off x="2602230" y="3778250"/>
              <a:ext cx="336550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000000"/>
                  </a:solidFill>
                  <a:uFillTx/>
                  <a:latin typeface="Franklin Gothic Book" panose="020B0503020102020204" pitchFamily="34" charset="0"/>
                  <a:ea typeface="黑体" panose="02010609060101010101" pitchFamily="49" charset="-122"/>
                </a:rPr>
                <a:t>3</a:t>
              </a:r>
              <a:endParaRPr lang="en-US" altLang="zh-CN" sz="2400" b="1" dirty="0">
                <a:solidFill>
                  <a:srgbClr val="000000"/>
                </a:solidFill>
                <a:uFillTx/>
                <a:latin typeface="Franklin Gothic Book" panose="020B05030201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55" name="Text Box 39"/>
            <p:cNvSpPr txBox="1"/>
            <p:nvPr/>
          </p:nvSpPr>
          <p:spPr>
            <a:xfrm>
              <a:off x="3425825" y="3800475"/>
              <a:ext cx="336550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000000"/>
                  </a:solidFill>
                  <a:uFillTx/>
                  <a:latin typeface="Franklin Gothic Book" panose="020B0503020102020204" pitchFamily="34" charset="0"/>
                  <a:ea typeface="黑体" panose="02010609060101010101" pitchFamily="49" charset="-122"/>
                </a:rPr>
                <a:t>5</a:t>
              </a:r>
              <a:endParaRPr lang="en-US" altLang="zh-CN" sz="2400" b="1" dirty="0">
                <a:solidFill>
                  <a:srgbClr val="000000"/>
                </a:solidFill>
                <a:uFillTx/>
                <a:latin typeface="Franklin Gothic Book" panose="020B05030201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56" name="Text Box 40"/>
            <p:cNvSpPr txBox="1"/>
            <p:nvPr/>
          </p:nvSpPr>
          <p:spPr>
            <a:xfrm>
              <a:off x="5076825" y="3800475"/>
              <a:ext cx="336550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000000"/>
                  </a:solidFill>
                  <a:uFillTx/>
                  <a:latin typeface="Franklin Gothic Book" panose="020B0503020102020204" pitchFamily="34" charset="0"/>
                  <a:ea typeface="黑体" panose="02010609060101010101" pitchFamily="49" charset="-122"/>
                </a:rPr>
                <a:t>9</a:t>
              </a:r>
              <a:endParaRPr lang="en-US" altLang="zh-CN" sz="2400" b="1" dirty="0">
                <a:solidFill>
                  <a:srgbClr val="000000"/>
                </a:solidFill>
                <a:uFillTx/>
                <a:latin typeface="Franklin Gothic Book" panose="020B05030201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57" name="Text Box 41"/>
            <p:cNvSpPr txBox="1"/>
            <p:nvPr/>
          </p:nvSpPr>
          <p:spPr>
            <a:xfrm>
              <a:off x="5789930" y="3800475"/>
              <a:ext cx="490220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000000"/>
                  </a:solidFill>
                  <a:uFillTx/>
                  <a:latin typeface="Franklin Gothic Book" panose="020B0503020102020204" pitchFamily="34" charset="0"/>
                  <a:ea typeface="黑体" panose="02010609060101010101" pitchFamily="49" charset="-122"/>
                </a:rPr>
                <a:t>11</a:t>
              </a:r>
              <a:endParaRPr lang="en-US" altLang="zh-CN" sz="2400" b="1" dirty="0">
                <a:solidFill>
                  <a:srgbClr val="000000"/>
                </a:solidFill>
                <a:uFillTx/>
                <a:latin typeface="Franklin Gothic Book" panose="020B05030201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58" name="Text Box 42"/>
            <p:cNvSpPr txBox="1"/>
            <p:nvPr/>
          </p:nvSpPr>
          <p:spPr>
            <a:xfrm>
              <a:off x="5789930" y="4116070"/>
              <a:ext cx="795020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000000"/>
                  </a:solidFill>
                  <a:latin typeface="Franklin Gothic Book" panose="020B0503020102020204" pitchFamily="34" charset="0"/>
                  <a:ea typeface="黑体" panose="02010609060101010101" pitchFamily="49" charset="-122"/>
                </a:rPr>
                <a:t>月份</a:t>
              </a:r>
              <a:endParaRPr lang="zh-CN" altLang="en-US" sz="2400" b="1" dirty="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59" name="Text Box 43"/>
            <p:cNvSpPr txBox="1"/>
            <p:nvPr/>
          </p:nvSpPr>
          <p:spPr>
            <a:xfrm>
              <a:off x="1075055" y="1762760"/>
              <a:ext cx="336550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000000"/>
                  </a:solidFill>
                  <a:uFillTx/>
                  <a:latin typeface="Franklin Gothic Book" panose="020B0503020102020204" pitchFamily="34" charset="0"/>
                  <a:ea typeface="黑体" panose="02010609060101010101" pitchFamily="49" charset="-122"/>
                </a:rPr>
                <a:t>0</a:t>
              </a:r>
              <a:endParaRPr lang="en-US" altLang="zh-CN" sz="2400" b="1" dirty="0">
                <a:solidFill>
                  <a:srgbClr val="000000"/>
                </a:solidFill>
                <a:uFillTx/>
                <a:latin typeface="Franklin Gothic Book" panose="020B05030201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60" name="Text Box 44"/>
            <p:cNvSpPr txBox="1"/>
            <p:nvPr/>
          </p:nvSpPr>
          <p:spPr>
            <a:xfrm>
              <a:off x="993775" y="1138555"/>
              <a:ext cx="490220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000000"/>
                  </a:solidFill>
                  <a:uFillTx/>
                  <a:latin typeface="Franklin Gothic Book" panose="020B0503020102020204" pitchFamily="34" charset="0"/>
                  <a:ea typeface="黑体" panose="02010609060101010101" pitchFamily="49" charset="-122"/>
                </a:rPr>
                <a:t>15</a:t>
              </a:r>
              <a:endParaRPr lang="en-US" altLang="zh-CN" sz="2400" b="1" dirty="0">
                <a:solidFill>
                  <a:srgbClr val="000000"/>
                </a:solidFill>
                <a:uFillTx/>
                <a:latin typeface="Franklin Gothic Book" panose="020B0503020102020204" pitchFamily="34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5" name="Group 45"/>
          <p:cNvGrpSpPr/>
          <p:nvPr/>
        </p:nvGrpSpPr>
        <p:grpSpPr>
          <a:xfrm>
            <a:off x="1079327" y="838200"/>
            <a:ext cx="5018405" cy="1517650"/>
            <a:chOff x="1567180" y="838200"/>
            <a:chExt cx="5018405" cy="1517650"/>
          </a:xfrm>
        </p:grpSpPr>
        <p:sp>
          <p:nvSpPr>
            <p:cNvPr id="30732" name="Freeform 46"/>
            <p:cNvSpPr/>
            <p:nvPr/>
          </p:nvSpPr>
          <p:spPr>
            <a:xfrm>
              <a:off x="1567180" y="844550"/>
              <a:ext cx="4897120" cy="1498600"/>
            </a:xfrm>
            <a:custGeom>
              <a:avLst/>
              <a:gdLst/>
              <a:ahLst/>
              <a:cxnLst>
                <a:cxn ang="0">
                  <a:pos x="0" y="718"/>
                </a:cxn>
                <a:cxn ang="0">
                  <a:pos x="454" y="899"/>
                </a:cxn>
                <a:cxn ang="0">
                  <a:pos x="1089" y="446"/>
                </a:cxn>
                <a:cxn ang="0">
                  <a:pos x="1588" y="128"/>
                </a:cxn>
                <a:cxn ang="0">
                  <a:pos x="2041" y="38"/>
                </a:cxn>
                <a:cxn ang="0">
                  <a:pos x="2450" y="355"/>
                </a:cxn>
                <a:cxn ang="0">
                  <a:pos x="2813" y="627"/>
                </a:cxn>
                <a:cxn ang="0">
                  <a:pos x="3085" y="809"/>
                </a:cxn>
              </a:cxnLst>
              <a:rect l="0" t="0" r="0" b="0"/>
              <a:pathLst>
                <a:path w="3085" h="944">
                  <a:moveTo>
                    <a:pt x="0" y="718"/>
                  </a:moveTo>
                  <a:cubicBezTo>
                    <a:pt x="136" y="831"/>
                    <a:pt x="273" y="944"/>
                    <a:pt x="454" y="899"/>
                  </a:cubicBezTo>
                  <a:cubicBezTo>
                    <a:pt x="635" y="854"/>
                    <a:pt x="900" y="574"/>
                    <a:pt x="1089" y="446"/>
                  </a:cubicBezTo>
                  <a:cubicBezTo>
                    <a:pt x="1278" y="318"/>
                    <a:pt x="1429" y="196"/>
                    <a:pt x="1588" y="128"/>
                  </a:cubicBezTo>
                  <a:cubicBezTo>
                    <a:pt x="1747" y="60"/>
                    <a:pt x="1897" y="0"/>
                    <a:pt x="2041" y="38"/>
                  </a:cubicBezTo>
                  <a:cubicBezTo>
                    <a:pt x="2185" y="76"/>
                    <a:pt x="2321" y="257"/>
                    <a:pt x="2450" y="355"/>
                  </a:cubicBezTo>
                  <a:cubicBezTo>
                    <a:pt x="2579" y="453"/>
                    <a:pt x="2707" y="551"/>
                    <a:pt x="2813" y="627"/>
                  </a:cubicBezTo>
                  <a:cubicBezTo>
                    <a:pt x="2919" y="703"/>
                    <a:pt x="3032" y="779"/>
                    <a:pt x="3085" y="809"/>
                  </a:cubicBezTo>
                </a:path>
              </a:pathLst>
            </a:custGeom>
            <a:noFill/>
            <a:ln w="5715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3" name="Oval 47"/>
            <p:cNvSpPr/>
            <p:nvPr/>
          </p:nvSpPr>
          <p:spPr>
            <a:xfrm flipV="1">
              <a:off x="1711325" y="2068195"/>
              <a:ext cx="158750" cy="150495"/>
            </a:xfrm>
            <a:prstGeom prst="ellipse">
              <a:avLst/>
            </a:prstGeom>
            <a:solidFill>
              <a:srgbClr val="E8042A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Franklin Gothic Book" panose="020B05030201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34" name="Oval 48"/>
            <p:cNvSpPr/>
            <p:nvPr/>
          </p:nvSpPr>
          <p:spPr>
            <a:xfrm flipV="1">
              <a:off x="2178050" y="2206625"/>
              <a:ext cx="158750" cy="149225"/>
            </a:xfrm>
            <a:prstGeom prst="ellipse">
              <a:avLst/>
            </a:prstGeom>
            <a:solidFill>
              <a:srgbClr val="E8042A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Franklin Gothic Book" panose="020B05030201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35" name="Oval 49"/>
            <p:cNvSpPr/>
            <p:nvPr/>
          </p:nvSpPr>
          <p:spPr>
            <a:xfrm flipV="1">
              <a:off x="2595880" y="1988820"/>
              <a:ext cx="156845" cy="150495"/>
            </a:xfrm>
            <a:prstGeom prst="ellipse">
              <a:avLst/>
            </a:prstGeom>
            <a:solidFill>
              <a:srgbClr val="E8042A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Franklin Gothic Book" panose="020B05030201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36" name="Oval 50"/>
            <p:cNvSpPr/>
            <p:nvPr/>
          </p:nvSpPr>
          <p:spPr>
            <a:xfrm flipV="1">
              <a:off x="3067050" y="1563370"/>
              <a:ext cx="156845" cy="149225"/>
            </a:xfrm>
            <a:prstGeom prst="ellipse">
              <a:avLst/>
            </a:prstGeom>
            <a:solidFill>
              <a:srgbClr val="E8042A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Franklin Gothic Book" panose="020B05030201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37" name="Oval 51"/>
            <p:cNvSpPr/>
            <p:nvPr/>
          </p:nvSpPr>
          <p:spPr>
            <a:xfrm flipV="1">
              <a:off x="6010275" y="1774825"/>
              <a:ext cx="156845" cy="149225"/>
            </a:xfrm>
            <a:prstGeom prst="ellipse">
              <a:avLst/>
            </a:prstGeom>
            <a:solidFill>
              <a:srgbClr val="E8042A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Franklin Gothic Book" panose="020B05030201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38" name="Oval 52"/>
            <p:cNvSpPr/>
            <p:nvPr/>
          </p:nvSpPr>
          <p:spPr>
            <a:xfrm flipV="1">
              <a:off x="5145405" y="1127125"/>
              <a:ext cx="160020" cy="149225"/>
            </a:xfrm>
            <a:prstGeom prst="ellipse">
              <a:avLst/>
            </a:prstGeom>
            <a:solidFill>
              <a:srgbClr val="E8042A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Franklin Gothic Book" panose="020B05030201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39" name="Oval 53"/>
            <p:cNvSpPr/>
            <p:nvPr/>
          </p:nvSpPr>
          <p:spPr>
            <a:xfrm flipV="1">
              <a:off x="4694555" y="838200"/>
              <a:ext cx="160020" cy="149225"/>
            </a:xfrm>
            <a:prstGeom prst="ellipse">
              <a:avLst/>
            </a:prstGeom>
            <a:solidFill>
              <a:srgbClr val="E8042A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Franklin Gothic Book" panose="020B05030201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40" name="Oval 54"/>
            <p:cNvSpPr/>
            <p:nvPr/>
          </p:nvSpPr>
          <p:spPr>
            <a:xfrm flipV="1">
              <a:off x="3403600" y="1341120"/>
              <a:ext cx="156845" cy="150495"/>
            </a:xfrm>
            <a:prstGeom prst="ellipse">
              <a:avLst/>
            </a:prstGeom>
            <a:solidFill>
              <a:srgbClr val="E8042A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Franklin Gothic Book" panose="020B05030201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41" name="Oval 55"/>
            <p:cNvSpPr/>
            <p:nvPr/>
          </p:nvSpPr>
          <p:spPr>
            <a:xfrm flipV="1">
              <a:off x="4281805" y="844550"/>
              <a:ext cx="158750" cy="149225"/>
            </a:xfrm>
            <a:prstGeom prst="ellipse">
              <a:avLst/>
            </a:prstGeom>
            <a:solidFill>
              <a:srgbClr val="E8042A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Franklin Gothic Book" panose="020B05030201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42" name="Oval 56"/>
            <p:cNvSpPr/>
            <p:nvPr/>
          </p:nvSpPr>
          <p:spPr>
            <a:xfrm flipV="1">
              <a:off x="3854450" y="1054100"/>
              <a:ext cx="155575" cy="149225"/>
            </a:xfrm>
            <a:prstGeom prst="ellipse">
              <a:avLst/>
            </a:prstGeom>
            <a:solidFill>
              <a:srgbClr val="E8042A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Franklin Gothic Book" panose="020B05030201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43" name="Oval 57"/>
            <p:cNvSpPr/>
            <p:nvPr/>
          </p:nvSpPr>
          <p:spPr>
            <a:xfrm flipV="1">
              <a:off x="5577205" y="1483995"/>
              <a:ext cx="158750" cy="150495"/>
            </a:xfrm>
            <a:prstGeom prst="ellipse">
              <a:avLst/>
            </a:prstGeom>
            <a:solidFill>
              <a:srgbClr val="E8042A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Franklin Gothic Book" panose="020B05030201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744" name="Oval 58"/>
            <p:cNvSpPr/>
            <p:nvPr/>
          </p:nvSpPr>
          <p:spPr>
            <a:xfrm flipV="1">
              <a:off x="6424930" y="2061845"/>
              <a:ext cx="160020" cy="149225"/>
            </a:xfrm>
            <a:prstGeom prst="ellipse">
              <a:avLst/>
            </a:prstGeom>
            <a:solidFill>
              <a:srgbClr val="E8042A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Franklin Gothic Book" panose="020B05030201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45115" name="Text Box 59"/>
          <p:cNvSpPr txBox="1"/>
          <p:nvPr/>
        </p:nvSpPr>
        <p:spPr>
          <a:xfrm>
            <a:off x="1533352" y="98425"/>
            <a:ext cx="523303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3600" b="1" dirty="0">
                <a:solidFill>
                  <a:srgbClr val="000000"/>
                </a:solidFill>
                <a:latin typeface="Franklin Gothic Book" panose="020B0503020102020204" pitchFamily="34" charset="0"/>
                <a:ea typeface="华文新魏" panose="02010800040101010101" pitchFamily="2" charset="-122"/>
              </a:rPr>
              <a:t>北半球</a:t>
            </a:r>
            <a:r>
              <a:rPr lang="zh-CN" altLang="en-US" sz="3600" b="1" dirty="0">
                <a:solidFill>
                  <a:srgbClr val="FF0000"/>
                </a:solidFill>
                <a:latin typeface="Franklin Gothic Book" panose="020B0503020102020204" pitchFamily="34" charset="0"/>
                <a:ea typeface="华文新魏" panose="02010800040101010101" pitchFamily="2" charset="-122"/>
              </a:rPr>
              <a:t>海洋</a:t>
            </a:r>
            <a:r>
              <a:rPr lang="zh-CN" altLang="en-US" sz="3600" b="1" dirty="0">
                <a:solidFill>
                  <a:srgbClr val="000000"/>
                </a:solidFill>
                <a:latin typeface="Franklin Gothic Book" panose="020B0503020102020204" pitchFamily="34" charset="0"/>
                <a:ea typeface="华文新魏" panose="02010800040101010101" pitchFamily="2" charset="-122"/>
              </a:rPr>
              <a:t>气温的年变化</a:t>
            </a:r>
            <a:endParaRPr lang="zh-CN" altLang="en-US" sz="3600" b="1" dirty="0">
              <a:solidFill>
                <a:srgbClr val="000000"/>
              </a:solidFill>
              <a:latin typeface="Franklin Gothic Book" panose="020B05030201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45116" name="Line 60"/>
          <p:cNvSpPr/>
          <p:nvPr/>
        </p:nvSpPr>
        <p:spPr>
          <a:xfrm>
            <a:off x="1848947" y="2419985"/>
            <a:ext cx="1270" cy="1481455"/>
          </a:xfrm>
          <a:prstGeom prst="line">
            <a:avLst/>
          </a:prstGeom>
          <a:ln w="57150" cap="flat" cmpd="sng">
            <a:solidFill>
              <a:srgbClr val="FFC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45117" name="Line 61"/>
          <p:cNvSpPr/>
          <p:nvPr/>
        </p:nvSpPr>
        <p:spPr>
          <a:xfrm>
            <a:off x="4366722" y="987425"/>
            <a:ext cx="1270" cy="2919095"/>
          </a:xfrm>
          <a:prstGeom prst="line">
            <a:avLst/>
          </a:prstGeom>
          <a:ln w="57150" cap="flat" cmpd="sng">
            <a:solidFill>
              <a:srgbClr val="FFC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30728" name="Text Box 63"/>
          <p:cNvSpPr txBox="1"/>
          <p:nvPr/>
        </p:nvSpPr>
        <p:spPr>
          <a:xfrm>
            <a:off x="587202" y="4906010"/>
            <a:ext cx="6107430" cy="147637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</a:rPr>
              <a:t>气温最高月份</a:t>
            </a:r>
            <a:r>
              <a:rPr lang="en-US" altLang="zh-CN" sz="3600" b="1" dirty="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</a:rPr>
              <a:t>_________,</a:t>
            </a:r>
            <a:endParaRPr lang="en-US" altLang="zh-CN" sz="3600" b="1" dirty="0">
              <a:solidFill>
                <a:srgbClr val="000000"/>
              </a:solidFill>
              <a:latin typeface="Franklin Gothic Book" panose="020B0503020102020204" pitchFamily="34" charset="0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</a:rPr>
              <a:t>气温最低月份</a:t>
            </a:r>
            <a:r>
              <a:rPr lang="en-US" altLang="zh-CN" sz="3600" b="1" dirty="0">
                <a:solidFill>
                  <a:srgbClr val="000000"/>
                </a:solidFill>
                <a:latin typeface="Franklin Gothic Book" panose="020B0503020102020204" pitchFamily="34" charset="0"/>
                <a:ea typeface="黑体" panose="02010609060101010101" pitchFamily="49" charset="-122"/>
              </a:rPr>
              <a:t>__________.</a:t>
            </a:r>
            <a:endParaRPr lang="en-US" altLang="zh-CN" sz="3600" b="1" dirty="0">
              <a:solidFill>
                <a:srgbClr val="000000"/>
              </a:solidFill>
              <a:latin typeface="Franklin Gothic Book" panose="020B0503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45120" name="Text Box 64"/>
          <p:cNvSpPr txBox="1"/>
          <p:nvPr/>
        </p:nvSpPr>
        <p:spPr>
          <a:xfrm>
            <a:off x="3823162" y="4906010"/>
            <a:ext cx="1856105" cy="58356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Franklin Gothic Book" panose="020B0503020102020204" pitchFamily="34" charset="0"/>
                <a:ea typeface="黑体" panose="02010609060101010101" pitchFamily="49" charset="-122"/>
              </a:rPr>
              <a:t>8</a:t>
            </a:r>
            <a:r>
              <a:rPr lang="zh-CN" altLang="en-US" sz="3200" b="1" dirty="0">
                <a:solidFill>
                  <a:srgbClr val="FF3300"/>
                </a:solidFill>
                <a:latin typeface="Franklin Gothic Book" panose="020B0503020102020204" pitchFamily="34" charset="0"/>
                <a:ea typeface="黑体" panose="02010609060101010101" pitchFamily="49" charset="-122"/>
              </a:rPr>
              <a:t>月份</a:t>
            </a:r>
            <a:endParaRPr lang="zh-CN" altLang="en-US" sz="3200" b="1" dirty="0">
              <a:solidFill>
                <a:srgbClr val="FF3300"/>
              </a:solidFill>
              <a:latin typeface="Franklin Gothic Book" panose="020B0503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45121" name="Text Box 65"/>
          <p:cNvSpPr txBox="1"/>
          <p:nvPr/>
        </p:nvSpPr>
        <p:spPr>
          <a:xfrm>
            <a:off x="3815715" y="5653747"/>
            <a:ext cx="2280285" cy="58356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Franklin Gothic Book" panose="020B0503020102020204" pitchFamily="34" charset="0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rgbClr val="FF3300"/>
                </a:solidFill>
                <a:latin typeface="Franklin Gothic Book" panose="020B0503020102020204" pitchFamily="34" charset="0"/>
                <a:ea typeface="黑体" panose="02010609060101010101" pitchFamily="49" charset="-122"/>
              </a:rPr>
              <a:t>月份</a:t>
            </a:r>
            <a:endParaRPr lang="zh-CN" altLang="en-US" sz="3200" b="1" dirty="0">
              <a:solidFill>
                <a:srgbClr val="FF3300"/>
              </a:solidFill>
              <a:latin typeface="Franklin Gothic Book" panose="020B0503020102020204" pitchFamily="34" charset="0"/>
              <a:ea typeface="黑体" panose="02010609060101010101" pitchFamily="49" charset="-122"/>
            </a:endParaRP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334712" y="1667510"/>
            <a:ext cx="4549630" cy="3149600"/>
          </a:xfrm>
          <a:prstGeom prst="rect">
            <a:avLst/>
          </a:prstGeom>
        </p:spPr>
      </p:pic>
      <p:sp>
        <p:nvSpPr>
          <p:cNvPr id="66" name="文本框 2"/>
          <p:cNvSpPr txBox="1"/>
          <p:nvPr/>
        </p:nvSpPr>
        <p:spPr>
          <a:xfrm>
            <a:off x="7334712" y="98425"/>
            <a:ext cx="44787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</a:rPr>
              <a:t>夏季去海边的时候，是海滩的沙子温度比较高还是海水的温度比较高？</a:t>
            </a:r>
            <a:endParaRPr lang="zh-CN" altLang="en-US" sz="2800" b="1" dirty="0">
              <a:solidFill>
                <a:srgbClr val="000000"/>
              </a:solidFill>
            </a:endParaRPr>
          </a:p>
        </p:txBody>
      </p:sp>
      <p:sp>
        <p:nvSpPr>
          <p:cNvPr id="67" name="文本框 4"/>
          <p:cNvSpPr txBox="1"/>
          <p:nvPr/>
        </p:nvSpPr>
        <p:spPr>
          <a:xfrm>
            <a:off x="7334712" y="5013325"/>
            <a:ext cx="4549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</a:rPr>
              <a:t>沙子的温度比较高。因为沙子吸热比海水快，温度升高比较快。</a:t>
            </a:r>
            <a:endParaRPr lang="zh-CN" altLang="en-US" sz="3200" b="1" dirty="0">
              <a:solidFill>
                <a:srgbClr val="000000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5351605" y="2509500"/>
            <a:ext cx="157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原因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es(upRight))">
                                      <p:cBhvr>
                                        <p:cTn id="7" dur="500"/>
                                        <p:tgtEl>
                                          <p:spTgt spid="4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es(upRight))">
                                      <p:cBhvr>
                                        <p:cTn id="12" dur="500"/>
                                        <p:tgtEl>
                                          <p:spTgt spid="4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20" grpId="0"/>
      <p:bldP spid="45121" grpId="0"/>
      <p:bldP spid="66" grpId="0"/>
      <p:bldP spid="67" grpId="0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11555" y="5572125"/>
            <a:ext cx="1106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</a:rPr>
              <a:t>图</a:t>
            </a:r>
            <a:r>
              <a:rPr lang="en-US" altLang="zh-CN" b="1" dirty="0">
                <a:solidFill>
                  <a:srgbClr val="000000"/>
                </a:solidFill>
              </a:rPr>
              <a:t>1</a:t>
            </a:r>
            <a:endParaRPr lang="en-US" altLang="zh-CN" b="1" dirty="0">
              <a:solidFill>
                <a:srgbClr val="0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35525" y="5572125"/>
            <a:ext cx="1106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</a:rPr>
              <a:t>图</a:t>
            </a:r>
            <a:r>
              <a:rPr lang="en-US" altLang="zh-CN" b="1" dirty="0">
                <a:solidFill>
                  <a:srgbClr val="000000"/>
                </a:solidFill>
              </a:rPr>
              <a:t>2</a:t>
            </a:r>
            <a:endParaRPr lang="en-US" altLang="zh-CN" b="1" dirty="0">
              <a:solidFill>
                <a:srgbClr val="0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7134" y="148769"/>
            <a:ext cx="6376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000000"/>
                </a:solidFill>
              </a:rPr>
              <a:t>练习</a:t>
            </a:r>
            <a:r>
              <a:rPr lang="en-US" altLang="zh-CN" sz="4400" b="1" dirty="0" smtClean="0">
                <a:solidFill>
                  <a:srgbClr val="000000"/>
                </a:solidFill>
              </a:rPr>
              <a:t>1</a:t>
            </a:r>
            <a:r>
              <a:rPr lang="zh-CN" altLang="en-US" sz="4400" b="1" dirty="0" smtClean="0">
                <a:solidFill>
                  <a:srgbClr val="000000"/>
                </a:solidFill>
              </a:rPr>
              <a:t>：判断所在半球</a:t>
            </a:r>
            <a:endParaRPr lang="zh-CN" altLang="en-US" sz="4400" b="1" dirty="0">
              <a:solidFill>
                <a:srgbClr val="0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11624" y="3525520"/>
            <a:ext cx="802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南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20481" name="Object 2"/>
          <p:cNvGraphicFramePr>
            <a:graphicFrameLocks noChangeAspect="1"/>
          </p:cNvGraphicFramePr>
          <p:nvPr/>
        </p:nvGraphicFramePr>
        <p:xfrm>
          <a:off x="568817" y="918210"/>
          <a:ext cx="2944812" cy="307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位图图像" r:id="rId1" imgW="2105025" imgH="2200275" progId="PBrush">
                  <p:embed/>
                </p:oleObj>
              </mc:Choice>
              <mc:Fallback>
                <p:oleObj name="位图图像" r:id="rId1" imgW="2105025" imgH="2200275" progId="PBrush">
                  <p:embed/>
                  <p:pic>
                    <p:nvPicPr>
                      <p:cNvPr id="0" name="Object 2" descr="image13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8817" y="918210"/>
                        <a:ext cx="2944812" cy="3078162"/>
                      </a:xfrm>
                      <a:prstGeom prst="rect">
                        <a:avLst/>
                      </a:prstGeom>
                      <a:noFill/>
                      <a:ln w="28575" cap="flat" cmpd="sng">
                        <a:solidFill>
                          <a:srgbClr val="0000FF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" name="Object 3"/>
          <p:cNvGraphicFramePr>
            <a:graphicFrameLocks noChangeAspect="1"/>
          </p:cNvGraphicFramePr>
          <p:nvPr/>
        </p:nvGraphicFramePr>
        <p:xfrm>
          <a:off x="4032622" y="873026"/>
          <a:ext cx="271145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位图图像" r:id="rId3" imgW="2381250" imgH="2943225" progId="PBrush">
                  <p:embed/>
                </p:oleObj>
              </mc:Choice>
              <mc:Fallback>
                <p:oleObj name="位图图像" r:id="rId3" imgW="2381250" imgH="2943225" progId="PBrush">
                  <p:embed/>
                  <p:pic>
                    <p:nvPicPr>
                      <p:cNvPr id="0" name="Object 3" descr="image1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2622" y="873026"/>
                        <a:ext cx="2711450" cy="3352800"/>
                      </a:xfrm>
                      <a:prstGeom prst="rect">
                        <a:avLst/>
                      </a:prstGeom>
                      <a:noFill/>
                      <a:ln w="28575" cap="flat" cmpd="sng">
                        <a:solidFill>
                          <a:srgbClr val="0000FF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39"/>
          <p:cNvSpPr/>
          <p:nvPr/>
        </p:nvSpPr>
        <p:spPr>
          <a:xfrm>
            <a:off x="582885" y="3791916"/>
            <a:ext cx="3449737" cy="1102205"/>
          </a:xfrm>
          <a:prstGeom prst="wedgeRoundRectCallout">
            <a:avLst>
              <a:gd name="adj1" fmla="val -3517"/>
              <a:gd name="adj2" fmla="val -93694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最冷月为</a:t>
            </a:r>
            <a:r>
              <a:rPr lang="en-US" altLang="zh-CN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7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月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，南半球</a:t>
            </a:r>
            <a:r>
              <a:rPr lang="en-US" altLang="zh-CN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7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月为冬季，气温低</a:t>
            </a:r>
            <a:endParaRPr lang="zh-CN" altLang="en-US" sz="2400" b="1" dirty="0">
              <a:solidFill>
                <a:srgbClr val="C000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2" name="AutoShape 39"/>
          <p:cNvSpPr/>
          <p:nvPr/>
        </p:nvSpPr>
        <p:spPr>
          <a:xfrm>
            <a:off x="4515877" y="4331335"/>
            <a:ext cx="3234933" cy="1102205"/>
          </a:xfrm>
          <a:prstGeom prst="wedgeRoundRectCallout">
            <a:avLst>
              <a:gd name="adj1" fmla="val -10630"/>
              <a:gd name="adj2" fmla="val -339902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最热月为</a:t>
            </a:r>
            <a:r>
              <a:rPr lang="en-US" altLang="zh-CN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7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月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，北半球</a:t>
            </a:r>
            <a:r>
              <a:rPr lang="en-US" altLang="zh-CN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7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月为夏季，气温高</a:t>
            </a:r>
            <a:endParaRPr lang="zh-CN" altLang="en-US" sz="2400" b="1" dirty="0">
              <a:solidFill>
                <a:srgbClr val="C0000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6744072" y="873026"/>
            <a:ext cx="5447928" cy="2123658"/>
          </a:xfrm>
          <a:prstGeom prst="rect">
            <a:avLst/>
          </a:prstGeom>
          <a:solidFill>
            <a:schemeClr val="bg1"/>
          </a:solidFill>
          <a:ln w="38100">
            <a:solidFill>
              <a:srgbClr val="800080"/>
            </a:solidFill>
            <a:miter lim="800000"/>
          </a:ln>
          <a:effectLst/>
        </p:spPr>
        <p:txBody>
          <a:bodyPr wrap="square" anchor="t" anchorCtr="0">
            <a:spAutoFit/>
          </a:bodyPr>
          <a:lstStyle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1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1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1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1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1" charset="-122"/>
              </a:defRPr>
            </a:lvl5pPr>
          </a:lstStyle>
          <a:p>
            <a:pPr marL="0" marR="0" lvl="0" indent="0" defTabSz="914400"/>
            <a:r>
              <a:rPr lang="zh-CN" altLang="en-US" sz="3600" dirty="0" smtClean="0">
                <a:effectLst>
                  <a:outerShdw blurRad="38100" dist="38100" dir="2700000" algn="tl">
                    <a:schemeClr val="bg2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总结：</a:t>
            </a:r>
            <a:r>
              <a:rPr lang="zh-CN" altLang="en-US" sz="3200" dirty="0" smtClean="0">
                <a:effectLst>
                  <a:outerShdw blurRad="38100" dist="38100" dir="2700000" algn="tl">
                    <a:schemeClr val="bg2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zh-CN" altLang="en-US" sz="3200" dirty="0">
                <a:effectLst>
                  <a:outerShdw blurRad="38100" dist="38100" dir="2700000" algn="tl">
                    <a:schemeClr val="bg2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年中，</a:t>
            </a:r>
            <a:r>
              <a:rPr lang="zh-CN" altLang="en-US" sz="3200" dirty="0">
                <a:solidFill>
                  <a:srgbClr val="9900CC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北半球</a:t>
            </a:r>
            <a:r>
              <a:rPr lang="zh-CN" altLang="en-US" sz="3200" dirty="0">
                <a:effectLst>
                  <a:outerShdw blurRad="38100" dist="38100" dir="2700000" algn="tl">
                    <a:schemeClr val="bg2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气温：</a:t>
            </a:r>
            <a:endParaRPr lang="zh-CN" altLang="en-US" sz="3600" dirty="0">
              <a:effectLst>
                <a:outerShdw blurRad="38100" dist="38100" dir="2700000" algn="tl">
                  <a:schemeClr val="bg2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defTabSz="914400"/>
            <a:r>
              <a:rPr lang="zh-CN" altLang="en-US" sz="3200" dirty="0">
                <a:solidFill>
                  <a:srgbClr val="0000CC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陆地</a:t>
            </a:r>
            <a:r>
              <a:rPr lang="zh-CN" altLang="en-US" sz="3200" dirty="0">
                <a:effectLst>
                  <a:outerShdw blurRad="38100" dist="38100" dir="2700000" algn="tl">
                    <a:schemeClr val="bg2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3200" dirty="0">
                <a:effectLst>
                  <a:outerShdw blurRad="38100" dist="38100" dir="2700000" algn="tl">
                    <a:schemeClr val="bg2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3200" dirty="0">
                <a:effectLst>
                  <a:outerShdw blurRad="38100" dist="38100" dir="2700000" algn="tl">
                    <a:schemeClr val="bg2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月最高， </a:t>
            </a:r>
            <a:r>
              <a:rPr lang="en-US" altLang="zh-CN" sz="3200" dirty="0" smtClean="0">
                <a:effectLst>
                  <a:outerShdw blurRad="38100" dist="38100" dir="2700000" algn="tl">
                    <a:schemeClr val="bg2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dirty="0">
                <a:effectLst>
                  <a:outerShdw blurRad="38100" dist="38100" dir="2700000" algn="tl">
                    <a:schemeClr val="bg2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月最低；</a:t>
            </a:r>
            <a:endParaRPr lang="zh-CN" altLang="en-US" sz="3200" dirty="0">
              <a:effectLst>
                <a:outerShdw blurRad="38100" dist="38100" dir="2700000" algn="tl">
                  <a:schemeClr val="bg2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defTabSz="914400"/>
            <a:r>
              <a:rPr lang="zh-CN" altLang="en-US" sz="3200" dirty="0">
                <a:solidFill>
                  <a:srgbClr val="0000CC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海洋</a:t>
            </a:r>
            <a:r>
              <a:rPr lang="zh-CN" altLang="en-US" sz="3200" dirty="0">
                <a:effectLst>
                  <a:outerShdw blurRad="38100" dist="38100" dir="2700000" algn="tl">
                    <a:schemeClr val="bg2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3200" dirty="0">
                <a:effectLst>
                  <a:outerShdw blurRad="38100" dist="38100" dir="2700000" algn="tl">
                    <a:schemeClr val="bg2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3200" dirty="0">
                <a:effectLst>
                  <a:outerShdw blurRad="38100" dist="38100" dir="2700000" algn="tl">
                    <a:schemeClr val="bg2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月最高</a:t>
            </a:r>
            <a:r>
              <a:rPr lang="zh-CN" altLang="en-US" sz="3200" dirty="0" smtClean="0">
                <a:effectLst>
                  <a:outerShdw blurRad="38100" dist="38100" dir="2700000" algn="tl">
                    <a:schemeClr val="bg2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3200" dirty="0" smtClean="0">
                <a:effectLst>
                  <a:outerShdw blurRad="38100" dist="38100" dir="2700000" algn="tl">
                    <a:schemeClr val="bg2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dirty="0">
                <a:effectLst>
                  <a:outerShdw blurRad="38100" dist="38100" dir="2700000" algn="tl">
                    <a:schemeClr val="bg2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月最低。</a:t>
            </a:r>
            <a:endParaRPr lang="zh-CN" altLang="en-US" sz="3200" dirty="0">
              <a:effectLst>
                <a:outerShdw blurRad="38100" dist="38100" dir="2700000" algn="tl">
                  <a:schemeClr val="bg2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defTabSz="914400"/>
            <a:r>
              <a:rPr lang="zh-CN" altLang="en-US" sz="3200" dirty="0">
                <a:solidFill>
                  <a:srgbClr val="9900CC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南半球</a:t>
            </a:r>
            <a:r>
              <a:rPr lang="zh-CN" altLang="en-US" sz="3200" dirty="0">
                <a:effectLst>
                  <a:outerShdw blurRad="38100" dist="38100" dir="2700000" algn="tl">
                    <a:schemeClr val="bg2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和北半球</a:t>
            </a:r>
            <a:r>
              <a:rPr lang="zh-CN" altLang="en-US" sz="3200" dirty="0">
                <a:solidFill>
                  <a:srgbClr val="0000CC"/>
                </a:solidFill>
                <a:effectLst>
                  <a:outerShdw blurRad="38100" dist="38100" dir="2700000" algn="tl">
                    <a:schemeClr val="bg2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正好相反</a:t>
            </a:r>
            <a:r>
              <a:rPr lang="zh-CN" altLang="en-US" sz="3200" dirty="0">
                <a:effectLst>
                  <a:outerShdw blurRad="38100" dist="38100" dir="2700000" algn="tl">
                    <a:schemeClr val="bg2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3200" dirty="0">
              <a:effectLst>
                <a:outerShdw blurRad="38100" dist="38100" dir="2700000" algn="tl">
                  <a:schemeClr val="bg2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ldLvl="0" animBg="1"/>
      <p:bldP spid="12" grpId="0" bldLvl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088167" y="397302"/>
            <a:ext cx="5056505" cy="3635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2" name="Line 4"/>
          <p:cNvSpPr/>
          <p:nvPr/>
        </p:nvSpPr>
        <p:spPr>
          <a:xfrm>
            <a:off x="7687294" y="1803827"/>
            <a:ext cx="226695" cy="0"/>
          </a:xfrm>
          <a:prstGeom prst="line">
            <a:avLst/>
          </a:prstGeom>
          <a:ln w="57150" cap="flat" cmpd="sng">
            <a:solidFill>
              <a:srgbClr val="FFC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37893" name="Line 5"/>
          <p:cNvSpPr/>
          <p:nvPr/>
        </p:nvSpPr>
        <p:spPr>
          <a:xfrm flipV="1">
            <a:off x="7688564" y="852597"/>
            <a:ext cx="2419350" cy="27305"/>
          </a:xfrm>
          <a:prstGeom prst="line">
            <a:avLst/>
          </a:prstGeom>
          <a:ln w="57150" cap="flat" cmpd="sng">
            <a:solidFill>
              <a:srgbClr val="FFC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37894" name="Line 6"/>
          <p:cNvSpPr/>
          <p:nvPr/>
        </p:nvSpPr>
        <p:spPr>
          <a:xfrm flipH="1" flipV="1">
            <a:off x="7919069" y="1830497"/>
            <a:ext cx="4445" cy="1611630"/>
          </a:xfrm>
          <a:prstGeom prst="line">
            <a:avLst/>
          </a:prstGeom>
          <a:ln w="57150" cap="flat" cmpd="sng">
            <a:solidFill>
              <a:srgbClr val="FFC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37895" name="Line 7"/>
          <p:cNvSpPr/>
          <p:nvPr/>
        </p:nvSpPr>
        <p:spPr>
          <a:xfrm flipV="1">
            <a:off x="10104739" y="862122"/>
            <a:ext cx="14605" cy="2559050"/>
          </a:xfrm>
          <a:prstGeom prst="line">
            <a:avLst/>
          </a:prstGeom>
          <a:ln w="57150" cap="flat" cmpd="sng">
            <a:solidFill>
              <a:srgbClr val="FFC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27657" name="Text Box 9"/>
          <p:cNvSpPr txBox="1"/>
          <p:nvPr/>
        </p:nvSpPr>
        <p:spPr>
          <a:xfrm>
            <a:off x="7283692" y="0"/>
            <a:ext cx="3051175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</a:t>
            </a:r>
            <a:r>
              <a:rPr lang="en-US" altLang="zh-CN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3.12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气温年变化</a:t>
            </a:r>
            <a:endParaRPr lang="zh-CN" altLang="en-US" sz="2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898" name="Oval 10"/>
          <p:cNvSpPr/>
          <p:nvPr/>
        </p:nvSpPr>
        <p:spPr>
          <a:xfrm>
            <a:off x="9769459" y="397303"/>
            <a:ext cx="718820" cy="727442"/>
          </a:xfrm>
          <a:prstGeom prst="ellipse">
            <a:avLst/>
          </a:prstGeom>
          <a:noFill/>
          <a:ln w="5715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899" name="Oval 11"/>
          <p:cNvSpPr/>
          <p:nvPr/>
        </p:nvSpPr>
        <p:spPr>
          <a:xfrm>
            <a:off x="7687295" y="1124746"/>
            <a:ext cx="637302" cy="705752"/>
          </a:xfrm>
          <a:prstGeom prst="ellipse">
            <a:avLst/>
          </a:prstGeom>
          <a:noFill/>
          <a:ln w="5715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4130" y="118110"/>
            <a:ext cx="3070071" cy="646331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rgbClr val="26267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气温的年变化</a:t>
            </a:r>
            <a:r>
              <a:rPr kumimoji="1" lang="en-US" altLang="zh-CN" sz="18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kumimoji="1" lang="en-US" altLang="zh-CN" sz="1800" b="1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769459" y="455087"/>
            <a:ext cx="71882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25℃</a:t>
            </a:r>
            <a:endParaRPr lang="en-US" altLang="zh-CN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26969" y="1331387"/>
            <a:ext cx="697627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-5℃</a:t>
            </a:r>
            <a:endParaRPr lang="en-US" altLang="zh-CN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5368" name="Text Box 9"/>
          <p:cNvSpPr txBox="1"/>
          <p:nvPr/>
        </p:nvSpPr>
        <p:spPr>
          <a:xfrm>
            <a:off x="24130" y="764441"/>
            <a:ext cx="535179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zh-CN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一年中，该地气温的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" action="ppaction://hlinksldjump"/>
              </a:rPr>
              <a:t>特</a:t>
            </a:r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" action="ppaction://hlinksldjump"/>
              </a:rPr>
              <a:t>点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86" name="Text Box 14"/>
          <p:cNvSpPr txBox="1"/>
          <p:nvPr/>
        </p:nvSpPr>
        <p:spPr>
          <a:xfrm>
            <a:off x="61202" y="1422082"/>
            <a:ext cx="72224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夏季炎热，冬季寒冷；气温年较差大。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9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9336" y="2324814"/>
            <a:ext cx="5488553" cy="45605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Line 5"/>
          <p:cNvSpPr/>
          <p:nvPr/>
        </p:nvSpPr>
        <p:spPr>
          <a:xfrm>
            <a:off x="25638" y="3284984"/>
            <a:ext cx="4587116" cy="1"/>
          </a:xfrm>
          <a:prstGeom prst="line">
            <a:avLst/>
          </a:prstGeom>
          <a:ln w="635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" name="AutoShape 39"/>
          <p:cNvSpPr/>
          <p:nvPr/>
        </p:nvSpPr>
        <p:spPr>
          <a:xfrm>
            <a:off x="1271464" y="2297430"/>
            <a:ext cx="2999656" cy="533400"/>
          </a:xfrm>
          <a:prstGeom prst="wedgeRoundRectCallout">
            <a:avLst>
              <a:gd name="adj1" fmla="val -68288"/>
              <a:gd name="adj2" fmla="val 121203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>
              <a:buNone/>
            </a:pPr>
            <a:r>
              <a:rPr lang="en-US" altLang="zh-CN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&gt;15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℃，高温或炎热</a:t>
            </a:r>
            <a:endParaRPr lang="en-US" altLang="zh-CN" sz="24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cxnSp>
        <p:nvCxnSpPr>
          <p:cNvPr id="32" name="直接箭头连接符 61"/>
          <p:cNvCxnSpPr/>
          <p:nvPr/>
        </p:nvCxnSpPr>
        <p:spPr>
          <a:xfrm flipH="1">
            <a:off x="911424" y="3401617"/>
            <a:ext cx="3176" cy="432047"/>
          </a:xfrm>
          <a:prstGeom prst="line">
            <a:avLst/>
          </a:prstGeom>
          <a:noFill/>
          <a:ln w="28575">
            <a:solidFill>
              <a:srgbClr val="CC00CC"/>
            </a:solidFill>
            <a:bevel/>
            <a:headEnd type="arrow"/>
            <a:tailEnd type="arrow"/>
          </a:ln>
        </p:spPr>
      </p:cxnSp>
      <p:sp>
        <p:nvSpPr>
          <p:cNvPr id="34" name="Line 5"/>
          <p:cNvSpPr/>
          <p:nvPr/>
        </p:nvSpPr>
        <p:spPr>
          <a:xfrm>
            <a:off x="61202" y="3861047"/>
            <a:ext cx="4587116" cy="1"/>
          </a:xfrm>
          <a:prstGeom prst="line">
            <a:avLst/>
          </a:prstGeom>
          <a:ln w="635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5" name="AutoShape 39"/>
          <p:cNvSpPr/>
          <p:nvPr/>
        </p:nvSpPr>
        <p:spPr>
          <a:xfrm>
            <a:off x="1847528" y="3401617"/>
            <a:ext cx="2999656" cy="533400"/>
          </a:xfrm>
          <a:prstGeom prst="wedgeRoundRectCallout">
            <a:avLst>
              <a:gd name="adj1" fmla="val -75171"/>
              <a:gd name="adj2" fmla="val -3221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>
              <a:buNone/>
            </a:pPr>
            <a:r>
              <a:rPr lang="en-US" altLang="zh-CN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0-15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℃，温和</a:t>
            </a:r>
            <a:endParaRPr lang="en-US" altLang="zh-CN" sz="24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sp>
        <p:nvSpPr>
          <p:cNvPr id="36" name="AutoShape 39"/>
          <p:cNvSpPr/>
          <p:nvPr/>
        </p:nvSpPr>
        <p:spPr>
          <a:xfrm>
            <a:off x="1648662" y="4653136"/>
            <a:ext cx="2999656" cy="533400"/>
          </a:xfrm>
          <a:prstGeom prst="wedgeRoundRectCallout">
            <a:avLst>
              <a:gd name="adj1" fmla="val -79104"/>
              <a:gd name="adj2" fmla="val -174650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>
              <a:buNone/>
            </a:pPr>
            <a:r>
              <a:rPr lang="en-US" altLang="zh-CN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&lt; 0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℃，寒冷</a:t>
            </a:r>
            <a:endParaRPr lang="en-US" altLang="zh-CN" sz="24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 bldLvl="0" animBg="1"/>
      <p:bldP spid="37899" grpId="0" bldLvl="0" animBg="1"/>
      <p:bldP spid="28686" grpId="0"/>
      <p:bldP spid="31" grpId="0" bldLvl="0" animBg="1"/>
      <p:bldP spid="35" grpId="0" bldLvl="0" animBg="1"/>
      <p:bldP spid="36" grpId="0" bldLvl="0" animBg="1"/>
      <p:bldP spid="5" grpId="0"/>
      <p:bldP spid="4" grpId="0"/>
      <p:bldP spid="276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AutoShape 8"/>
          <p:cNvSpPr/>
          <p:nvPr/>
        </p:nvSpPr>
        <p:spPr bwMode="auto">
          <a:xfrm>
            <a:off x="812800" y="2209800"/>
            <a:ext cx="609600" cy="1447800"/>
          </a:xfrm>
          <a:prstGeom prst="leftBrace">
            <a:avLst>
              <a:gd name="adj1" fmla="val 26389"/>
              <a:gd name="adj2" fmla="val 50000"/>
            </a:avLst>
          </a:prstGeom>
          <a:noFill/>
          <a:ln w="127000">
            <a:solidFill>
              <a:srgbClr val="FF6600"/>
            </a:solidFill>
            <a:round/>
          </a:ln>
          <a:effectLst/>
        </p:spPr>
        <p:txBody>
          <a:bodyPr wrap="none" anchor="ctr"/>
          <a:lstStyle/>
          <a:p>
            <a:endParaRPr lang="zh-CN" altLang="en-US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09" name="Rectangle 3"/>
          <p:cNvSpPr>
            <a:spLocks noChangeArrowheads="1"/>
          </p:cNvSpPr>
          <p:nvPr/>
        </p:nvSpPr>
        <p:spPr bwMode="auto">
          <a:xfrm>
            <a:off x="1320800" y="762000"/>
            <a:ext cx="10871200" cy="472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最低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气温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&gt;15℃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热带（全年炎热）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最低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气温在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～ 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15℃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亚热带（夏季高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温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冬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季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温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altLang="zh-CN" sz="3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低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气温在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&lt;</a:t>
            </a:r>
            <a:r>
              <a:rPr lang="en-US" altLang="zh-CN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 ℃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温带（夏季高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温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冬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季寒冷）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最高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气温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&lt; 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5℃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寒带（全年寒冷）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0" y="2514601"/>
            <a:ext cx="711200" cy="1190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温带</a:t>
            </a:r>
            <a:endParaRPr lang="zh-CN" altLang="en-US" sz="36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04800" y="838201"/>
            <a:ext cx="1016000" cy="1190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热带</a:t>
            </a:r>
            <a:endParaRPr lang="zh-CN" altLang="en-US" sz="36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406400" y="4191001"/>
            <a:ext cx="711200" cy="1190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寒带</a:t>
            </a:r>
            <a:endParaRPr lang="zh-CN" altLang="en-US" sz="3600" b="1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895" y="193060"/>
            <a:ext cx="257176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气温的描述</a:t>
            </a:r>
            <a:endParaRPr lang="zh-CN" altLang="en-US" sz="36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Text Box 3"/>
          <p:cNvSpPr txBox="1"/>
          <p:nvPr/>
        </p:nvSpPr>
        <p:spPr>
          <a:xfrm>
            <a:off x="335360" y="40640"/>
            <a:ext cx="966970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</a:t>
            </a:r>
            <a:r>
              <a:rPr lang="en-US" altLang="zh-CN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：下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列气温年变化曲线图属于哪些热量带</a:t>
            </a:r>
            <a:endParaRPr lang="zh-CN" altLang="en-US" sz="24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896" name="Rectangle 10"/>
          <p:cNvSpPr/>
          <p:nvPr/>
        </p:nvSpPr>
        <p:spPr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7897" name="Picture 9"/>
          <p:cNvPicPr>
            <a:picLocks noChangeAspect="1"/>
          </p:cNvPicPr>
          <p:nvPr/>
        </p:nvPicPr>
        <p:blipFill>
          <a:blip r:embed="rId1" cstate="print"/>
          <a:srcRect b="11208"/>
          <a:stretch>
            <a:fillRect/>
          </a:stretch>
        </p:blipFill>
        <p:spPr>
          <a:xfrm>
            <a:off x="2117725" y="1832610"/>
            <a:ext cx="7632700" cy="30321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" name="直接连接符 2"/>
          <p:cNvCxnSpPr/>
          <p:nvPr/>
        </p:nvCxnSpPr>
        <p:spPr>
          <a:xfrm>
            <a:off x="2782570" y="3359785"/>
            <a:ext cx="66230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708785" y="995045"/>
            <a:ext cx="9150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注意观察最冷月气温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°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°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处，以及气温年变化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782570" y="2852420"/>
            <a:ext cx="66230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085465" y="4899025"/>
            <a:ext cx="1138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热带</a:t>
            </a:r>
            <a:endParaRPr lang="zh-CN" altLang="en-US" sz="2400" b="1">
              <a:solidFill>
                <a:schemeClr val="tx1">
                  <a:lumMod val="60000"/>
                  <a:lumOff val="4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34585" y="4882515"/>
            <a:ext cx="1138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温带</a:t>
            </a:r>
            <a:endParaRPr lang="zh-CN" altLang="en-US" sz="2400" b="1">
              <a:solidFill>
                <a:schemeClr val="tx1">
                  <a:lumMod val="60000"/>
                  <a:lumOff val="4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84950" y="4882515"/>
            <a:ext cx="1138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亚热带</a:t>
            </a:r>
            <a:endParaRPr lang="zh-CN" altLang="en-US" sz="2400" b="1" dirty="0">
              <a:solidFill>
                <a:schemeClr val="tx1">
                  <a:lumMod val="60000"/>
                  <a:lumOff val="4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78825" y="4882515"/>
            <a:ext cx="1138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寒带</a:t>
            </a:r>
            <a:endParaRPr lang="zh-CN" altLang="en-US" sz="2400" b="1">
              <a:solidFill>
                <a:schemeClr val="tx1">
                  <a:lumMod val="60000"/>
                  <a:lumOff val="4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116" name="Line 60"/>
          <p:cNvSpPr/>
          <p:nvPr/>
        </p:nvSpPr>
        <p:spPr>
          <a:xfrm>
            <a:off x="2917825" y="2425065"/>
            <a:ext cx="1270" cy="2113280"/>
          </a:xfrm>
          <a:prstGeom prst="line">
            <a:avLst/>
          </a:prstGeom>
          <a:ln w="57150" cap="flat" cmpd="sng">
            <a:solidFill>
              <a:srgbClr val="FFC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0" name="Line 60"/>
          <p:cNvSpPr/>
          <p:nvPr/>
        </p:nvSpPr>
        <p:spPr>
          <a:xfrm>
            <a:off x="4650105" y="3493135"/>
            <a:ext cx="22860" cy="1045845"/>
          </a:xfrm>
          <a:prstGeom prst="line">
            <a:avLst/>
          </a:prstGeom>
          <a:ln w="57150" cap="flat" cmpd="sng">
            <a:solidFill>
              <a:srgbClr val="FFC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1" name="Line 60"/>
          <p:cNvSpPr/>
          <p:nvPr/>
        </p:nvSpPr>
        <p:spPr>
          <a:xfrm flipH="1">
            <a:off x="6395085" y="3288030"/>
            <a:ext cx="8890" cy="1250315"/>
          </a:xfrm>
          <a:prstGeom prst="line">
            <a:avLst/>
          </a:prstGeom>
          <a:ln w="57150" cap="flat" cmpd="sng">
            <a:solidFill>
              <a:srgbClr val="FFC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2" name="Line 60"/>
          <p:cNvSpPr/>
          <p:nvPr/>
        </p:nvSpPr>
        <p:spPr>
          <a:xfrm flipH="1">
            <a:off x="8791575" y="3287395"/>
            <a:ext cx="3175" cy="1263650"/>
          </a:xfrm>
          <a:prstGeom prst="line">
            <a:avLst/>
          </a:prstGeom>
          <a:ln w="57150" cap="flat" cmpd="sng">
            <a:solidFill>
              <a:srgbClr val="FFC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3" name="文本框 12"/>
          <p:cNvSpPr txBox="1"/>
          <p:nvPr/>
        </p:nvSpPr>
        <p:spPr>
          <a:xfrm>
            <a:off x="1789430" y="2653030"/>
            <a:ext cx="9931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15℃</a:t>
            </a:r>
            <a:endParaRPr lang="en-US" altLang="zh-CN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35014" y="3209940"/>
            <a:ext cx="9931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0℃</a:t>
            </a:r>
            <a:endParaRPr lang="en-US" altLang="zh-CN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9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23214" y="357644"/>
            <a:ext cx="11868786" cy="707886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4000" kern="1200" cap="none" spc="0" normalizeH="0" baseline="0" noProof="0" dirty="0" smtClean="0">
                <a:solidFill>
                  <a:srgbClr val="262673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除了会读曲线图，还要学会读表格图</a:t>
            </a:r>
            <a:r>
              <a:rPr kumimoji="0" lang="en-US" altLang="zh-CN" sz="4000" kern="1200" cap="none" spc="0" normalizeH="0" baseline="0" noProof="0" dirty="0" smtClean="0">
                <a:solidFill>
                  <a:srgbClr val="262673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54</a:t>
            </a:r>
            <a:r>
              <a:rPr kumimoji="0" lang="zh-CN" altLang="en-US" sz="4000" kern="1200" cap="none" spc="0" normalizeH="0" baseline="0" noProof="0" dirty="0" smtClean="0">
                <a:solidFill>
                  <a:srgbClr val="262673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页活动题</a:t>
            </a:r>
            <a:endParaRPr kumimoji="0" lang="en-US" altLang="zh-CN" sz="4000" kern="1200" cap="none" spc="0" normalizeH="0" baseline="0" noProof="0" dirty="0">
              <a:solidFill>
                <a:srgbClr val="262673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339" name="Line 16"/>
          <p:cNvSpPr/>
          <p:nvPr/>
        </p:nvSpPr>
        <p:spPr>
          <a:xfrm>
            <a:off x="2362200" y="-825500"/>
            <a:ext cx="762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4342" name="Picture 373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16832"/>
            <a:ext cx="12258040" cy="19723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1"/>
          <p:cNvSpPr txBox="1"/>
          <p:nvPr/>
        </p:nvSpPr>
        <p:spPr>
          <a:xfrm>
            <a:off x="323214" y="1065530"/>
            <a:ext cx="9150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读出半球位置，热量带，和气温描述特点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8" name="Oval 11"/>
          <p:cNvSpPr/>
          <p:nvPr/>
        </p:nvSpPr>
        <p:spPr>
          <a:xfrm>
            <a:off x="6816080" y="2060848"/>
            <a:ext cx="871215" cy="1828294"/>
          </a:xfrm>
          <a:prstGeom prst="ellipse">
            <a:avLst/>
          </a:prstGeom>
          <a:noFill/>
          <a:ln w="5715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AutoShape 39"/>
          <p:cNvSpPr/>
          <p:nvPr/>
        </p:nvSpPr>
        <p:spPr>
          <a:xfrm>
            <a:off x="5316252" y="5013176"/>
            <a:ext cx="3948100" cy="533400"/>
          </a:xfrm>
          <a:prstGeom prst="wedgeRoundRectCallout">
            <a:avLst>
              <a:gd name="adj1" fmla="val 508"/>
              <a:gd name="adj2" fmla="val -265894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>
              <a:buNone/>
            </a:pPr>
            <a:r>
              <a:rPr lang="zh-CN" altLang="en-US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北半球，</a:t>
            </a:r>
            <a:r>
              <a:rPr lang="en-US" altLang="zh-CN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7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月气温最高</a:t>
            </a:r>
            <a:endParaRPr lang="en-US" altLang="zh-CN" sz="24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sp>
        <p:nvSpPr>
          <p:cNvPr id="10" name="Oval 11"/>
          <p:cNvSpPr/>
          <p:nvPr/>
        </p:nvSpPr>
        <p:spPr>
          <a:xfrm>
            <a:off x="1567185" y="2060848"/>
            <a:ext cx="871215" cy="1828294"/>
          </a:xfrm>
          <a:prstGeom prst="ellipse">
            <a:avLst/>
          </a:prstGeom>
          <a:noFill/>
          <a:ln w="5715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AutoShape 39"/>
          <p:cNvSpPr/>
          <p:nvPr/>
        </p:nvSpPr>
        <p:spPr>
          <a:xfrm>
            <a:off x="1271464" y="4898876"/>
            <a:ext cx="2952328" cy="533400"/>
          </a:xfrm>
          <a:prstGeom prst="wedgeRoundRectCallout">
            <a:avLst>
              <a:gd name="adj1" fmla="val -23550"/>
              <a:gd name="adj2" fmla="val -249304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>
              <a:buNone/>
            </a:pPr>
            <a:r>
              <a:rPr lang="zh-CN" altLang="en-US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寒冷，位于温带</a:t>
            </a:r>
            <a:endParaRPr lang="en-US" altLang="zh-CN" sz="24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1825" y="5733256"/>
            <a:ext cx="108959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气温描述特点：夏季炎热，冬季寒冷；年较差大，四季分明</a:t>
            </a:r>
            <a:endParaRPr lang="zh-CN" alt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ldLvl="0" animBg="1"/>
      <p:bldP spid="10" grpId="0" animBg="1"/>
      <p:bldP spid="11" grpId="0" bldLvl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23215" y="81280"/>
            <a:ext cx="8534400" cy="64516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 dirty="0">
                <a:solidFill>
                  <a:srgbClr val="262673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绘制气温曲线图（</a:t>
            </a:r>
            <a:r>
              <a:rPr kumimoji="0" lang="en-US" altLang="zh-CN" sz="3600" kern="1200" cap="none" spc="0" normalizeH="0" baseline="0" noProof="0" dirty="0">
                <a:solidFill>
                  <a:srgbClr val="262673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p54</a:t>
            </a:r>
            <a:r>
              <a:rPr kumimoji="0" lang="zh-CN" altLang="en-US" sz="3600" kern="1200" cap="none" spc="0" normalizeH="0" baseline="0" noProof="0" dirty="0">
                <a:solidFill>
                  <a:srgbClr val="262673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活动</a:t>
            </a:r>
            <a:r>
              <a:rPr kumimoji="0" lang="zh-CN" altLang="en-US" sz="3600" kern="1200" cap="none" spc="0" normalizeH="0" baseline="0" noProof="0" dirty="0" smtClean="0">
                <a:solidFill>
                  <a:srgbClr val="262673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题第一题）</a:t>
            </a:r>
            <a:endParaRPr kumimoji="0" lang="en-US" altLang="zh-CN" kern="1200" cap="none" spc="0" normalizeH="0" baseline="0" noProof="0" dirty="0">
              <a:solidFill>
                <a:srgbClr val="262673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339" name="Line 16"/>
          <p:cNvSpPr/>
          <p:nvPr/>
        </p:nvSpPr>
        <p:spPr>
          <a:xfrm>
            <a:off x="2362200" y="-825500"/>
            <a:ext cx="762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1" name="Text Box 68"/>
          <p:cNvSpPr txBox="1"/>
          <p:nvPr/>
        </p:nvSpPr>
        <p:spPr>
          <a:xfrm>
            <a:off x="513715" y="726440"/>
            <a:ext cx="8153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根据表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3.2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，绘出该地的气温年变化曲线图。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2" name="Picture 373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05865"/>
            <a:ext cx="12258040" cy="1972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37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ADADA"/>
              </a:clrFrom>
              <a:clrTo>
                <a:srgbClr val="DADAD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740" y="3140075"/>
            <a:ext cx="3277235" cy="3691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419100" y="179070"/>
            <a:ext cx="8534400" cy="58356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200" kern="1200" cap="none" spc="0" normalizeH="0" baseline="0" noProof="0">
                <a:solidFill>
                  <a:srgbClr val="262673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绘制气温曲线图</a:t>
            </a:r>
            <a:r>
              <a:rPr kumimoji="0" lang="en-US" altLang="zh-CN" sz="3200" kern="1200" cap="none" spc="0" normalizeH="0" baseline="0" noProof="0">
                <a:solidFill>
                  <a:srgbClr val="262673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 </a:t>
            </a:r>
            <a:r>
              <a:rPr kumimoji="0" lang="zh-CN" altLang="en-US" sz="3200" kern="1200" cap="none" spc="0" normalizeH="0" baseline="0" noProof="0">
                <a:solidFill>
                  <a:srgbClr val="262673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（比一比，看谁绘得快又好！）</a:t>
            </a:r>
            <a:endParaRPr kumimoji="0" lang="zh-CN" altLang="en-US" sz="3200" kern="1200" cap="none" spc="0" normalizeH="0" baseline="0" noProof="0">
              <a:solidFill>
                <a:srgbClr val="262673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363" name="Line 4"/>
          <p:cNvSpPr/>
          <p:nvPr/>
        </p:nvSpPr>
        <p:spPr>
          <a:xfrm>
            <a:off x="2362200" y="-825500"/>
            <a:ext cx="762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82" name="Text Box 30"/>
          <p:cNvSpPr txBox="1"/>
          <p:nvPr/>
        </p:nvSpPr>
        <p:spPr>
          <a:xfrm>
            <a:off x="7010400" y="1292225"/>
            <a:ext cx="515810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zh-CN" altLang="en-US" sz="2800" b="1" dirty="0">
                <a:solidFill>
                  <a:srgbClr val="000000"/>
                </a:solidFill>
                <a:latin typeface="楷体_GB2312" pitchFamily="1" charset="-122"/>
              </a:rPr>
              <a:t>绘出横坐标，把它平均分成</a:t>
            </a:r>
            <a:endParaRPr lang="zh-CN" altLang="en-US" sz="2800" b="1" dirty="0">
              <a:solidFill>
                <a:srgbClr val="000000"/>
              </a:solidFill>
              <a:latin typeface="楷体_GB2312" pitchFamily="1" charset="-122"/>
            </a:endParaRPr>
          </a:p>
          <a:p>
            <a:r>
              <a:rPr lang="zh-CN" altLang="en-US" sz="2800" b="1" dirty="0">
                <a:solidFill>
                  <a:srgbClr val="000000"/>
                </a:solidFill>
                <a:latin typeface="楷体_GB2312" pitchFamily="1" charset="-122"/>
              </a:rPr>
              <a:t>  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12</a:t>
            </a:r>
            <a:r>
              <a:rPr lang="zh-CN" altLang="en-US" sz="2800" b="1" dirty="0">
                <a:solidFill>
                  <a:srgbClr val="000000"/>
                </a:solidFill>
                <a:latin typeface="楷体_GB2312" pitchFamily="1" charset="-122"/>
              </a:rPr>
              <a:t>段，分别表示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12</a:t>
            </a:r>
            <a:r>
              <a:rPr lang="zh-CN" altLang="en-US" sz="2800" b="1" dirty="0">
                <a:solidFill>
                  <a:srgbClr val="000000"/>
                </a:solidFill>
                <a:latin typeface="楷体_GB2312" pitchFamily="1" charset="-122"/>
              </a:rPr>
              <a:t>月，</a:t>
            </a:r>
            <a:endParaRPr lang="zh-CN" altLang="en-US" sz="2800" b="1" dirty="0">
              <a:solidFill>
                <a:srgbClr val="000000"/>
              </a:solidFill>
              <a:latin typeface="楷体_GB2312" pitchFamily="1" charset="-122"/>
            </a:endParaRPr>
          </a:p>
          <a:p>
            <a:r>
              <a:rPr lang="zh-CN" altLang="en-US" sz="2800" b="1" dirty="0">
                <a:solidFill>
                  <a:srgbClr val="000000"/>
                </a:solidFill>
                <a:latin typeface="楷体_GB2312" pitchFamily="1" charset="-122"/>
              </a:rPr>
              <a:t>   从左向右标上月份；</a:t>
            </a:r>
            <a:endParaRPr lang="zh-CN" altLang="en-US" sz="2800" b="1" dirty="0">
              <a:solidFill>
                <a:srgbClr val="000000"/>
              </a:solidFill>
              <a:latin typeface="楷体_GB2312" pitchFamily="1" charset="-122"/>
            </a:endParaRPr>
          </a:p>
        </p:txBody>
      </p:sp>
      <p:sp>
        <p:nvSpPr>
          <p:cNvPr id="49183" name="Line 31"/>
          <p:cNvSpPr/>
          <p:nvPr/>
        </p:nvSpPr>
        <p:spPr>
          <a:xfrm>
            <a:off x="2362200" y="6019800"/>
            <a:ext cx="4648200" cy="190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84" name="Line 32"/>
          <p:cNvSpPr/>
          <p:nvPr/>
        </p:nvSpPr>
        <p:spPr>
          <a:xfrm>
            <a:off x="2743200" y="5943600"/>
            <a:ext cx="0" cy="76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85" name="Line 33"/>
          <p:cNvSpPr/>
          <p:nvPr/>
        </p:nvSpPr>
        <p:spPr>
          <a:xfrm>
            <a:off x="3111500" y="5943600"/>
            <a:ext cx="0" cy="76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86" name="Line 34"/>
          <p:cNvSpPr/>
          <p:nvPr/>
        </p:nvSpPr>
        <p:spPr>
          <a:xfrm>
            <a:off x="3505200" y="5943600"/>
            <a:ext cx="0" cy="76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87" name="Line 35"/>
          <p:cNvSpPr/>
          <p:nvPr/>
        </p:nvSpPr>
        <p:spPr>
          <a:xfrm>
            <a:off x="3886200" y="5943600"/>
            <a:ext cx="0" cy="76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88" name="Line 36"/>
          <p:cNvSpPr/>
          <p:nvPr/>
        </p:nvSpPr>
        <p:spPr>
          <a:xfrm>
            <a:off x="4267200" y="5943600"/>
            <a:ext cx="0" cy="76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89" name="Line 37"/>
          <p:cNvSpPr/>
          <p:nvPr/>
        </p:nvSpPr>
        <p:spPr>
          <a:xfrm>
            <a:off x="4660900" y="5943600"/>
            <a:ext cx="0" cy="76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90" name="Line 38"/>
          <p:cNvSpPr/>
          <p:nvPr/>
        </p:nvSpPr>
        <p:spPr>
          <a:xfrm>
            <a:off x="5041900" y="5943600"/>
            <a:ext cx="0" cy="76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91" name="Line 39"/>
          <p:cNvSpPr/>
          <p:nvPr/>
        </p:nvSpPr>
        <p:spPr>
          <a:xfrm>
            <a:off x="5422900" y="5943600"/>
            <a:ext cx="0" cy="76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92" name="Line 40"/>
          <p:cNvSpPr/>
          <p:nvPr/>
        </p:nvSpPr>
        <p:spPr>
          <a:xfrm>
            <a:off x="5816600" y="5943600"/>
            <a:ext cx="0" cy="76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93" name="Line 41"/>
          <p:cNvSpPr/>
          <p:nvPr/>
        </p:nvSpPr>
        <p:spPr>
          <a:xfrm>
            <a:off x="6210300" y="5943600"/>
            <a:ext cx="0" cy="76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94" name="Line 42"/>
          <p:cNvSpPr/>
          <p:nvPr/>
        </p:nvSpPr>
        <p:spPr>
          <a:xfrm>
            <a:off x="6604000" y="5943600"/>
            <a:ext cx="0" cy="76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64" name="Text Box 68"/>
          <p:cNvSpPr txBox="1"/>
          <p:nvPr/>
        </p:nvSpPr>
        <p:spPr>
          <a:xfrm>
            <a:off x="2362200" y="6003925"/>
            <a:ext cx="54102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1    2    3    4    5    6    7    8    9    10   11  12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月份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96" name="Line 44"/>
          <p:cNvSpPr/>
          <p:nvPr/>
        </p:nvSpPr>
        <p:spPr>
          <a:xfrm flipV="1">
            <a:off x="2374900" y="2057400"/>
            <a:ext cx="0" cy="39624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97" name="Line 45"/>
          <p:cNvSpPr/>
          <p:nvPr/>
        </p:nvSpPr>
        <p:spPr>
          <a:xfrm>
            <a:off x="2362200" y="5638800"/>
            <a:ext cx="76200" cy="190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98" name="Line 46"/>
          <p:cNvSpPr/>
          <p:nvPr/>
        </p:nvSpPr>
        <p:spPr>
          <a:xfrm>
            <a:off x="2362200" y="5257800"/>
            <a:ext cx="76200" cy="190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99" name="Line 47"/>
          <p:cNvSpPr/>
          <p:nvPr/>
        </p:nvSpPr>
        <p:spPr>
          <a:xfrm>
            <a:off x="2362200" y="4876800"/>
            <a:ext cx="76200" cy="190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200" name="Line 48"/>
          <p:cNvSpPr/>
          <p:nvPr/>
        </p:nvSpPr>
        <p:spPr>
          <a:xfrm>
            <a:off x="2362200" y="4495800"/>
            <a:ext cx="76200" cy="190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201" name="Line 49"/>
          <p:cNvSpPr/>
          <p:nvPr/>
        </p:nvSpPr>
        <p:spPr>
          <a:xfrm>
            <a:off x="2362200" y="4102100"/>
            <a:ext cx="76200" cy="190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202" name="Line 50"/>
          <p:cNvSpPr/>
          <p:nvPr/>
        </p:nvSpPr>
        <p:spPr>
          <a:xfrm>
            <a:off x="2362200" y="3733800"/>
            <a:ext cx="76200" cy="190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203" name="Line 51"/>
          <p:cNvSpPr/>
          <p:nvPr/>
        </p:nvSpPr>
        <p:spPr>
          <a:xfrm>
            <a:off x="2362200" y="3340100"/>
            <a:ext cx="76200" cy="190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204" name="Line 52"/>
          <p:cNvSpPr/>
          <p:nvPr/>
        </p:nvSpPr>
        <p:spPr>
          <a:xfrm>
            <a:off x="2362200" y="2921000"/>
            <a:ext cx="76200" cy="190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205" name="Line 53"/>
          <p:cNvSpPr/>
          <p:nvPr/>
        </p:nvSpPr>
        <p:spPr>
          <a:xfrm>
            <a:off x="2362200" y="2501900"/>
            <a:ext cx="76200" cy="190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206" name="Text Box 54"/>
          <p:cNvSpPr txBox="1"/>
          <p:nvPr/>
        </p:nvSpPr>
        <p:spPr>
          <a:xfrm>
            <a:off x="7086600" y="3581400"/>
            <a:ext cx="489585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楷体_GB2312" pitchFamily="1" charset="-122"/>
              </a:rPr>
              <a:t>．绘出纵坐标，根据最高</a:t>
            </a:r>
            <a:endParaRPr lang="zh-CN" altLang="en-US" sz="2800" b="1" dirty="0">
              <a:solidFill>
                <a:srgbClr val="000000"/>
              </a:solidFill>
              <a:latin typeface="楷体_GB2312" pitchFamily="1" charset="-122"/>
            </a:endParaRPr>
          </a:p>
          <a:p>
            <a:r>
              <a:rPr lang="zh-CN" altLang="en-US" sz="2800" b="1" dirty="0">
                <a:solidFill>
                  <a:srgbClr val="000000"/>
                </a:solidFill>
                <a:latin typeface="楷体_GB2312" pitchFamily="1" charset="-122"/>
              </a:rPr>
              <a:t>   气温和最低气温的数  </a:t>
            </a:r>
            <a:endParaRPr lang="zh-CN" altLang="en-US" sz="2800" b="1" dirty="0">
              <a:solidFill>
                <a:srgbClr val="000000"/>
              </a:solidFill>
              <a:latin typeface="楷体_GB2312" pitchFamily="1" charset="-122"/>
            </a:endParaRPr>
          </a:p>
          <a:p>
            <a:r>
              <a:rPr lang="zh-CN" altLang="en-US" sz="2800" b="1" dirty="0">
                <a:solidFill>
                  <a:srgbClr val="000000"/>
                </a:solidFill>
                <a:latin typeface="楷体_GB2312" pitchFamily="1" charset="-122"/>
              </a:rPr>
              <a:t>   值，确定纵坐标的取值</a:t>
            </a:r>
            <a:endParaRPr lang="zh-CN" altLang="en-US" sz="2800" b="1" dirty="0">
              <a:solidFill>
                <a:srgbClr val="000000"/>
              </a:solidFill>
              <a:latin typeface="楷体_GB2312" pitchFamily="1" charset="-122"/>
            </a:endParaRPr>
          </a:p>
          <a:p>
            <a:r>
              <a:rPr lang="zh-CN" altLang="en-US" sz="2800" b="1" dirty="0">
                <a:solidFill>
                  <a:srgbClr val="000000"/>
                </a:solidFill>
                <a:latin typeface="楷体_GB2312" pitchFamily="1" charset="-122"/>
              </a:rPr>
              <a:t>   范围为－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25</a:t>
            </a:r>
            <a:r>
              <a:rPr lang="zh-CN" altLang="en-US" sz="2800" b="1" dirty="0">
                <a:solidFill>
                  <a:srgbClr val="000000"/>
                </a:solidFill>
                <a:latin typeface="楷体_GB2312" pitchFamily="1" charset="-122"/>
              </a:rPr>
              <a:t>℃～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25</a:t>
            </a:r>
            <a:r>
              <a:rPr lang="zh-CN" altLang="en-US" sz="2800" b="1" dirty="0">
                <a:solidFill>
                  <a:srgbClr val="000000"/>
                </a:solidFill>
                <a:latin typeface="楷体_GB2312" pitchFamily="1" charset="-122"/>
              </a:rPr>
              <a:t>℃， </a:t>
            </a:r>
            <a:endParaRPr lang="zh-CN" altLang="en-US" sz="2800" b="1" dirty="0">
              <a:solidFill>
                <a:srgbClr val="000000"/>
              </a:solidFill>
              <a:latin typeface="楷体_GB2312" pitchFamily="1" charset="-122"/>
            </a:endParaRPr>
          </a:p>
          <a:p>
            <a:r>
              <a:rPr lang="zh-CN" altLang="en-US" sz="2800" b="1" dirty="0">
                <a:solidFill>
                  <a:srgbClr val="000000"/>
                </a:solidFill>
                <a:latin typeface="楷体_GB2312" pitchFamily="1" charset="-122"/>
              </a:rPr>
              <a:t>   以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2800" b="1" dirty="0">
                <a:solidFill>
                  <a:srgbClr val="000000"/>
                </a:solidFill>
                <a:latin typeface="楷体_GB2312" pitchFamily="1" charset="-122"/>
              </a:rPr>
              <a:t>℃为单位刻度平分纵</a:t>
            </a:r>
            <a:endParaRPr lang="zh-CN" altLang="en-US" sz="2800" b="1" dirty="0">
              <a:solidFill>
                <a:srgbClr val="000000"/>
              </a:solidFill>
              <a:latin typeface="楷体_GB2312" pitchFamily="1" charset="-122"/>
            </a:endParaRPr>
          </a:p>
          <a:p>
            <a:r>
              <a:rPr lang="zh-CN" altLang="en-US" sz="2800" b="1" dirty="0">
                <a:solidFill>
                  <a:srgbClr val="000000"/>
                </a:solidFill>
                <a:latin typeface="楷体_GB2312" pitchFamily="1" charset="-122"/>
              </a:rPr>
              <a:t>   坐标</a:t>
            </a:r>
            <a:r>
              <a:rPr lang="zh-CN" altLang="en-US" sz="2800" dirty="0">
                <a:latin typeface="楷体_GB2312" pitchFamily="1" charset="-122"/>
              </a:rPr>
              <a:t>；</a:t>
            </a:r>
            <a:endParaRPr lang="zh-CN" altLang="en-US" sz="2800" dirty="0">
              <a:latin typeface="楷体_GB2312" pitchFamily="1" charset="-122"/>
            </a:endParaRPr>
          </a:p>
        </p:txBody>
      </p:sp>
      <p:sp>
        <p:nvSpPr>
          <p:cNvPr id="49207" name="Text Box 125"/>
          <p:cNvSpPr txBox="1"/>
          <p:nvPr/>
        </p:nvSpPr>
        <p:spPr>
          <a:xfrm>
            <a:off x="1981200" y="4267200"/>
            <a:ext cx="9144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</a:rPr>
              <a:t>-5 </a:t>
            </a:r>
            <a:endParaRPr lang="en-US" altLang="zh-CN" sz="2000" dirty="0">
              <a:latin typeface="Times New Roman" panose="02020603050405020304" pitchFamily="18" charset="0"/>
            </a:endParaRPr>
          </a:p>
        </p:txBody>
      </p:sp>
      <p:sp>
        <p:nvSpPr>
          <p:cNvPr id="49208" name="Text Box 126"/>
          <p:cNvSpPr txBox="1"/>
          <p:nvPr/>
        </p:nvSpPr>
        <p:spPr>
          <a:xfrm>
            <a:off x="2043430" y="3888105"/>
            <a:ext cx="40767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</a:rPr>
              <a:t>0</a:t>
            </a:r>
            <a:endParaRPr lang="en-US" altLang="zh-CN" sz="2000" dirty="0">
              <a:latin typeface="Times New Roman" panose="02020603050405020304" pitchFamily="18" charset="0"/>
            </a:endParaRPr>
          </a:p>
        </p:txBody>
      </p:sp>
      <p:sp>
        <p:nvSpPr>
          <p:cNvPr id="49209" name="Text Box 127"/>
          <p:cNvSpPr txBox="1"/>
          <p:nvPr/>
        </p:nvSpPr>
        <p:spPr>
          <a:xfrm>
            <a:off x="1938655" y="3108325"/>
            <a:ext cx="6413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</a:rPr>
              <a:t>10</a:t>
            </a:r>
            <a:endParaRPr lang="en-US" altLang="zh-CN" sz="2000" dirty="0">
              <a:latin typeface="Times New Roman" panose="02020603050405020304" pitchFamily="18" charset="0"/>
            </a:endParaRPr>
          </a:p>
        </p:txBody>
      </p:sp>
      <p:sp>
        <p:nvSpPr>
          <p:cNvPr id="49210" name="Text Box 128"/>
          <p:cNvSpPr txBox="1"/>
          <p:nvPr/>
        </p:nvSpPr>
        <p:spPr>
          <a:xfrm>
            <a:off x="1981200" y="2297430"/>
            <a:ext cx="7175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</a:rPr>
              <a:t>20</a:t>
            </a:r>
            <a:endParaRPr lang="en-US" altLang="zh-CN" sz="2000" dirty="0">
              <a:latin typeface="Times New Roman" panose="02020603050405020304" pitchFamily="18" charset="0"/>
            </a:endParaRPr>
          </a:p>
        </p:txBody>
      </p:sp>
      <p:sp>
        <p:nvSpPr>
          <p:cNvPr id="49211" name="Text Box 129"/>
          <p:cNvSpPr txBox="1"/>
          <p:nvPr/>
        </p:nvSpPr>
        <p:spPr>
          <a:xfrm>
            <a:off x="1949450" y="1889125"/>
            <a:ext cx="6413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</a:rPr>
              <a:t>25</a:t>
            </a:r>
            <a:endParaRPr lang="en-US" altLang="zh-CN" sz="2000" dirty="0">
              <a:latin typeface="Times New Roman" panose="02020603050405020304" pitchFamily="18" charset="0"/>
            </a:endParaRPr>
          </a:p>
        </p:txBody>
      </p:sp>
      <p:sp>
        <p:nvSpPr>
          <p:cNvPr id="49212" name="Text Box 130"/>
          <p:cNvSpPr txBox="1"/>
          <p:nvPr/>
        </p:nvSpPr>
        <p:spPr>
          <a:xfrm>
            <a:off x="1752600" y="1447800"/>
            <a:ext cx="16764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楷体_GB2312" pitchFamily="1" charset="-122"/>
              </a:rPr>
              <a:t>气温／℃</a:t>
            </a:r>
            <a:r>
              <a:rPr lang="zh-CN" altLang="en-US" dirty="0">
                <a:latin typeface="楷体_GB2312" pitchFamily="1" charset="-122"/>
              </a:rPr>
              <a:t> </a:t>
            </a:r>
            <a:endParaRPr lang="zh-CN" altLang="en-US" dirty="0">
              <a:latin typeface="楷体_GB2312" pitchFamily="1" charset="-122"/>
            </a:endParaRPr>
          </a:p>
        </p:txBody>
      </p:sp>
      <p:sp>
        <p:nvSpPr>
          <p:cNvPr id="49213" name="Text Box 128"/>
          <p:cNvSpPr txBox="1"/>
          <p:nvPr/>
        </p:nvSpPr>
        <p:spPr>
          <a:xfrm>
            <a:off x="1949450" y="2708275"/>
            <a:ext cx="7175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</a:rPr>
              <a:t>15</a:t>
            </a:r>
            <a:endParaRPr lang="en-US" altLang="zh-CN" sz="2000" dirty="0">
              <a:latin typeface="Times New Roman" panose="02020603050405020304" pitchFamily="18" charset="0"/>
            </a:endParaRPr>
          </a:p>
        </p:txBody>
      </p:sp>
      <p:sp>
        <p:nvSpPr>
          <p:cNvPr id="49214" name="Text Box 128"/>
          <p:cNvSpPr txBox="1"/>
          <p:nvPr/>
        </p:nvSpPr>
        <p:spPr>
          <a:xfrm>
            <a:off x="2044700" y="3529330"/>
            <a:ext cx="5334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</a:rPr>
              <a:t>5</a:t>
            </a:r>
            <a:endParaRPr lang="en-US" altLang="zh-CN" sz="2000" dirty="0">
              <a:latin typeface="Times New Roman" panose="02020603050405020304" pitchFamily="18" charset="0"/>
            </a:endParaRPr>
          </a:p>
        </p:txBody>
      </p:sp>
      <p:sp>
        <p:nvSpPr>
          <p:cNvPr id="49215" name="Text Box 125"/>
          <p:cNvSpPr txBox="1"/>
          <p:nvPr/>
        </p:nvSpPr>
        <p:spPr>
          <a:xfrm>
            <a:off x="1905000" y="4648200"/>
            <a:ext cx="9144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</a:rPr>
              <a:t>-10</a:t>
            </a:r>
            <a:endParaRPr lang="en-US" altLang="zh-CN" sz="2000" dirty="0">
              <a:latin typeface="Times New Roman" panose="02020603050405020304" pitchFamily="18" charset="0"/>
            </a:endParaRPr>
          </a:p>
        </p:txBody>
      </p:sp>
      <p:sp>
        <p:nvSpPr>
          <p:cNvPr id="49216" name="Text Box 125"/>
          <p:cNvSpPr txBox="1"/>
          <p:nvPr/>
        </p:nvSpPr>
        <p:spPr>
          <a:xfrm>
            <a:off x="1905000" y="5029200"/>
            <a:ext cx="9144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</a:rPr>
              <a:t>-15</a:t>
            </a:r>
            <a:endParaRPr lang="en-US" altLang="zh-CN" sz="2000" dirty="0">
              <a:latin typeface="Times New Roman" panose="02020603050405020304" pitchFamily="18" charset="0"/>
            </a:endParaRPr>
          </a:p>
        </p:txBody>
      </p:sp>
      <p:sp>
        <p:nvSpPr>
          <p:cNvPr id="49217" name="Text Box 125"/>
          <p:cNvSpPr txBox="1"/>
          <p:nvPr/>
        </p:nvSpPr>
        <p:spPr>
          <a:xfrm>
            <a:off x="1905000" y="5470525"/>
            <a:ext cx="9144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</a:rPr>
              <a:t>-20</a:t>
            </a:r>
            <a:endParaRPr lang="en-US" altLang="zh-CN" sz="2000" dirty="0">
              <a:latin typeface="Times New Roman" panose="02020603050405020304" pitchFamily="18" charset="0"/>
            </a:endParaRPr>
          </a:p>
        </p:txBody>
      </p:sp>
      <p:sp>
        <p:nvSpPr>
          <p:cNvPr id="49218" name="Text Box 125"/>
          <p:cNvSpPr txBox="1"/>
          <p:nvPr/>
        </p:nvSpPr>
        <p:spPr>
          <a:xfrm>
            <a:off x="1905000" y="5851525"/>
            <a:ext cx="9144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</a:rPr>
              <a:t>-25</a:t>
            </a:r>
            <a:endParaRPr lang="en-US" altLang="zh-CN" sz="2000" dirty="0">
              <a:latin typeface="Times New Roman" panose="02020603050405020304" pitchFamily="18" charset="0"/>
            </a:endParaRPr>
          </a:p>
        </p:txBody>
      </p:sp>
      <p:sp>
        <p:nvSpPr>
          <p:cNvPr id="49219" name="Line 67"/>
          <p:cNvSpPr/>
          <p:nvPr/>
        </p:nvSpPr>
        <p:spPr>
          <a:xfrm>
            <a:off x="2362200" y="2082800"/>
            <a:ext cx="76200" cy="190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9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9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4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4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4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4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49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2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9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9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9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9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9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es(upRight))">
                                      <p:cBhvr>
                                        <p:cTn id="120" dur="500"/>
                                        <p:tgtEl>
                                          <p:spTgt spid="4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es(upRight))">
                                      <p:cBhvr>
                                        <p:cTn id="123" dur="500"/>
                                        <p:tgtEl>
                                          <p:spTgt spid="4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es(upRight))">
                                      <p:cBhvr>
                                        <p:cTn id="126" dur="500"/>
                                        <p:tgtEl>
                                          <p:spTgt spid="4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es(upRight))">
                                      <p:cBhvr>
                                        <p:cTn id="129" dur="500"/>
                                        <p:tgtEl>
                                          <p:spTgt spid="4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es(upRight))">
                                      <p:cBhvr>
                                        <p:cTn id="132" dur="500"/>
                                        <p:tgtEl>
                                          <p:spTgt spid="4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es(upRight))">
                                      <p:cBhvr>
                                        <p:cTn id="135" dur="500"/>
                                        <p:tgtEl>
                                          <p:spTgt spid="4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es(upRight))">
                                      <p:cBhvr>
                                        <p:cTn id="138" dur="500"/>
                                        <p:tgtEl>
                                          <p:spTgt spid="4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es(upRight))">
                                      <p:cBhvr>
                                        <p:cTn id="141" dur="500"/>
                                        <p:tgtEl>
                                          <p:spTgt spid="4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es(upRight))">
                                      <p:cBhvr>
                                        <p:cTn id="144" dur="500"/>
                                        <p:tgtEl>
                                          <p:spTgt spid="4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es(upRight))">
                                      <p:cBhvr>
                                        <p:cTn id="147" dur="500"/>
                                        <p:tgtEl>
                                          <p:spTgt spid="4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es(upRight))">
                                      <p:cBhvr>
                                        <p:cTn id="150" dur="500"/>
                                        <p:tgtEl>
                                          <p:spTgt spid="49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4" dur="500"/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7" dur="500"/>
                                        <p:tgtEl>
                                          <p:spTgt spid="49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2" grpId="0"/>
      <p:bldP spid="29764" grpId="0"/>
      <p:bldP spid="49206" grpId="0"/>
      <p:bldP spid="49207" grpId="0"/>
      <p:bldP spid="49208" grpId="0"/>
      <p:bldP spid="49209" grpId="0"/>
      <p:bldP spid="49210" grpId="0"/>
      <p:bldP spid="49211" grpId="0"/>
      <p:bldP spid="49212" grpId="0"/>
      <p:bldP spid="49213" grpId="0"/>
      <p:bldP spid="49214" grpId="0"/>
      <p:bldP spid="49215" grpId="0"/>
      <p:bldP spid="49216" grpId="0"/>
      <p:bldP spid="49217" grpId="0"/>
      <p:bldP spid="492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981200" y="685800"/>
            <a:ext cx="8534400" cy="64516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>
                <a:solidFill>
                  <a:srgbClr val="262673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绘制气温曲线图</a:t>
            </a:r>
            <a:r>
              <a:rPr kumimoji="0" lang="en-US" altLang="zh-CN" sz="3600" kern="1200" cap="none" spc="0" normalizeH="0" baseline="0" noProof="0">
                <a:solidFill>
                  <a:srgbClr val="262673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 </a:t>
            </a:r>
            <a:endParaRPr kumimoji="0" lang="en-US" altLang="zh-CN" kern="1200" cap="none" spc="0" normalizeH="0" baseline="0" noProof="0">
              <a:solidFill>
                <a:srgbClr val="262673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387" name="Line 3"/>
          <p:cNvSpPr/>
          <p:nvPr/>
        </p:nvSpPr>
        <p:spPr>
          <a:xfrm>
            <a:off x="2362200" y="-825500"/>
            <a:ext cx="762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89" name="Line 6"/>
          <p:cNvSpPr/>
          <p:nvPr/>
        </p:nvSpPr>
        <p:spPr>
          <a:xfrm>
            <a:off x="2362200" y="6019800"/>
            <a:ext cx="4648200" cy="190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0" name="Line 7"/>
          <p:cNvSpPr/>
          <p:nvPr/>
        </p:nvSpPr>
        <p:spPr>
          <a:xfrm>
            <a:off x="2743200" y="5943600"/>
            <a:ext cx="0" cy="76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1" name="Line 8"/>
          <p:cNvSpPr/>
          <p:nvPr/>
        </p:nvSpPr>
        <p:spPr>
          <a:xfrm>
            <a:off x="3111500" y="5943600"/>
            <a:ext cx="0" cy="76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2" name="Line 9"/>
          <p:cNvSpPr/>
          <p:nvPr/>
        </p:nvSpPr>
        <p:spPr>
          <a:xfrm>
            <a:off x="3505200" y="5943600"/>
            <a:ext cx="0" cy="76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3" name="Line 10"/>
          <p:cNvSpPr/>
          <p:nvPr/>
        </p:nvSpPr>
        <p:spPr>
          <a:xfrm>
            <a:off x="3886200" y="5943600"/>
            <a:ext cx="0" cy="76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4" name="Line 11"/>
          <p:cNvSpPr/>
          <p:nvPr/>
        </p:nvSpPr>
        <p:spPr>
          <a:xfrm>
            <a:off x="4267200" y="5943600"/>
            <a:ext cx="0" cy="76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5" name="Line 12"/>
          <p:cNvSpPr/>
          <p:nvPr/>
        </p:nvSpPr>
        <p:spPr>
          <a:xfrm>
            <a:off x="4660900" y="5943600"/>
            <a:ext cx="0" cy="76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6" name="Line 13"/>
          <p:cNvSpPr/>
          <p:nvPr/>
        </p:nvSpPr>
        <p:spPr>
          <a:xfrm>
            <a:off x="5041900" y="5943600"/>
            <a:ext cx="0" cy="76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7" name="Line 14"/>
          <p:cNvSpPr/>
          <p:nvPr/>
        </p:nvSpPr>
        <p:spPr>
          <a:xfrm>
            <a:off x="5422900" y="5943600"/>
            <a:ext cx="0" cy="76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8" name="Line 15"/>
          <p:cNvSpPr/>
          <p:nvPr/>
        </p:nvSpPr>
        <p:spPr>
          <a:xfrm>
            <a:off x="5816600" y="5943600"/>
            <a:ext cx="0" cy="76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99" name="Line 16"/>
          <p:cNvSpPr/>
          <p:nvPr/>
        </p:nvSpPr>
        <p:spPr>
          <a:xfrm>
            <a:off x="6210300" y="5943600"/>
            <a:ext cx="0" cy="76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00" name="Line 17"/>
          <p:cNvSpPr/>
          <p:nvPr/>
        </p:nvSpPr>
        <p:spPr>
          <a:xfrm>
            <a:off x="6604000" y="5943600"/>
            <a:ext cx="0" cy="76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01" name="Text Box 68"/>
          <p:cNvSpPr txBox="1"/>
          <p:nvPr/>
        </p:nvSpPr>
        <p:spPr>
          <a:xfrm>
            <a:off x="2362200" y="6003925"/>
            <a:ext cx="54102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1    2    3    4    5    6    7    8    9    10   11  12</a:t>
            </a:r>
            <a:r>
              <a:rPr lang="zh-CN" altLang="en-US" sz="2000" dirty="0">
                <a:latin typeface="Times New Roman" panose="02020603050405020304" pitchFamily="18" charset="0"/>
              </a:rPr>
              <a:t>月份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6402" name="Line 19"/>
          <p:cNvSpPr/>
          <p:nvPr/>
        </p:nvSpPr>
        <p:spPr>
          <a:xfrm flipV="1">
            <a:off x="2374900" y="2057400"/>
            <a:ext cx="0" cy="39624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03" name="Line 20"/>
          <p:cNvSpPr/>
          <p:nvPr/>
        </p:nvSpPr>
        <p:spPr>
          <a:xfrm>
            <a:off x="2362200" y="5638800"/>
            <a:ext cx="76200" cy="190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04" name="Line 21"/>
          <p:cNvSpPr/>
          <p:nvPr/>
        </p:nvSpPr>
        <p:spPr>
          <a:xfrm>
            <a:off x="2362200" y="5257800"/>
            <a:ext cx="76200" cy="190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05" name="Line 22"/>
          <p:cNvSpPr/>
          <p:nvPr/>
        </p:nvSpPr>
        <p:spPr>
          <a:xfrm>
            <a:off x="2362200" y="4876800"/>
            <a:ext cx="76200" cy="190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06" name="Line 23"/>
          <p:cNvSpPr/>
          <p:nvPr/>
        </p:nvSpPr>
        <p:spPr>
          <a:xfrm>
            <a:off x="2362200" y="4495800"/>
            <a:ext cx="76200" cy="190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07" name="Line 24"/>
          <p:cNvSpPr/>
          <p:nvPr/>
        </p:nvSpPr>
        <p:spPr>
          <a:xfrm>
            <a:off x="2362200" y="4102100"/>
            <a:ext cx="76200" cy="190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08" name="Line 25"/>
          <p:cNvSpPr/>
          <p:nvPr/>
        </p:nvSpPr>
        <p:spPr>
          <a:xfrm>
            <a:off x="2362200" y="3733800"/>
            <a:ext cx="76200" cy="190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09" name="Line 26"/>
          <p:cNvSpPr/>
          <p:nvPr/>
        </p:nvSpPr>
        <p:spPr>
          <a:xfrm>
            <a:off x="2362200" y="3340100"/>
            <a:ext cx="76200" cy="190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10" name="Line 27"/>
          <p:cNvSpPr/>
          <p:nvPr/>
        </p:nvSpPr>
        <p:spPr>
          <a:xfrm>
            <a:off x="2362200" y="2921000"/>
            <a:ext cx="76200" cy="190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11" name="Line 28"/>
          <p:cNvSpPr/>
          <p:nvPr/>
        </p:nvSpPr>
        <p:spPr>
          <a:xfrm>
            <a:off x="2362200" y="2501900"/>
            <a:ext cx="76200" cy="190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12" name="Text Box 125"/>
          <p:cNvSpPr txBox="1"/>
          <p:nvPr/>
        </p:nvSpPr>
        <p:spPr>
          <a:xfrm>
            <a:off x="1981200" y="4267200"/>
            <a:ext cx="9144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</a:rPr>
              <a:t>-5</a:t>
            </a:r>
            <a:endParaRPr lang="en-US" altLang="zh-CN" sz="2000" dirty="0">
              <a:latin typeface="Times New Roman" panose="02020603050405020304" pitchFamily="18" charset="0"/>
            </a:endParaRPr>
          </a:p>
        </p:txBody>
      </p:sp>
      <p:sp>
        <p:nvSpPr>
          <p:cNvPr id="16413" name="Text Box 126"/>
          <p:cNvSpPr txBox="1"/>
          <p:nvPr/>
        </p:nvSpPr>
        <p:spPr>
          <a:xfrm>
            <a:off x="2043430" y="3888105"/>
            <a:ext cx="40767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</a:rPr>
              <a:t>0</a:t>
            </a:r>
            <a:endParaRPr lang="en-US" altLang="zh-CN" sz="2000" dirty="0">
              <a:latin typeface="Times New Roman" panose="02020603050405020304" pitchFamily="18" charset="0"/>
            </a:endParaRPr>
          </a:p>
        </p:txBody>
      </p:sp>
      <p:sp>
        <p:nvSpPr>
          <p:cNvPr id="16414" name="Text Box 127"/>
          <p:cNvSpPr txBox="1"/>
          <p:nvPr/>
        </p:nvSpPr>
        <p:spPr>
          <a:xfrm>
            <a:off x="1938655" y="3108325"/>
            <a:ext cx="6413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</a:rPr>
              <a:t>10</a:t>
            </a:r>
            <a:endParaRPr lang="en-US" altLang="zh-CN" sz="2000" dirty="0">
              <a:latin typeface="Times New Roman" panose="02020603050405020304" pitchFamily="18" charset="0"/>
            </a:endParaRPr>
          </a:p>
        </p:txBody>
      </p:sp>
      <p:sp>
        <p:nvSpPr>
          <p:cNvPr id="16415" name="Text Box 128"/>
          <p:cNvSpPr txBox="1"/>
          <p:nvPr/>
        </p:nvSpPr>
        <p:spPr>
          <a:xfrm>
            <a:off x="1981200" y="2297430"/>
            <a:ext cx="7175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</a:rPr>
              <a:t>20</a:t>
            </a:r>
            <a:endParaRPr lang="en-US" altLang="zh-CN" sz="2000" dirty="0">
              <a:latin typeface="Times New Roman" panose="02020603050405020304" pitchFamily="18" charset="0"/>
            </a:endParaRPr>
          </a:p>
        </p:txBody>
      </p:sp>
      <p:sp>
        <p:nvSpPr>
          <p:cNvPr id="16416" name="Text Box 129"/>
          <p:cNvSpPr txBox="1"/>
          <p:nvPr/>
        </p:nvSpPr>
        <p:spPr>
          <a:xfrm>
            <a:off x="1949450" y="1889125"/>
            <a:ext cx="6413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</a:rPr>
              <a:t>25</a:t>
            </a:r>
            <a:endParaRPr lang="en-US" altLang="zh-CN" sz="2000" dirty="0">
              <a:latin typeface="Times New Roman" panose="02020603050405020304" pitchFamily="18" charset="0"/>
            </a:endParaRPr>
          </a:p>
        </p:txBody>
      </p:sp>
      <p:sp>
        <p:nvSpPr>
          <p:cNvPr id="16417" name="Text Box 130"/>
          <p:cNvSpPr txBox="1"/>
          <p:nvPr/>
        </p:nvSpPr>
        <p:spPr>
          <a:xfrm>
            <a:off x="1752600" y="1447800"/>
            <a:ext cx="16764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楷体_GB2312" pitchFamily="1" charset="-122"/>
              </a:rPr>
              <a:t>气温／℃</a:t>
            </a:r>
            <a:r>
              <a:rPr lang="zh-CN" altLang="en-US" dirty="0">
                <a:latin typeface="楷体_GB2312" pitchFamily="1" charset="-122"/>
              </a:rPr>
              <a:t> </a:t>
            </a:r>
            <a:endParaRPr lang="zh-CN" altLang="en-US" dirty="0">
              <a:latin typeface="楷体_GB2312" pitchFamily="1" charset="-122"/>
            </a:endParaRPr>
          </a:p>
        </p:txBody>
      </p:sp>
      <p:sp>
        <p:nvSpPr>
          <p:cNvPr id="16418" name="Text Box 128"/>
          <p:cNvSpPr txBox="1"/>
          <p:nvPr/>
        </p:nvSpPr>
        <p:spPr>
          <a:xfrm>
            <a:off x="1949450" y="2708275"/>
            <a:ext cx="7175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</a:rPr>
              <a:t>15</a:t>
            </a:r>
            <a:endParaRPr lang="en-US" altLang="zh-CN" sz="2000" dirty="0">
              <a:latin typeface="Times New Roman" panose="02020603050405020304" pitchFamily="18" charset="0"/>
            </a:endParaRPr>
          </a:p>
        </p:txBody>
      </p:sp>
      <p:sp>
        <p:nvSpPr>
          <p:cNvPr id="16419" name="Text Box 128"/>
          <p:cNvSpPr txBox="1"/>
          <p:nvPr/>
        </p:nvSpPr>
        <p:spPr>
          <a:xfrm>
            <a:off x="2044700" y="3529330"/>
            <a:ext cx="5334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</a:rPr>
              <a:t>5</a:t>
            </a:r>
            <a:endParaRPr lang="en-US" altLang="zh-CN" sz="2000" dirty="0">
              <a:latin typeface="Times New Roman" panose="02020603050405020304" pitchFamily="18" charset="0"/>
            </a:endParaRPr>
          </a:p>
        </p:txBody>
      </p:sp>
      <p:sp>
        <p:nvSpPr>
          <p:cNvPr id="16420" name="Text Box 125"/>
          <p:cNvSpPr txBox="1"/>
          <p:nvPr/>
        </p:nvSpPr>
        <p:spPr>
          <a:xfrm>
            <a:off x="1905000" y="4648200"/>
            <a:ext cx="9144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</a:rPr>
              <a:t>-10</a:t>
            </a:r>
            <a:endParaRPr lang="en-US" altLang="zh-CN" sz="2000" dirty="0">
              <a:latin typeface="Times New Roman" panose="02020603050405020304" pitchFamily="18" charset="0"/>
            </a:endParaRPr>
          </a:p>
        </p:txBody>
      </p:sp>
      <p:sp>
        <p:nvSpPr>
          <p:cNvPr id="16421" name="Text Box 125"/>
          <p:cNvSpPr txBox="1"/>
          <p:nvPr/>
        </p:nvSpPr>
        <p:spPr>
          <a:xfrm>
            <a:off x="1905000" y="5089525"/>
            <a:ext cx="9144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</a:rPr>
              <a:t>-15</a:t>
            </a:r>
            <a:endParaRPr lang="en-US" altLang="zh-CN" sz="2000" dirty="0">
              <a:latin typeface="Times New Roman" panose="02020603050405020304" pitchFamily="18" charset="0"/>
            </a:endParaRPr>
          </a:p>
        </p:txBody>
      </p:sp>
      <p:sp>
        <p:nvSpPr>
          <p:cNvPr id="16422" name="Text Box 125"/>
          <p:cNvSpPr txBox="1"/>
          <p:nvPr/>
        </p:nvSpPr>
        <p:spPr>
          <a:xfrm>
            <a:off x="1905000" y="5470525"/>
            <a:ext cx="9144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</a:rPr>
              <a:t>-20</a:t>
            </a:r>
            <a:endParaRPr lang="en-US" altLang="zh-CN" sz="2000" dirty="0">
              <a:latin typeface="Times New Roman" panose="02020603050405020304" pitchFamily="18" charset="0"/>
            </a:endParaRPr>
          </a:p>
        </p:txBody>
      </p:sp>
      <p:sp>
        <p:nvSpPr>
          <p:cNvPr id="16423" name="Text Box 125"/>
          <p:cNvSpPr txBox="1"/>
          <p:nvPr/>
        </p:nvSpPr>
        <p:spPr>
          <a:xfrm>
            <a:off x="1905000" y="5851525"/>
            <a:ext cx="9144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</a:rPr>
              <a:t>-25</a:t>
            </a:r>
            <a:endParaRPr lang="en-US" altLang="zh-CN" sz="2000" dirty="0">
              <a:latin typeface="Times New Roman" panose="02020603050405020304" pitchFamily="18" charset="0"/>
            </a:endParaRPr>
          </a:p>
        </p:txBody>
      </p:sp>
      <p:sp>
        <p:nvSpPr>
          <p:cNvPr id="16424" name="Line 42"/>
          <p:cNvSpPr/>
          <p:nvPr/>
        </p:nvSpPr>
        <p:spPr>
          <a:xfrm>
            <a:off x="2362200" y="2082800"/>
            <a:ext cx="76200" cy="190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852" name="Line 156"/>
          <p:cNvSpPr/>
          <p:nvPr/>
        </p:nvSpPr>
        <p:spPr>
          <a:xfrm>
            <a:off x="2578100" y="5577205"/>
            <a:ext cx="0" cy="442595"/>
          </a:xfrm>
          <a:prstGeom prst="line">
            <a:avLst/>
          </a:prstGeom>
          <a:ln w="38100" cap="flat" cmpd="sng">
            <a:solidFill>
              <a:srgbClr val="FFCC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9849" name="Line 153"/>
          <p:cNvSpPr/>
          <p:nvPr/>
        </p:nvSpPr>
        <p:spPr>
          <a:xfrm>
            <a:off x="2335530" y="5676900"/>
            <a:ext cx="464820" cy="1905"/>
          </a:xfrm>
          <a:prstGeom prst="line">
            <a:avLst/>
          </a:prstGeom>
          <a:ln w="38100" cap="flat" cmpd="sng">
            <a:solidFill>
              <a:srgbClr val="FFCC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9838" name="Oval 142"/>
          <p:cNvSpPr/>
          <p:nvPr/>
        </p:nvSpPr>
        <p:spPr>
          <a:xfrm>
            <a:off x="2527300" y="5626100"/>
            <a:ext cx="113030" cy="127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zh-CN" sz="3600" b="0" dirty="0">
              <a:latin typeface="Garamond" panose="02020404030301010803" pitchFamily="18" charset="0"/>
              <a:ea typeface="宋体" panose="02010600030101010101" pitchFamily="2" charset="-122"/>
            </a:endParaRPr>
          </a:p>
        </p:txBody>
      </p:sp>
      <p:sp>
        <p:nvSpPr>
          <p:cNvPr id="2" name="Line 156"/>
          <p:cNvSpPr/>
          <p:nvPr/>
        </p:nvSpPr>
        <p:spPr>
          <a:xfrm flipH="1">
            <a:off x="2933700" y="5247005"/>
            <a:ext cx="6350" cy="747395"/>
          </a:xfrm>
          <a:prstGeom prst="line">
            <a:avLst/>
          </a:prstGeom>
          <a:ln w="38100" cap="flat" cmpd="sng">
            <a:solidFill>
              <a:srgbClr val="FFCC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3" name="Line 153"/>
          <p:cNvSpPr/>
          <p:nvPr/>
        </p:nvSpPr>
        <p:spPr>
          <a:xfrm>
            <a:off x="2362200" y="5473700"/>
            <a:ext cx="685800" cy="1905"/>
          </a:xfrm>
          <a:prstGeom prst="line">
            <a:avLst/>
          </a:prstGeom>
          <a:ln w="38100" cap="flat" cmpd="sng">
            <a:solidFill>
              <a:srgbClr val="FFCC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4" name="Oval 142"/>
          <p:cNvSpPr/>
          <p:nvPr/>
        </p:nvSpPr>
        <p:spPr>
          <a:xfrm>
            <a:off x="2884805" y="5410200"/>
            <a:ext cx="112395" cy="127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zh-CN" sz="3600" b="0" dirty="0">
              <a:latin typeface="Garamond" panose="02020404030301010803" pitchFamily="18" charset="0"/>
              <a:ea typeface="宋体" panose="02010600030101010101" pitchFamily="2" charset="-122"/>
            </a:endParaRPr>
          </a:p>
        </p:txBody>
      </p:sp>
      <p:sp>
        <p:nvSpPr>
          <p:cNvPr id="5" name="Line 156"/>
          <p:cNvSpPr/>
          <p:nvPr/>
        </p:nvSpPr>
        <p:spPr>
          <a:xfrm flipH="1">
            <a:off x="3302000" y="4356100"/>
            <a:ext cx="0" cy="1676400"/>
          </a:xfrm>
          <a:prstGeom prst="line">
            <a:avLst/>
          </a:prstGeom>
          <a:ln w="38100" cap="flat" cmpd="sng">
            <a:solidFill>
              <a:srgbClr val="FFCC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6" name="Line 153"/>
          <p:cNvSpPr/>
          <p:nvPr/>
        </p:nvSpPr>
        <p:spPr>
          <a:xfrm flipV="1">
            <a:off x="2362200" y="4572000"/>
            <a:ext cx="990600" cy="11430"/>
          </a:xfrm>
          <a:prstGeom prst="line">
            <a:avLst/>
          </a:prstGeom>
          <a:ln w="38100" cap="flat" cmpd="sng">
            <a:solidFill>
              <a:srgbClr val="FFCC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7" name="Oval 142"/>
          <p:cNvSpPr/>
          <p:nvPr/>
        </p:nvSpPr>
        <p:spPr>
          <a:xfrm>
            <a:off x="3225800" y="4508500"/>
            <a:ext cx="113030" cy="127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zh-CN" sz="3600" b="0" dirty="0">
              <a:latin typeface="Garamond" panose="02020404030301010803" pitchFamily="18" charset="0"/>
              <a:ea typeface="宋体" panose="02010600030101010101" pitchFamily="2" charset="-122"/>
            </a:endParaRPr>
          </a:p>
        </p:txBody>
      </p:sp>
      <p:sp>
        <p:nvSpPr>
          <p:cNvPr id="8" name="Line 156"/>
          <p:cNvSpPr/>
          <p:nvPr/>
        </p:nvSpPr>
        <p:spPr>
          <a:xfrm flipH="1">
            <a:off x="3708400" y="3429000"/>
            <a:ext cx="0" cy="2590800"/>
          </a:xfrm>
          <a:prstGeom prst="line">
            <a:avLst/>
          </a:prstGeom>
          <a:ln w="38100" cap="flat" cmpd="sng">
            <a:solidFill>
              <a:srgbClr val="FFCC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9" name="Line 153"/>
          <p:cNvSpPr/>
          <p:nvPr/>
        </p:nvSpPr>
        <p:spPr>
          <a:xfrm>
            <a:off x="2362200" y="3656330"/>
            <a:ext cx="1447800" cy="13970"/>
          </a:xfrm>
          <a:prstGeom prst="line">
            <a:avLst/>
          </a:prstGeom>
          <a:ln w="38100" cap="flat" cmpd="sng">
            <a:solidFill>
              <a:srgbClr val="FFCC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10" name="Oval 142"/>
          <p:cNvSpPr/>
          <p:nvPr/>
        </p:nvSpPr>
        <p:spPr>
          <a:xfrm>
            <a:off x="3646805" y="3606800"/>
            <a:ext cx="112395" cy="127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zh-CN" sz="3600" b="0" dirty="0">
              <a:latin typeface="Garamond" panose="02020404030301010803" pitchFamily="18" charset="0"/>
              <a:ea typeface="宋体" panose="02010600030101010101" pitchFamily="2" charset="-122"/>
            </a:endParaRPr>
          </a:p>
        </p:txBody>
      </p:sp>
      <p:sp>
        <p:nvSpPr>
          <p:cNvPr id="11" name="Oval 142"/>
          <p:cNvSpPr/>
          <p:nvPr/>
        </p:nvSpPr>
        <p:spPr>
          <a:xfrm>
            <a:off x="4027805" y="2971800"/>
            <a:ext cx="112395" cy="127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zh-CN" sz="3600" b="0" dirty="0">
              <a:latin typeface="Garamond" panose="02020404030301010803" pitchFamily="18" charset="0"/>
              <a:ea typeface="宋体" panose="02010600030101010101" pitchFamily="2" charset="-122"/>
            </a:endParaRPr>
          </a:p>
        </p:txBody>
      </p:sp>
      <p:sp>
        <p:nvSpPr>
          <p:cNvPr id="12" name="Oval 142"/>
          <p:cNvSpPr/>
          <p:nvPr/>
        </p:nvSpPr>
        <p:spPr>
          <a:xfrm>
            <a:off x="4421505" y="2489200"/>
            <a:ext cx="112395" cy="127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zh-CN" sz="3600" b="0" dirty="0">
              <a:latin typeface="Garamond" panose="02020404030301010803" pitchFamily="18" charset="0"/>
              <a:ea typeface="宋体" panose="02010600030101010101" pitchFamily="2" charset="-122"/>
            </a:endParaRPr>
          </a:p>
        </p:txBody>
      </p:sp>
      <p:sp>
        <p:nvSpPr>
          <p:cNvPr id="13" name="Oval 142"/>
          <p:cNvSpPr/>
          <p:nvPr/>
        </p:nvSpPr>
        <p:spPr>
          <a:xfrm>
            <a:off x="4853305" y="2146300"/>
            <a:ext cx="112395" cy="127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zh-CN" sz="3600" b="0" dirty="0">
              <a:latin typeface="Garamond" panose="02020404030301010803" pitchFamily="18" charset="0"/>
              <a:ea typeface="宋体" panose="02010600030101010101" pitchFamily="2" charset="-122"/>
            </a:endParaRPr>
          </a:p>
        </p:txBody>
      </p:sp>
      <p:sp>
        <p:nvSpPr>
          <p:cNvPr id="14" name="Oval 142"/>
          <p:cNvSpPr/>
          <p:nvPr/>
        </p:nvSpPr>
        <p:spPr>
          <a:xfrm>
            <a:off x="5181600" y="2286000"/>
            <a:ext cx="113030" cy="127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zh-CN" sz="3600" b="0" dirty="0">
              <a:latin typeface="Garamond" panose="02020404030301010803" pitchFamily="18" charset="0"/>
              <a:ea typeface="宋体" panose="02010600030101010101" pitchFamily="2" charset="-122"/>
            </a:endParaRPr>
          </a:p>
        </p:txBody>
      </p:sp>
      <p:sp>
        <p:nvSpPr>
          <p:cNvPr id="15" name="Oval 142"/>
          <p:cNvSpPr/>
          <p:nvPr/>
        </p:nvSpPr>
        <p:spPr>
          <a:xfrm>
            <a:off x="5577205" y="2933700"/>
            <a:ext cx="112395" cy="127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zh-CN" sz="3600" b="0" dirty="0">
              <a:latin typeface="Garamond" panose="02020404030301010803" pitchFamily="18" charset="0"/>
              <a:ea typeface="宋体" panose="02010600030101010101" pitchFamily="2" charset="-122"/>
            </a:endParaRPr>
          </a:p>
        </p:txBody>
      </p:sp>
      <p:sp>
        <p:nvSpPr>
          <p:cNvPr id="16" name="Oval 142"/>
          <p:cNvSpPr/>
          <p:nvPr/>
        </p:nvSpPr>
        <p:spPr>
          <a:xfrm>
            <a:off x="5970905" y="3632200"/>
            <a:ext cx="112395" cy="127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zh-CN" sz="3600" b="0" dirty="0">
              <a:latin typeface="Garamond" panose="02020404030301010803" pitchFamily="18" charset="0"/>
              <a:ea typeface="宋体" panose="02010600030101010101" pitchFamily="2" charset="-122"/>
            </a:endParaRPr>
          </a:p>
        </p:txBody>
      </p:sp>
      <p:sp>
        <p:nvSpPr>
          <p:cNvPr id="17" name="Oval 142"/>
          <p:cNvSpPr/>
          <p:nvPr/>
        </p:nvSpPr>
        <p:spPr>
          <a:xfrm>
            <a:off x="6364605" y="4559300"/>
            <a:ext cx="112395" cy="127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zh-CN" sz="3600" b="0" dirty="0">
              <a:latin typeface="Garamond" panose="02020404030301010803" pitchFamily="18" charset="0"/>
              <a:ea typeface="宋体" panose="02010600030101010101" pitchFamily="2" charset="-122"/>
            </a:endParaRPr>
          </a:p>
        </p:txBody>
      </p:sp>
      <p:sp>
        <p:nvSpPr>
          <p:cNvPr id="18" name="Oval 142"/>
          <p:cNvSpPr/>
          <p:nvPr/>
        </p:nvSpPr>
        <p:spPr>
          <a:xfrm>
            <a:off x="6745605" y="5448300"/>
            <a:ext cx="112395" cy="1270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zh-CN" sz="3600" b="0" dirty="0">
              <a:latin typeface="Garamond" panose="02020404030301010803" pitchFamily="18" charset="0"/>
              <a:ea typeface="宋体" panose="02010600030101010101" pitchFamily="2" charset="-122"/>
            </a:endParaRPr>
          </a:p>
        </p:txBody>
      </p:sp>
      <p:sp>
        <p:nvSpPr>
          <p:cNvPr id="50239" name="Freeform 63"/>
          <p:cNvSpPr/>
          <p:nvPr/>
        </p:nvSpPr>
        <p:spPr>
          <a:xfrm>
            <a:off x="2590800" y="2178050"/>
            <a:ext cx="4229100" cy="3536950"/>
          </a:xfrm>
          <a:custGeom>
            <a:avLst/>
            <a:gdLst>
              <a:gd name="txL" fmla="*/ 0 w 2664"/>
              <a:gd name="txT" fmla="*/ 0 h 2228"/>
              <a:gd name="txR" fmla="*/ 2664 w 2664"/>
              <a:gd name="txB" fmla="*/ 2228 h 2228"/>
            </a:gdLst>
            <a:ahLst/>
            <a:cxnLst>
              <a:cxn ang="0">
                <a:pos x="0" y="2147483647"/>
              </a:cxn>
              <a:cxn ang="0">
                <a:pos x="544353749" y="2147483647"/>
              </a:cxn>
              <a:cxn ang="0">
                <a:pos x="1068546255" y="2147483647"/>
              </a:cxn>
              <a:cxn ang="0">
                <a:pos x="1754028901" y="2147483647"/>
              </a:cxn>
              <a:cxn ang="0">
                <a:pos x="2147483647" y="1340722934"/>
              </a:cxn>
              <a:cxn ang="0">
                <a:pos x="2147483647" y="574595572"/>
              </a:cxn>
              <a:cxn ang="0">
                <a:pos x="2147483647" y="50403115"/>
              </a:cxn>
              <a:cxn ang="0">
                <a:pos x="2147483647" y="272176855"/>
              </a:cxn>
              <a:cxn ang="0">
                <a:pos x="2147483647" y="1300400452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664" h="2228">
                <a:moveTo>
                  <a:pt x="0" y="2228"/>
                </a:moveTo>
                <a:cubicBezTo>
                  <a:pt x="72" y="2212"/>
                  <a:pt x="145" y="2196"/>
                  <a:pt x="216" y="2076"/>
                </a:cubicBezTo>
                <a:cubicBezTo>
                  <a:pt x="287" y="1956"/>
                  <a:pt x="344" y="1699"/>
                  <a:pt x="424" y="1508"/>
                </a:cubicBezTo>
                <a:cubicBezTo>
                  <a:pt x="504" y="1317"/>
                  <a:pt x="609" y="1095"/>
                  <a:pt x="696" y="932"/>
                </a:cubicBezTo>
                <a:cubicBezTo>
                  <a:pt x="783" y="769"/>
                  <a:pt x="861" y="649"/>
                  <a:pt x="944" y="532"/>
                </a:cubicBezTo>
                <a:cubicBezTo>
                  <a:pt x="1027" y="415"/>
                  <a:pt x="1108" y="313"/>
                  <a:pt x="1192" y="228"/>
                </a:cubicBezTo>
                <a:cubicBezTo>
                  <a:pt x="1276" y="143"/>
                  <a:pt x="1368" y="40"/>
                  <a:pt x="1448" y="20"/>
                </a:cubicBezTo>
                <a:cubicBezTo>
                  <a:pt x="1528" y="0"/>
                  <a:pt x="1593" y="25"/>
                  <a:pt x="1672" y="108"/>
                </a:cubicBezTo>
                <a:cubicBezTo>
                  <a:pt x="1751" y="191"/>
                  <a:pt x="1836" y="373"/>
                  <a:pt x="1920" y="516"/>
                </a:cubicBezTo>
                <a:cubicBezTo>
                  <a:pt x="2004" y="659"/>
                  <a:pt x="2092" y="792"/>
                  <a:pt x="2176" y="964"/>
                </a:cubicBezTo>
                <a:cubicBezTo>
                  <a:pt x="2260" y="1136"/>
                  <a:pt x="2343" y="1355"/>
                  <a:pt x="2424" y="1548"/>
                </a:cubicBezTo>
                <a:cubicBezTo>
                  <a:pt x="2505" y="1741"/>
                  <a:pt x="2623" y="2025"/>
                  <a:pt x="2664" y="2124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0240" name="Text Box 64"/>
          <p:cNvSpPr txBox="1"/>
          <p:nvPr/>
        </p:nvSpPr>
        <p:spPr>
          <a:xfrm>
            <a:off x="7010400" y="1565275"/>
            <a:ext cx="486283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1" charset="-122"/>
              </a:rPr>
              <a:t>．在坐标图的相应位　 </a:t>
            </a:r>
            <a:endParaRPr lang="zh-CN" altLang="en-US" sz="3200" b="1" dirty="0">
              <a:solidFill>
                <a:srgbClr val="000000"/>
              </a:solidFill>
              <a:latin typeface="楷体_GB2312" pitchFamily="1" charset="-122"/>
            </a:endParaRPr>
          </a:p>
          <a:p>
            <a:r>
              <a:rPr lang="zh-CN" altLang="en-US" sz="3200" b="1" dirty="0">
                <a:solidFill>
                  <a:srgbClr val="000000"/>
                </a:solidFill>
                <a:latin typeface="楷体_GB2312" pitchFamily="1" charset="-122"/>
              </a:rPr>
              <a:t>   置，逐月用点标出</a:t>
            </a:r>
            <a:endParaRPr lang="zh-CN" altLang="en-US" sz="3200" b="1" dirty="0">
              <a:solidFill>
                <a:srgbClr val="000000"/>
              </a:solidFill>
              <a:latin typeface="楷体_GB2312" pitchFamily="1" charset="-122"/>
            </a:endParaRPr>
          </a:p>
          <a:p>
            <a:r>
              <a:rPr lang="zh-CN" altLang="en-US" sz="3200" b="1" dirty="0">
                <a:solidFill>
                  <a:srgbClr val="000000"/>
                </a:solidFill>
                <a:latin typeface="楷体_GB2312" pitchFamily="1" charset="-122"/>
              </a:rPr>
              <a:t>   气温值；</a:t>
            </a:r>
            <a:endParaRPr lang="zh-CN" altLang="en-US" sz="3200" b="1" dirty="0">
              <a:solidFill>
                <a:srgbClr val="000000"/>
              </a:solidFill>
              <a:latin typeface="楷体_GB2312" pitchFamily="1" charset="-122"/>
            </a:endParaRPr>
          </a:p>
        </p:txBody>
      </p:sp>
      <p:sp>
        <p:nvSpPr>
          <p:cNvPr id="50241" name="Text Box 65"/>
          <p:cNvSpPr txBox="1"/>
          <p:nvPr/>
        </p:nvSpPr>
        <p:spPr>
          <a:xfrm>
            <a:off x="6941185" y="3621405"/>
            <a:ext cx="495935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1" charset="-122"/>
              </a:rPr>
              <a:t>．用平滑的曲线把各点</a:t>
            </a:r>
            <a:endParaRPr lang="zh-CN" altLang="en-US" sz="3200" b="1" dirty="0">
              <a:solidFill>
                <a:srgbClr val="000000"/>
              </a:solidFill>
              <a:latin typeface="楷体_GB2312" pitchFamily="1" charset="-122"/>
            </a:endParaRPr>
          </a:p>
          <a:p>
            <a:r>
              <a:rPr lang="zh-CN" altLang="en-US" sz="3200" b="1" dirty="0">
                <a:solidFill>
                  <a:srgbClr val="000000"/>
                </a:solidFill>
                <a:latin typeface="楷体_GB2312" pitchFamily="1" charset="-122"/>
              </a:rPr>
              <a:t>   连接起来。</a:t>
            </a:r>
            <a:endParaRPr lang="zh-CN" altLang="en-US" sz="3200" b="1" dirty="0">
              <a:solidFill>
                <a:srgbClr val="000000"/>
              </a:solidFill>
              <a:latin typeface="楷体_GB2312" pitchFamily="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9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50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38" grpId="0" bldLvl="0" animBg="1"/>
      <p:bldP spid="4" grpId="0" bldLvl="0" animBg="1"/>
      <p:bldP spid="7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50239" grpId="0" bldLvl="0" animBg="1"/>
      <p:bldP spid="50240" grpId="0"/>
      <p:bldP spid="502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0"/>
          <p:cNvSpPr txBox="1">
            <a:spLocks noChangeArrowheads="1"/>
          </p:cNvSpPr>
          <p:nvPr/>
        </p:nvSpPr>
        <p:spPr bwMode="auto">
          <a:xfrm>
            <a:off x="0" y="185420"/>
            <a:ext cx="3810000" cy="9233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5400" b="1" dirty="0" smtClean="0">
                <a:solidFill>
                  <a:srgbClr val="FF0066"/>
                </a:solidFill>
                <a:ea typeface="黑体" panose="02010609060101010101" pitchFamily="49" charset="-122"/>
              </a:rPr>
              <a:t>学习目标</a:t>
            </a:r>
            <a:endParaRPr lang="zh-CN" altLang="en-US" sz="5400" b="1" dirty="0" smtClean="0">
              <a:solidFill>
                <a:srgbClr val="FF0066"/>
              </a:solidFill>
              <a:ea typeface="黑体" panose="02010609060101010101" pitchFamily="49" charset="-122"/>
            </a:endParaRPr>
          </a:p>
        </p:txBody>
      </p:sp>
      <p:sp>
        <p:nvSpPr>
          <p:cNvPr id="7170" name="Rectangle 8"/>
          <p:cNvSpPr/>
          <p:nvPr/>
        </p:nvSpPr>
        <p:spPr bwMode="auto">
          <a:xfrm>
            <a:off x="0" y="1848209"/>
            <a:ext cx="12192000" cy="3379387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91440" tIns="45720" rIns="91440" bIns="45720" numCol="1" anchor="ctr">
            <a:spAutoFit/>
          </a:bodyPr>
          <a:lstStyle/>
          <a:p>
            <a:pPr marL="0" indent="0" algn="just" defTabSz="2667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1" cap="none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1.知道气温及测定方法。学会计算</a:t>
            </a:r>
            <a:r>
              <a:rPr lang="en-US" altLang="ko-KR" sz="3600" b="1" cap="none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日平均气温、月平均气温</a:t>
            </a:r>
            <a:r>
              <a:rPr lang="en-US" altLang="ko-KR" sz="3600" b="1" cap="none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ko-KR" sz="3600" b="1" cap="none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年平均气温</a:t>
            </a:r>
            <a:r>
              <a:rPr lang="en-US" altLang="ko-KR" sz="3600" b="1" cap="none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ko-KR" altLang="en-US" sz="3600" b="1" cap="none" dirty="0" smtClean="0">
              <a:solidFill>
                <a:srgbClr val="000000"/>
              </a:solidFill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indent="0" algn="just" defTabSz="2667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1" cap="none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2.用</a:t>
            </a:r>
            <a:r>
              <a:rPr lang="en-US" altLang="ko-KR" sz="3600" b="1" cap="none" dirty="0" smtClean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气温曲线图</a:t>
            </a:r>
            <a:r>
              <a:rPr lang="en-US" altLang="ko-KR" sz="3600" b="1" cap="none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，说明气温的</a:t>
            </a:r>
            <a:r>
              <a:rPr lang="en-US" altLang="ko-KR" sz="3600" b="1" cap="none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日变化</a:t>
            </a:r>
            <a:r>
              <a:rPr lang="en-US" altLang="ko-KR" sz="3600" b="1" cap="none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ko-KR" sz="3600" b="1" cap="none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年变化</a:t>
            </a:r>
            <a:r>
              <a:rPr lang="en-US" altLang="ko-KR" sz="3600" b="1" cap="none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规律。（重点）</a:t>
            </a:r>
            <a:endParaRPr lang="ko-KR" altLang="en-US" sz="3600" b="1" cap="none" dirty="0" smtClean="0">
              <a:solidFill>
                <a:srgbClr val="000000"/>
              </a:solidFill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indent="0" algn="just" defTabSz="2667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b="1" cap="none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3.学会阅读</a:t>
            </a:r>
            <a:r>
              <a:rPr lang="en-US" altLang="ko-KR" sz="3600" b="1" cap="none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世界年平均气温分布图</a:t>
            </a:r>
            <a:r>
              <a:rPr lang="en-US" altLang="ko-KR" sz="3600" b="1" cap="none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，掌握</a:t>
            </a:r>
            <a:r>
              <a:rPr lang="en-US" altLang="ko-KR" sz="3600" b="1" cap="none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世界气温分布的基本规律</a:t>
            </a:r>
            <a:r>
              <a:rPr lang="en-US" altLang="ko-KR" sz="3600" b="1" cap="none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。(重点、难点) </a:t>
            </a:r>
            <a:endParaRPr lang="ko-KR" altLang="en-US" sz="3200" b="1" cap="none" dirty="0" smtClean="0">
              <a:solidFill>
                <a:srgbClr val="000000"/>
              </a:solidFill>
              <a:latin typeface="黑体" panose="02010609060101010101" pitchFamily="49" charset="-122"/>
              <a:ea typeface="宋体" panose="02010600030101010101" pitchFamily="2" charset="-122"/>
            </a:endParaRPr>
          </a:p>
          <a:p>
            <a:pPr marL="0" indent="0" algn="l" defTabSz="914400" eaLnBrk="0" fontAlgn="base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b="1" cap="none" dirty="0" smtClean="0">
              <a:solidFill>
                <a:srgbClr val="0033CC"/>
              </a:solidFill>
              <a:latin typeface="黑体" panose="02010609060101010101" pitchFamily="49" charset="-122"/>
              <a:ea typeface="楷体_GB231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09600" y="685800"/>
            <a:ext cx="9144000" cy="769441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400" b="1">
                <a:solidFill>
                  <a:srgbClr val="262673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气温曲线图的判读</a:t>
            </a:r>
            <a:r>
              <a:rPr lang="en-US" altLang="zh-CN" sz="4400" b="1">
                <a:solidFill>
                  <a:srgbClr val="262673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2400" b="1">
                <a:solidFill>
                  <a:srgbClr val="262673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（小结）</a:t>
            </a:r>
            <a:r>
              <a:rPr lang="en-US" altLang="zh-CN" sz="4400" b="1">
                <a:solidFill>
                  <a:srgbClr val="262673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endParaRPr lang="en-US" altLang="zh-CN" sz="4400" b="1">
              <a:solidFill>
                <a:srgbClr val="262673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6627" name="Text Box 18"/>
          <p:cNvSpPr txBox="1">
            <a:spLocks noChangeArrowheads="1"/>
          </p:cNvSpPr>
          <p:nvPr/>
        </p:nvSpPr>
        <p:spPr bwMode="auto">
          <a:xfrm>
            <a:off x="914400" y="1735138"/>
            <a:ext cx="8940800" cy="89255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 dirty="0"/>
              <a:t>1</a:t>
            </a:r>
            <a:r>
              <a:rPr lang="zh-CN" altLang="en-US" sz="2400" b="1" dirty="0"/>
              <a:t>．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1" charset="-122"/>
              </a:rPr>
              <a:t>找极值</a:t>
            </a:r>
            <a:endParaRPr lang="zh-CN" altLang="en-US" sz="2400" b="1" dirty="0">
              <a:latin typeface="楷体_GB2312" pitchFamily="1" charset="-122"/>
            </a:endParaRPr>
          </a:p>
          <a:p>
            <a:r>
              <a:rPr kumimoji="1" lang="zh-CN" altLang="en-US" sz="2800" b="1" dirty="0">
                <a:latin typeface="楷体_GB2312" pitchFamily="1" charset="-122"/>
              </a:rPr>
              <a:t>即找气温的最高值和最低值（最高气温、最低气温）；</a:t>
            </a:r>
            <a:endParaRPr kumimoji="1" lang="zh-CN" altLang="en-US" sz="2800" b="1" dirty="0">
              <a:latin typeface="楷体_GB2312" pitchFamily="1" charset="-122"/>
            </a:endParaRPr>
          </a:p>
        </p:txBody>
      </p:sp>
      <p:sp>
        <p:nvSpPr>
          <p:cNvPr id="26628" name="Rectangle 13"/>
          <p:cNvSpPr>
            <a:spLocks noChangeArrowheads="1"/>
          </p:cNvSpPr>
          <p:nvPr/>
        </p:nvSpPr>
        <p:spPr bwMode="auto">
          <a:xfrm>
            <a:off x="914400" y="2605088"/>
            <a:ext cx="10769600" cy="110799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/>
              <a:t>2</a:t>
            </a:r>
            <a:r>
              <a:rPr lang="zh-CN" altLang="en-US" sz="2400" b="1" dirty="0"/>
              <a:t>．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1" charset="-122"/>
              </a:rPr>
              <a:t>看弯曲</a:t>
            </a:r>
            <a:endParaRPr lang="zh-CN" altLang="en-US" sz="2400" b="1" dirty="0">
              <a:latin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800" b="1" dirty="0">
                <a:latin typeface="楷体_GB2312" pitchFamily="1" charset="-122"/>
              </a:rPr>
              <a:t>即看气温曲线的弯曲程度的大小；</a:t>
            </a:r>
            <a:endParaRPr kumimoji="1" lang="en-US" altLang="zh-CN" sz="2800" b="1" dirty="0">
              <a:latin typeface="楷体_GB2312" pitchFamily="1" charset="-122"/>
            </a:endParaRPr>
          </a:p>
        </p:txBody>
      </p:sp>
      <p:sp>
        <p:nvSpPr>
          <p:cNvPr id="26629" name="Text Box 18"/>
          <p:cNvSpPr txBox="1">
            <a:spLocks noChangeArrowheads="1"/>
          </p:cNvSpPr>
          <p:nvPr/>
        </p:nvSpPr>
        <p:spPr bwMode="auto">
          <a:xfrm>
            <a:off x="914400" y="3748088"/>
            <a:ext cx="10566400" cy="21837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/>
              <a:t>3</a:t>
            </a:r>
            <a:r>
              <a:rPr lang="zh-CN" altLang="en-US" sz="2400" b="1"/>
              <a:t>．</a:t>
            </a:r>
            <a:r>
              <a:rPr lang="zh-CN" altLang="en-US" sz="2400" b="1">
                <a:solidFill>
                  <a:srgbClr val="FF0000"/>
                </a:solidFill>
                <a:latin typeface="楷体_GB2312" pitchFamily="1" charset="-122"/>
              </a:rPr>
              <a:t>析变化</a:t>
            </a:r>
            <a:endParaRPr lang="zh-CN" altLang="en-US" sz="2400" b="1">
              <a:latin typeface="楷体_GB2312" pitchFamily="1" charset="-122"/>
            </a:endParaRPr>
          </a:p>
          <a:p>
            <a:r>
              <a:rPr kumimoji="1" lang="zh-CN" altLang="en-US" sz="2800" b="1">
                <a:latin typeface="楷体_GB2312" pitchFamily="1" charset="-122"/>
              </a:rPr>
              <a:t>即分析气温的变化。</a:t>
            </a:r>
            <a:endParaRPr kumimoji="1" lang="zh-CN" altLang="en-US" sz="2800" b="1">
              <a:latin typeface="楷体_GB2312" pitchFamily="1" charset="-122"/>
            </a:endParaRPr>
          </a:p>
          <a:p>
            <a:r>
              <a:rPr kumimoji="1" lang="zh-CN" altLang="en-US" sz="2800" b="1">
                <a:latin typeface="楷体_GB2312" pitchFamily="1" charset="-122"/>
              </a:rPr>
              <a:t>在气温日变化图中，曲线弯曲程度越大，气温的日变化越大，反之气温的日变化越小</a:t>
            </a:r>
            <a:r>
              <a:rPr kumimoji="1" lang="zh-CN" altLang="en-US" sz="2800" b="1">
                <a:latin typeface="楷体_GB2312" pitchFamily="1" charset="-122"/>
              </a:rPr>
              <a:t>。</a:t>
            </a:r>
            <a:endParaRPr kumimoji="1" lang="zh-CN" altLang="en-US" sz="2800" b="1">
              <a:latin typeface="楷体_GB2312" pitchFamily="1" charset="-122"/>
            </a:endParaRPr>
          </a:p>
          <a:p>
            <a:r>
              <a:rPr kumimoji="1" lang="zh-CN" altLang="en-US" sz="2800" b="1">
                <a:latin typeface="楷体_GB2312" pitchFamily="1" charset="-122"/>
              </a:rPr>
              <a:t>在气温年变化图中，通过气温判断气温的热量带及年变化</a:t>
            </a:r>
            <a:r>
              <a:rPr kumimoji="1" lang="zh-CN" altLang="en-US" sz="2800" b="1">
                <a:latin typeface="楷体_GB2312" pitchFamily="1" charset="-122"/>
              </a:rPr>
              <a:t>。</a:t>
            </a:r>
            <a:endParaRPr kumimoji="1" lang="zh-CN" altLang="en-US" sz="2800" b="1">
              <a:latin typeface="楷体_GB2312" pitchFamily="1" charset="-122"/>
            </a:endParaRPr>
          </a:p>
        </p:txBody>
      </p:sp>
      <p:pic>
        <p:nvPicPr>
          <p:cNvPr id="26630" name="Picture 4" descr="E:\李燃\教师教学用书\2012人教教师用书项目\ppt\地理\dl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091333" y="204788"/>
            <a:ext cx="897467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3" name="Picture 10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9065" y="165100"/>
            <a:ext cx="5406390" cy="6379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4" name="Text Box 6"/>
          <p:cNvSpPr txBox="1"/>
          <p:nvPr/>
        </p:nvSpPr>
        <p:spPr>
          <a:xfrm>
            <a:off x="5057775" y="1047750"/>
            <a:ext cx="6586855" cy="52197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）读出最热月平均气温的数值及月份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43015" name="Text Box 7"/>
          <p:cNvSpPr txBox="1"/>
          <p:nvPr/>
        </p:nvSpPr>
        <p:spPr>
          <a:xfrm>
            <a:off x="5067935" y="2161540"/>
            <a:ext cx="6785610" cy="52197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）读出最冷月平均气温的数值及月份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43016" name="Text Box 8"/>
          <p:cNvSpPr txBox="1"/>
          <p:nvPr/>
        </p:nvSpPr>
        <p:spPr>
          <a:xfrm>
            <a:off x="5067935" y="3256280"/>
            <a:ext cx="5695950" cy="52197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）计算该地的气温年较差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43017" name="Text Box 9"/>
          <p:cNvSpPr txBox="1"/>
          <p:nvPr/>
        </p:nvSpPr>
        <p:spPr>
          <a:xfrm>
            <a:off x="5951855" y="1544955"/>
            <a:ext cx="3898900" cy="52197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22</a:t>
            </a:r>
            <a:r>
              <a:rPr lang="en-US" altLang="zh-CN" sz="28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  <a:sym typeface="+mn-ea"/>
              </a:rPr>
              <a:t>℃</a:t>
            </a:r>
            <a:r>
              <a:rPr lang="zh-CN" altLang="en-US" sz="28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，</a:t>
            </a:r>
            <a:r>
              <a:rPr lang="en-US" altLang="zh-CN" sz="28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7</a:t>
            </a:r>
            <a:r>
              <a:rPr lang="zh-CN" altLang="en-US" sz="28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月</a:t>
            </a:r>
            <a:endParaRPr lang="zh-CN" altLang="en-US" sz="2800" b="1" dirty="0">
              <a:solidFill>
                <a:srgbClr val="FF33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43018" name="Text Box 10"/>
          <p:cNvSpPr txBox="1"/>
          <p:nvPr/>
        </p:nvSpPr>
        <p:spPr>
          <a:xfrm>
            <a:off x="5980430" y="2629535"/>
            <a:ext cx="4038600" cy="52197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1.5</a:t>
            </a:r>
            <a:r>
              <a:rPr lang="en-US" altLang="zh-CN" sz="28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  <a:sym typeface="+mn-ea"/>
              </a:rPr>
              <a:t>℃</a:t>
            </a:r>
            <a:r>
              <a:rPr lang="zh-CN" altLang="en-US" sz="28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，</a:t>
            </a:r>
            <a:r>
              <a:rPr lang="en-US" altLang="zh-CN" sz="28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1</a:t>
            </a:r>
            <a:r>
              <a:rPr lang="zh-CN" altLang="en-US" sz="28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月</a:t>
            </a:r>
            <a:endParaRPr lang="zh-CN" altLang="en-US" sz="2800" b="1" dirty="0">
              <a:solidFill>
                <a:srgbClr val="FF33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43019" name="Text Box 11"/>
          <p:cNvSpPr txBox="1"/>
          <p:nvPr/>
        </p:nvSpPr>
        <p:spPr>
          <a:xfrm>
            <a:off x="5980430" y="3778250"/>
            <a:ext cx="4556760" cy="52197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22</a:t>
            </a:r>
            <a:r>
              <a:rPr lang="en-US" altLang="zh-CN" sz="28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  <a:sym typeface="+mn-ea"/>
              </a:rPr>
              <a:t>℃ - 1.5℃ = </a:t>
            </a:r>
            <a:r>
              <a:rPr lang="en-US" altLang="zh-CN" sz="28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20.5 ℃</a:t>
            </a:r>
            <a:endParaRPr lang="en-US" altLang="zh-CN" sz="2800" b="1" dirty="0">
              <a:solidFill>
                <a:srgbClr val="FF33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43020" name="Line 12"/>
          <p:cNvSpPr/>
          <p:nvPr/>
        </p:nvSpPr>
        <p:spPr>
          <a:xfrm flipH="1">
            <a:off x="3088640" y="1861185"/>
            <a:ext cx="45085" cy="3989070"/>
          </a:xfrm>
          <a:prstGeom prst="line">
            <a:avLst/>
          </a:prstGeom>
          <a:ln w="34925" cap="sq" cmpd="sng">
            <a:solidFill>
              <a:srgbClr val="FFC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3021" name="Line 13"/>
          <p:cNvSpPr/>
          <p:nvPr/>
        </p:nvSpPr>
        <p:spPr>
          <a:xfrm flipV="1">
            <a:off x="1243965" y="4508500"/>
            <a:ext cx="13335" cy="1341120"/>
          </a:xfrm>
          <a:prstGeom prst="line">
            <a:avLst/>
          </a:prstGeom>
          <a:ln w="34925" cap="sq" cmpd="sng">
            <a:solidFill>
              <a:srgbClr val="FFC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3022" name="Line 14"/>
          <p:cNvSpPr/>
          <p:nvPr/>
        </p:nvSpPr>
        <p:spPr>
          <a:xfrm rot="20760000" flipH="1" flipV="1">
            <a:off x="2416810" y="4107815"/>
            <a:ext cx="106045" cy="39370"/>
          </a:xfrm>
          <a:prstGeom prst="line">
            <a:avLst/>
          </a:prstGeom>
          <a:ln w="34925" cap="sq" cmpd="sng">
            <a:solidFill>
              <a:srgbClr val="FFC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3024" name="Line 16"/>
          <p:cNvSpPr/>
          <p:nvPr/>
        </p:nvSpPr>
        <p:spPr>
          <a:xfrm flipH="1">
            <a:off x="1116330" y="1858645"/>
            <a:ext cx="1972310" cy="2540"/>
          </a:xfrm>
          <a:prstGeom prst="line">
            <a:avLst/>
          </a:prstGeom>
          <a:ln w="38100" cap="sq" cmpd="sng">
            <a:solidFill>
              <a:srgbClr val="FFC000"/>
            </a:solidFill>
            <a:prstDash val="sysDash"/>
            <a:headEnd type="none" w="med" len="med"/>
            <a:tailEnd type="none" w="med" len="med"/>
          </a:ln>
        </p:spPr>
      </p:sp>
      <p:sp>
        <p:nvSpPr>
          <p:cNvPr id="28689" name="TextBox 1"/>
          <p:cNvSpPr txBox="1"/>
          <p:nvPr/>
        </p:nvSpPr>
        <p:spPr>
          <a:xfrm>
            <a:off x="1835701" y="165100"/>
            <a:ext cx="6444147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练习</a:t>
            </a:r>
            <a:r>
              <a:rPr lang="en-US" altLang="zh-CN" sz="4000" b="1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3</a:t>
            </a:r>
            <a:r>
              <a:rPr lang="zh-CN" altLang="en-US" sz="4000" b="1" dirty="0" smtClean="0">
                <a:solidFill>
                  <a:srgbClr val="000000"/>
                </a:solidFill>
                <a:latin typeface="Franklin Gothic Book" panose="020B0503020102020204" pitchFamily="34" charset="0"/>
              </a:rPr>
              <a:t>：完</a:t>
            </a:r>
            <a:r>
              <a:rPr lang="zh-CN" altLang="en-US" sz="4000" b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成活动题</a:t>
            </a:r>
            <a:r>
              <a:rPr lang="en-US" altLang="zh-CN" sz="4000" b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P55,2</a:t>
            </a:r>
            <a:endParaRPr lang="zh-CN" altLang="en-US" sz="4000" b="1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Text Box 8"/>
          <p:cNvSpPr txBox="1"/>
          <p:nvPr/>
        </p:nvSpPr>
        <p:spPr>
          <a:xfrm>
            <a:off x="4692650" y="4244340"/>
            <a:ext cx="6548120" cy="95313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  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）该地位于什么半球？如何判断？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3" name="Text Box 10"/>
          <p:cNvSpPr txBox="1"/>
          <p:nvPr/>
        </p:nvSpPr>
        <p:spPr>
          <a:xfrm>
            <a:off x="5342255" y="4759960"/>
            <a:ext cx="6654800" cy="52197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北半球</a:t>
            </a:r>
            <a:r>
              <a:rPr lang="en-US" altLang="zh-CN" sz="28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;</a:t>
            </a:r>
            <a:r>
              <a:rPr lang="zh-CN" altLang="en-US" sz="2800" b="1" dirty="0">
                <a:solidFill>
                  <a:srgbClr val="FF3300"/>
                </a:solidFill>
                <a:latin typeface="楷体_GB2312" pitchFamily="1" charset="-122"/>
                <a:ea typeface="楷体_GB2312" pitchFamily="1" charset="-122"/>
              </a:rPr>
              <a:t>最热月为七月份，是北半球夏季</a:t>
            </a:r>
            <a:endParaRPr lang="zh-CN" altLang="en-US" sz="2800" b="1" dirty="0">
              <a:solidFill>
                <a:srgbClr val="FF33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27657" name="Text Box 1033"/>
          <p:cNvSpPr txBox="1"/>
          <p:nvPr/>
        </p:nvSpPr>
        <p:spPr>
          <a:xfrm>
            <a:off x="5267960" y="5327650"/>
            <a:ext cx="68719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(5)</a:t>
            </a:r>
            <a:r>
              <a:rPr lang="zh-CN" altLang="en-US" sz="2800" b="1" dirty="0">
                <a:solidFill>
                  <a:srgbClr val="000000"/>
                </a:solidFill>
                <a:latin typeface="楷体_GB2312" pitchFamily="1" charset="-122"/>
              </a:rPr>
              <a:t>该地气温在一年内变化的规律是怎样的？</a:t>
            </a:r>
            <a:endParaRPr lang="zh-CN" altLang="en-US" sz="2800" b="1" dirty="0">
              <a:solidFill>
                <a:srgbClr val="000000"/>
              </a:solidFill>
              <a:latin typeface="楷体_GB2312" pitchFamily="1" charset="-122"/>
            </a:endParaRPr>
          </a:p>
        </p:txBody>
      </p:sp>
      <p:sp>
        <p:nvSpPr>
          <p:cNvPr id="27655" name="Text Box 7"/>
          <p:cNvSpPr txBox="1"/>
          <p:nvPr/>
        </p:nvSpPr>
        <p:spPr>
          <a:xfrm>
            <a:off x="5344795" y="5774690"/>
            <a:ext cx="693928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_GB2312" pitchFamily="1" charset="-122"/>
              </a:rPr>
              <a:t>该地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1" charset="-122"/>
              </a:rPr>
              <a:t>月气温最低，随后气温逐渐上升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1" charset="-122"/>
              </a:rPr>
              <a:t>月气温最高，然后气温逐渐下降。</a:t>
            </a:r>
            <a:endParaRPr lang="zh-CN" altLang="en-US" sz="2800" b="1" dirty="0">
              <a:solidFill>
                <a:srgbClr val="FF0000"/>
              </a:solidFill>
              <a:latin typeface="楷体_GB2312" pitchFamily="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/>
      <p:bldP spid="43018" grpId="0"/>
      <p:bldP spid="43019" grpId="0"/>
      <p:bldP spid="3" grpId="0"/>
      <p:bldP spid="276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51117"/>
            <a:ext cx="543863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EC203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基础检测与过</a:t>
            </a:r>
            <a:r>
              <a:rPr lang="zh-CN" altLang="en-US" sz="3200" b="1" dirty="0" smtClean="0">
                <a:solidFill>
                  <a:srgbClr val="EC203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关</a:t>
            </a:r>
            <a:r>
              <a:rPr lang="en-US" altLang="zh-CN" sz="3200" b="1" dirty="0" smtClean="0">
                <a:solidFill>
                  <a:srgbClr val="EC203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200" b="1" dirty="0" smtClean="0">
                <a:solidFill>
                  <a:srgbClr val="EC203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课本</a:t>
            </a:r>
            <a:r>
              <a:rPr lang="en-US" altLang="zh-CN" sz="3200" b="1" dirty="0" smtClean="0">
                <a:solidFill>
                  <a:srgbClr val="EC203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53</a:t>
            </a:r>
            <a:r>
              <a:rPr lang="zh-CN" altLang="en-US" sz="3200" b="1" dirty="0" smtClean="0">
                <a:solidFill>
                  <a:srgbClr val="EC203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页</a:t>
            </a:r>
            <a:r>
              <a:rPr lang="en-US" altLang="zh-CN" sz="3200" b="1" dirty="0" smtClean="0">
                <a:solidFill>
                  <a:srgbClr val="EC203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3200" b="1" dirty="0">
              <a:solidFill>
                <a:srgbClr val="EC203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25095" y="2078033"/>
            <a:ext cx="11686547" cy="31700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气温的变化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）日变化与日较差</a:t>
            </a:r>
            <a:r>
              <a:rPr lang="en-US" altLang="zh-CN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①以一天为周期的气温变化，叫做气温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_____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。一天中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_______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___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_______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的差叫做气温日较差。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②一天中最高气温出现在</a:t>
            </a:r>
            <a:r>
              <a:rPr kumimoji="0" lang="en-US" altLang="zh-CN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____  ___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左右，最低气温出现在</a:t>
            </a:r>
            <a:r>
              <a:rPr kumimoji="0" lang="en-US" altLang="zh-CN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_____  ___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）年变化与年较差①以一年为周期的气温变化，叫做气温</a:t>
            </a:r>
            <a:r>
              <a:rPr kumimoji="0" lang="en-US" altLang="zh-CN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_</a:t>
            </a:r>
            <a:r>
              <a:rPr kumimoji="0" lang="en-US" altLang="zh-CN" sz="2400" b="1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kumimoji="0" lang="en-US" altLang="zh-CN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____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。一年内</a:t>
            </a:r>
            <a:r>
              <a:rPr kumimoji="0" lang="en-US" altLang="zh-CN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_     _ _____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kumimoji="0" lang="en-US" altLang="zh-CN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___      ____   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的差叫做气温年较差。</a:t>
            </a:r>
            <a:endParaRPr kumimoji="0" lang="zh-CN" altLang="en-US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②一年中北半球气温，大陆上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___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月最高，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___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月最低；海洋上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___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月最高，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___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月最低。南半球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_____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0" lang="zh-CN" altLang="en-US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8547222" y="2568699"/>
            <a:ext cx="1144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ea"/>
              </a:rPr>
              <a:t>日变化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j-ea"/>
            </a:endParaRPr>
          </a:p>
        </p:txBody>
      </p:sp>
      <p:sp>
        <p:nvSpPr>
          <p:cNvPr id="24" name="TextBox 5"/>
          <p:cNvSpPr txBox="1"/>
          <p:nvPr/>
        </p:nvSpPr>
        <p:spPr>
          <a:xfrm>
            <a:off x="10488488" y="2568699"/>
            <a:ext cx="1703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ea"/>
              </a:rPr>
              <a:t>最高气温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j-ea"/>
            </a:endParaRPr>
          </a:p>
        </p:txBody>
      </p:sp>
      <p:sp>
        <p:nvSpPr>
          <p:cNvPr id="25" name="TextBox 5"/>
          <p:cNvSpPr txBox="1"/>
          <p:nvPr/>
        </p:nvSpPr>
        <p:spPr>
          <a:xfrm>
            <a:off x="551384" y="2899122"/>
            <a:ext cx="1703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ea"/>
              </a:rPr>
              <a:t>最低气温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j-ea"/>
            </a:endParaRPr>
          </a:p>
        </p:txBody>
      </p:sp>
      <p:sp>
        <p:nvSpPr>
          <p:cNvPr id="26" name="TextBox 5"/>
          <p:cNvSpPr txBox="1"/>
          <p:nvPr/>
        </p:nvSpPr>
        <p:spPr>
          <a:xfrm>
            <a:off x="3634559" y="3261195"/>
            <a:ext cx="1703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ea"/>
              </a:rPr>
              <a:t>午后</a:t>
            </a:r>
            <a:r>
              <a:rPr lang="en-US" altLang="zh-CN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ea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ea"/>
              </a:rPr>
              <a:t>时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j-ea"/>
            </a:endParaRPr>
          </a:p>
        </p:txBody>
      </p:sp>
      <p:sp>
        <p:nvSpPr>
          <p:cNvPr id="27" name="TextBox 5"/>
          <p:cNvSpPr txBox="1"/>
          <p:nvPr/>
        </p:nvSpPr>
        <p:spPr>
          <a:xfrm>
            <a:off x="8025624" y="3261195"/>
            <a:ext cx="1703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ea"/>
              </a:rPr>
              <a:t>日出前后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j-ea"/>
            </a:endParaRPr>
          </a:p>
        </p:txBody>
      </p:sp>
      <p:sp>
        <p:nvSpPr>
          <p:cNvPr id="28" name="TextBox 5"/>
          <p:cNvSpPr txBox="1"/>
          <p:nvPr/>
        </p:nvSpPr>
        <p:spPr>
          <a:xfrm>
            <a:off x="8344616" y="3644427"/>
            <a:ext cx="1703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ea"/>
              </a:rPr>
              <a:t>年变化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j-ea"/>
            </a:endParaRPr>
          </a:p>
        </p:txBody>
      </p:sp>
      <p:sp>
        <p:nvSpPr>
          <p:cNvPr id="29" name="TextBox 5"/>
          <p:cNvSpPr txBox="1"/>
          <p:nvPr/>
        </p:nvSpPr>
        <p:spPr>
          <a:xfrm>
            <a:off x="10488488" y="3644427"/>
            <a:ext cx="1703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ea"/>
              </a:rPr>
              <a:t>最高月平均气温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j-ea"/>
            </a:endParaRPr>
          </a:p>
        </p:txBody>
      </p:sp>
      <p:sp>
        <p:nvSpPr>
          <p:cNvPr id="30" name="TextBox 5"/>
          <p:cNvSpPr txBox="1"/>
          <p:nvPr/>
        </p:nvSpPr>
        <p:spPr>
          <a:xfrm>
            <a:off x="1403140" y="4051250"/>
            <a:ext cx="2482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ea"/>
              </a:rPr>
              <a:t>最低月平均气温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j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243674" y="441129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7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019459" y="441129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547222" y="433285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8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318409" y="441129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631504" y="478646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</a:rPr>
              <a:t>相反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矩形 36865"/>
          <p:cNvSpPr/>
          <p:nvPr/>
        </p:nvSpPr>
        <p:spPr>
          <a:xfrm>
            <a:off x="2279650" y="1125538"/>
            <a:ext cx="8208963" cy="4292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600" b="1" dirty="0">
                <a:latin typeface="宋体" panose="02010600030101010101" pitchFamily="2" charset="-122"/>
              </a:rPr>
              <a:t>1.</a:t>
            </a:r>
            <a:r>
              <a:rPr lang="zh-CN" altLang="en-US" sz="2600" b="1" dirty="0">
                <a:latin typeface="宋体" panose="02010600030101010101" pitchFamily="2" charset="-122"/>
              </a:rPr>
              <a:t>一天当中，陆地最高气温出现在（    ）</a:t>
            </a:r>
            <a:endParaRPr lang="zh-CN" altLang="en-US" sz="26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 b="1" dirty="0">
                <a:latin typeface="宋体" panose="02010600030101010101" pitchFamily="2" charset="-122"/>
              </a:rPr>
              <a:t> </a:t>
            </a:r>
            <a:r>
              <a:rPr lang="en-US" altLang="zh-CN" sz="2600" b="1" dirty="0">
                <a:latin typeface="宋体" panose="02010600030101010101" pitchFamily="2" charset="-122"/>
              </a:rPr>
              <a:t>A.</a:t>
            </a:r>
            <a:r>
              <a:rPr lang="zh-CN" altLang="en-US" sz="2600" b="1" dirty="0">
                <a:latin typeface="宋体" panose="02010600030101010101" pitchFamily="2" charset="-122"/>
              </a:rPr>
              <a:t>中午</a:t>
            </a:r>
            <a:r>
              <a:rPr lang="en-US" altLang="zh-CN" sz="2600" b="1" dirty="0">
                <a:latin typeface="宋体" panose="02010600030101010101" pitchFamily="2" charset="-122"/>
              </a:rPr>
              <a:t>12</a:t>
            </a:r>
            <a:r>
              <a:rPr lang="zh-CN" altLang="en-US" sz="2600" b="1" dirty="0">
                <a:latin typeface="宋体" panose="02010600030101010101" pitchFamily="2" charset="-122"/>
              </a:rPr>
              <a:t>时		</a:t>
            </a:r>
            <a:r>
              <a:rPr lang="en-US" altLang="zh-CN" sz="2600" b="1" dirty="0">
                <a:latin typeface="宋体" panose="02010600030101010101" pitchFamily="2" charset="-122"/>
              </a:rPr>
              <a:t>B.</a:t>
            </a:r>
            <a:r>
              <a:rPr lang="zh-CN" altLang="en-US" sz="2600" b="1" dirty="0">
                <a:latin typeface="宋体" panose="02010600030101010101" pitchFamily="2" charset="-122"/>
              </a:rPr>
              <a:t>上午</a:t>
            </a:r>
            <a:r>
              <a:rPr lang="en-US" altLang="zh-CN" sz="2600" b="1" dirty="0">
                <a:latin typeface="宋体" panose="02010600030101010101" pitchFamily="2" charset="-122"/>
              </a:rPr>
              <a:t>10</a:t>
            </a:r>
            <a:r>
              <a:rPr lang="zh-CN" altLang="en-US" sz="2600" b="1" dirty="0">
                <a:latin typeface="宋体" panose="02010600030101010101" pitchFamily="2" charset="-122"/>
              </a:rPr>
              <a:t>时	</a:t>
            </a:r>
            <a:endParaRPr lang="zh-CN" altLang="en-US" sz="26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 b="1" dirty="0">
                <a:latin typeface="宋体" panose="02010600030101010101" pitchFamily="2" charset="-122"/>
              </a:rPr>
              <a:t> </a:t>
            </a:r>
            <a:r>
              <a:rPr lang="en-US" altLang="zh-CN" sz="2600" b="1" dirty="0">
                <a:latin typeface="宋体" panose="02010600030101010101" pitchFamily="2" charset="-122"/>
              </a:rPr>
              <a:t>C.</a:t>
            </a:r>
            <a:r>
              <a:rPr lang="zh-CN" altLang="en-US" sz="2600" b="1" dirty="0">
                <a:latin typeface="宋体" panose="02010600030101010101" pitchFamily="2" charset="-122"/>
              </a:rPr>
              <a:t>午后</a:t>
            </a:r>
            <a:r>
              <a:rPr lang="en-US" altLang="zh-CN" sz="2600" b="1" dirty="0">
                <a:latin typeface="宋体" panose="02010600030101010101" pitchFamily="2" charset="-122"/>
              </a:rPr>
              <a:t>2</a:t>
            </a:r>
            <a:r>
              <a:rPr lang="zh-CN" altLang="en-US" sz="2600" b="1" dirty="0">
                <a:latin typeface="宋体" panose="02010600030101010101" pitchFamily="2" charset="-122"/>
              </a:rPr>
              <a:t>时		</a:t>
            </a:r>
            <a:r>
              <a:rPr lang="en-US" altLang="zh-CN" sz="2600" b="1" dirty="0">
                <a:latin typeface="宋体" panose="02010600030101010101" pitchFamily="2" charset="-122"/>
              </a:rPr>
              <a:t>D.</a:t>
            </a:r>
            <a:r>
              <a:rPr lang="zh-CN" altLang="en-US" sz="2600" b="1" dirty="0">
                <a:latin typeface="宋体" panose="02010600030101010101" pitchFamily="2" charset="-122"/>
              </a:rPr>
              <a:t>午后</a:t>
            </a:r>
            <a:r>
              <a:rPr lang="en-US" altLang="zh-CN" sz="2600" b="1" dirty="0">
                <a:latin typeface="宋体" panose="02010600030101010101" pitchFamily="2" charset="-122"/>
              </a:rPr>
              <a:t>4</a:t>
            </a:r>
            <a:r>
              <a:rPr lang="zh-CN" altLang="en-US" sz="2600" b="1" dirty="0">
                <a:latin typeface="宋体" panose="02010600030101010101" pitchFamily="2" charset="-122"/>
              </a:rPr>
              <a:t>时</a:t>
            </a:r>
            <a:endParaRPr lang="en-US" altLang="zh-CN" sz="26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6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b="1" dirty="0">
                <a:latin typeface="宋体" panose="02010600030101010101" pitchFamily="2" charset="-122"/>
              </a:rPr>
              <a:t>2.</a:t>
            </a:r>
            <a:r>
              <a:rPr lang="zh-CN" altLang="en-US" sz="2600" b="1" dirty="0">
                <a:latin typeface="宋体" panose="02010600030101010101" pitchFamily="2" charset="-122"/>
              </a:rPr>
              <a:t>一天当中，最低温出现在（　  ）</a:t>
            </a:r>
            <a:endParaRPr lang="zh-CN" altLang="en-US" sz="26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 b="1" dirty="0">
                <a:latin typeface="宋体" panose="02010600030101010101" pitchFamily="2" charset="-122"/>
              </a:rPr>
              <a:t> </a:t>
            </a:r>
            <a:r>
              <a:rPr lang="en-US" altLang="zh-CN" sz="2600" b="1" dirty="0">
                <a:latin typeface="宋体" panose="02010600030101010101" pitchFamily="2" charset="-122"/>
              </a:rPr>
              <a:t>A.</a:t>
            </a:r>
            <a:r>
              <a:rPr lang="zh-CN" altLang="en-US" sz="2600" b="1" dirty="0">
                <a:latin typeface="宋体" panose="02010600030101010101" pitchFamily="2" charset="-122"/>
              </a:rPr>
              <a:t>中午</a:t>
            </a:r>
            <a:r>
              <a:rPr lang="en-US" altLang="zh-CN" sz="2600" b="1" dirty="0">
                <a:latin typeface="宋体" panose="02010600030101010101" pitchFamily="2" charset="-122"/>
              </a:rPr>
              <a:t>12</a:t>
            </a:r>
            <a:r>
              <a:rPr lang="zh-CN" altLang="en-US" sz="2600" b="1" dirty="0">
                <a:latin typeface="宋体" panose="02010600030101010101" pitchFamily="2" charset="-122"/>
              </a:rPr>
              <a:t>时		</a:t>
            </a:r>
            <a:r>
              <a:rPr lang="en-US" altLang="zh-CN" sz="2600" b="1" dirty="0">
                <a:latin typeface="宋体" panose="02010600030101010101" pitchFamily="2" charset="-122"/>
              </a:rPr>
              <a:t>B.</a:t>
            </a:r>
            <a:r>
              <a:rPr lang="zh-CN" altLang="en-US" sz="2600" b="1" dirty="0">
                <a:latin typeface="宋体" panose="02010600030101010101" pitchFamily="2" charset="-122"/>
              </a:rPr>
              <a:t>上午</a:t>
            </a:r>
            <a:r>
              <a:rPr lang="en-US" altLang="zh-CN" sz="2600" b="1" dirty="0">
                <a:latin typeface="宋体" panose="02010600030101010101" pitchFamily="2" charset="-122"/>
              </a:rPr>
              <a:t>10</a:t>
            </a:r>
            <a:r>
              <a:rPr lang="zh-CN" altLang="en-US" sz="2600" b="1" dirty="0">
                <a:latin typeface="宋体" panose="02010600030101010101" pitchFamily="2" charset="-122"/>
              </a:rPr>
              <a:t>时	</a:t>
            </a:r>
            <a:endParaRPr lang="zh-CN" altLang="en-US" sz="26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 b="1" dirty="0">
                <a:latin typeface="宋体" panose="02010600030101010101" pitchFamily="2" charset="-122"/>
              </a:rPr>
              <a:t> </a:t>
            </a:r>
            <a:r>
              <a:rPr lang="en-US" altLang="zh-CN" sz="2600" b="1" dirty="0">
                <a:latin typeface="宋体" panose="02010600030101010101" pitchFamily="2" charset="-122"/>
              </a:rPr>
              <a:t>C.</a:t>
            </a:r>
            <a:r>
              <a:rPr lang="zh-CN" altLang="en-US" sz="2600" b="1" dirty="0">
                <a:latin typeface="宋体" panose="02010600030101010101" pitchFamily="2" charset="-122"/>
              </a:rPr>
              <a:t>日落时分		</a:t>
            </a:r>
            <a:r>
              <a:rPr lang="en-US" altLang="zh-CN" sz="2600" b="1" dirty="0">
                <a:latin typeface="宋体" panose="02010600030101010101" pitchFamily="2" charset="-122"/>
              </a:rPr>
              <a:t>D.</a:t>
            </a:r>
            <a:r>
              <a:rPr lang="zh-CN" altLang="en-US" sz="2600" b="1" dirty="0">
                <a:latin typeface="宋体" panose="02010600030101010101" pitchFamily="2" charset="-122"/>
              </a:rPr>
              <a:t>日出前后</a:t>
            </a:r>
            <a:endParaRPr lang="zh-CN" altLang="en-US" sz="2600" b="1" dirty="0">
              <a:latin typeface="宋体" panose="02010600030101010101" pitchFamily="2" charset="-122"/>
            </a:endParaRPr>
          </a:p>
        </p:txBody>
      </p:sp>
      <p:sp>
        <p:nvSpPr>
          <p:cNvPr id="36867" name="文本框 36866"/>
          <p:cNvSpPr txBox="1"/>
          <p:nvPr/>
        </p:nvSpPr>
        <p:spPr>
          <a:xfrm>
            <a:off x="7812088" y="1150938"/>
            <a:ext cx="41338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C</a:t>
            </a:r>
            <a:endParaRPr lang="en-US" altLang="zh-CN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26628" name="图片 36868" descr="png-01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07525" y="620713"/>
            <a:ext cx="931863" cy="931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1" name="文本框 36870"/>
          <p:cNvSpPr txBox="1"/>
          <p:nvPr/>
        </p:nvSpPr>
        <p:spPr>
          <a:xfrm>
            <a:off x="6840538" y="3495675"/>
            <a:ext cx="41338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D</a:t>
            </a:r>
            <a:endParaRPr lang="en-US" altLang="zh-CN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26630" name="组合 4"/>
          <p:cNvGrpSpPr/>
          <p:nvPr/>
        </p:nvGrpSpPr>
        <p:grpSpPr>
          <a:xfrm>
            <a:off x="1679575" y="33338"/>
            <a:ext cx="1990725" cy="521657"/>
            <a:chOff x="246" y="53"/>
            <a:chExt cx="3133" cy="820"/>
          </a:xfrm>
        </p:grpSpPr>
        <p:pic>
          <p:nvPicPr>
            <p:cNvPr id="26631" name="图片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6" y="140"/>
              <a:ext cx="3133" cy="6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32" name="文本框 2"/>
            <p:cNvSpPr txBox="1"/>
            <p:nvPr/>
          </p:nvSpPr>
          <p:spPr>
            <a:xfrm>
              <a:off x="246" y="53"/>
              <a:ext cx="2700" cy="8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2800" b="1" dirty="0">
                  <a:solidFill>
                    <a:srgbClr val="0070C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随堂演练</a:t>
              </a:r>
              <a:endPara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00000"/>
                                          </p:val>
                                        </p:tav>
                                        <p:tav tm="69900">
                                          <p:val>
                                            <p:fltVal val="45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/>
      <p:bldP spid="368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2063750" y="1773238"/>
            <a:ext cx="8208963" cy="189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600" b="1" dirty="0">
                <a:latin typeface="宋体" panose="02010600030101010101" pitchFamily="2" charset="-122"/>
              </a:rPr>
              <a:t>3.</a:t>
            </a:r>
            <a:r>
              <a:rPr lang="zh-CN" altLang="en-US" sz="2600" b="1" dirty="0">
                <a:latin typeface="宋体" panose="02010600030101010101" pitchFamily="2" charset="-122"/>
              </a:rPr>
              <a:t>南半球海洋月平均最高气温出现在（    ）</a:t>
            </a:r>
            <a:endParaRPr lang="zh-CN" altLang="en-US" sz="26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b="1" dirty="0">
                <a:latin typeface="宋体" panose="02010600030101010101" pitchFamily="2" charset="-122"/>
              </a:rPr>
              <a:t>A.</a:t>
            </a:r>
            <a:r>
              <a:rPr lang="zh-CN" altLang="en-US" sz="2600" b="1" dirty="0">
                <a:latin typeface="宋体" panose="02010600030101010101" pitchFamily="2" charset="-122"/>
              </a:rPr>
              <a:t>一月		</a:t>
            </a:r>
            <a:r>
              <a:rPr lang="en-US" altLang="zh-CN" sz="2600" b="1" dirty="0">
                <a:latin typeface="宋体" panose="02010600030101010101" pitchFamily="2" charset="-122"/>
              </a:rPr>
              <a:t>B.</a:t>
            </a:r>
            <a:r>
              <a:rPr lang="zh-CN" altLang="en-US" sz="2600" b="1" dirty="0">
                <a:latin typeface="宋体" panose="02010600030101010101" pitchFamily="2" charset="-122"/>
              </a:rPr>
              <a:t>二月		</a:t>
            </a:r>
            <a:endParaRPr lang="zh-CN" altLang="en-US" sz="26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b="1" dirty="0">
                <a:latin typeface="宋体" panose="02010600030101010101" pitchFamily="2" charset="-122"/>
              </a:rPr>
              <a:t>C.</a:t>
            </a:r>
            <a:r>
              <a:rPr lang="zh-CN" altLang="en-US" sz="2600" b="1" dirty="0">
                <a:latin typeface="宋体" panose="02010600030101010101" pitchFamily="2" charset="-122"/>
              </a:rPr>
              <a:t>七月		</a:t>
            </a:r>
            <a:r>
              <a:rPr lang="en-US" altLang="zh-CN" sz="2600" b="1" dirty="0">
                <a:latin typeface="宋体" panose="02010600030101010101" pitchFamily="2" charset="-122"/>
              </a:rPr>
              <a:t>D.</a:t>
            </a:r>
            <a:r>
              <a:rPr lang="zh-CN" altLang="en-US" sz="2600" b="1" dirty="0">
                <a:latin typeface="宋体" panose="02010600030101010101" pitchFamily="2" charset="-122"/>
              </a:rPr>
              <a:t>八月</a:t>
            </a:r>
            <a:endParaRPr lang="zh-CN" altLang="en-US" sz="2600" b="1" dirty="0">
              <a:latin typeface="宋体" panose="02010600030101010101" pitchFamily="2" charset="-122"/>
            </a:endParaRPr>
          </a:p>
        </p:txBody>
      </p:sp>
      <p:sp>
        <p:nvSpPr>
          <p:cNvPr id="5" name="文本框 36870"/>
          <p:cNvSpPr txBox="1"/>
          <p:nvPr/>
        </p:nvSpPr>
        <p:spPr>
          <a:xfrm>
            <a:off x="8040688" y="1773238"/>
            <a:ext cx="41338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B</a:t>
            </a:r>
            <a:endParaRPr lang="en-US" altLang="zh-CN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00000"/>
                                          </p:val>
                                        </p:tav>
                                        <p:tav tm="69900">
                                          <p:val>
                                            <p:fltVal val="45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文本框 17409"/>
          <p:cNvSpPr txBox="1"/>
          <p:nvPr/>
        </p:nvSpPr>
        <p:spPr>
          <a:xfrm>
            <a:off x="1755775" y="3152775"/>
            <a:ext cx="29591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600" dirty="0">
                <a:solidFill>
                  <a:srgbClr val="FF3300"/>
                </a:solidFill>
                <a:latin typeface="Arial" panose="020B0604020202020204" pitchFamily="34" charset="0"/>
              </a:rPr>
              <a:t>0</a:t>
            </a:r>
            <a:endParaRPr lang="en-US" altLang="zh-CN" sz="16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文本框 17410"/>
          <p:cNvSpPr txBox="1"/>
          <p:nvPr/>
        </p:nvSpPr>
        <p:spPr>
          <a:xfrm>
            <a:off x="1643063" y="2816225"/>
            <a:ext cx="40894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600" dirty="0">
                <a:solidFill>
                  <a:srgbClr val="FF3300"/>
                </a:solidFill>
                <a:latin typeface="Arial" panose="020B0604020202020204" pitchFamily="34" charset="0"/>
              </a:rPr>
              <a:t>10</a:t>
            </a:r>
            <a:endParaRPr lang="en-US" altLang="zh-CN" sz="16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8676" name="文本框 17411"/>
          <p:cNvSpPr txBox="1"/>
          <p:nvPr/>
        </p:nvSpPr>
        <p:spPr>
          <a:xfrm>
            <a:off x="1574800" y="3584575"/>
            <a:ext cx="476885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600" dirty="0">
                <a:solidFill>
                  <a:srgbClr val="FF3300"/>
                </a:solidFill>
                <a:latin typeface="Arial" panose="020B0604020202020204" pitchFamily="34" charset="0"/>
              </a:rPr>
              <a:t>-10</a:t>
            </a:r>
            <a:endParaRPr lang="en-US" altLang="zh-CN" sz="16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8677" name="文本框 17412"/>
          <p:cNvSpPr txBox="1"/>
          <p:nvPr/>
        </p:nvSpPr>
        <p:spPr>
          <a:xfrm>
            <a:off x="1643063" y="2455863"/>
            <a:ext cx="40894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600" dirty="0">
                <a:solidFill>
                  <a:srgbClr val="FF3300"/>
                </a:solidFill>
                <a:latin typeface="Arial" panose="020B0604020202020204" pitchFamily="34" charset="0"/>
              </a:rPr>
              <a:t>20</a:t>
            </a:r>
            <a:endParaRPr lang="en-US" altLang="zh-CN" sz="16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8678" name="文本框 17413"/>
          <p:cNvSpPr txBox="1"/>
          <p:nvPr/>
        </p:nvSpPr>
        <p:spPr>
          <a:xfrm>
            <a:off x="1643063" y="2000250"/>
            <a:ext cx="40894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600" dirty="0">
                <a:solidFill>
                  <a:srgbClr val="FF3300"/>
                </a:solidFill>
                <a:latin typeface="Arial" panose="020B0604020202020204" pitchFamily="34" charset="0"/>
              </a:rPr>
              <a:t>30</a:t>
            </a:r>
            <a:endParaRPr lang="en-US" altLang="zh-CN" sz="16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8679" name="文本框 17414"/>
          <p:cNvSpPr txBox="1"/>
          <p:nvPr/>
        </p:nvSpPr>
        <p:spPr>
          <a:xfrm>
            <a:off x="1574800" y="4354513"/>
            <a:ext cx="476885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600" dirty="0">
                <a:solidFill>
                  <a:srgbClr val="FF3300"/>
                </a:solidFill>
                <a:latin typeface="Arial" panose="020B0604020202020204" pitchFamily="34" charset="0"/>
              </a:rPr>
              <a:t>-30</a:t>
            </a:r>
            <a:endParaRPr lang="en-US" altLang="zh-CN" sz="16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8680" name="文本框 17415"/>
          <p:cNvSpPr txBox="1"/>
          <p:nvPr/>
        </p:nvSpPr>
        <p:spPr>
          <a:xfrm>
            <a:off x="1574800" y="4016375"/>
            <a:ext cx="476885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600" dirty="0">
                <a:solidFill>
                  <a:srgbClr val="FF3300"/>
                </a:solidFill>
                <a:latin typeface="Arial" panose="020B0604020202020204" pitchFamily="34" charset="0"/>
              </a:rPr>
              <a:t>-20</a:t>
            </a:r>
            <a:endParaRPr lang="en-US" altLang="zh-CN" sz="16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8681" name="文本框 17416"/>
          <p:cNvSpPr txBox="1"/>
          <p:nvPr/>
        </p:nvSpPr>
        <p:spPr>
          <a:xfrm>
            <a:off x="1704975" y="1662113"/>
            <a:ext cx="309880" cy="3067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zh-CN" sz="1400" dirty="0">
              <a:latin typeface="Arial" panose="020B0604020202020204" pitchFamily="34" charset="0"/>
            </a:endParaRPr>
          </a:p>
        </p:txBody>
      </p:sp>
      <p:sp>
        <p:nvSpPr>
          <p:cNvPr id="28682" name="矩形 17417"/>
          <p:cNvSpPr/>
          <p:nvPr/>
        </p:nvSpPr>
        <p:spPr>
          <a:xfrm>
            <a:off x="1836738" y="1784350"/>
            <a:ext cx="944880" cy="2755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200" dirty="0">
                <a:latin typeface="Arial" panose="020B0604020202020204" pitchFamily="34" charset="0"/>
              </a:rPr>
              <a:t>气温（</a:t>
            </a:r>
            <a:r>
              <a:rPr lang="en-US" altLang="zh-CN" sz="1200" dirty="0">
                <a:latin typeface="Arial" panose="020B0604020202020204" pitchFamily="34" charset="0"/>
              </a:rPr>
              <a:t>℃</a:t>
            </a:r>
            <a:r>
              <a:rPr lang="zh-CN" altLang="en-US" sz="1200" dirty="0">
                <a:latin typeface="Arial" panose="020B0604020202020204" pitchFamily="34" charset="0"/>
              </a:rPr>
              <a:t>）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2052638" y="2144713"/>
          <a:ext cx="2465070" cy="2393315"/>
        </p:xfrm>
        <a:graphic>
          <a:graphicData uri="http://schemas.openxmlformats.org/drawingml/2006/table">
            <a:tbl>
              <a:tblPr/>
              <a:tblGrid>
                <a:gridCol w="205105"/>
                <a:gridCol w="205740"/>
                <a:gridCol w="205105"/>
                <a:gridCol w="205740"/>
                <a:gridCol w="205105"/>
                <a:gridCol w="205740"/>
                <a:gridCol w="205105"/>
                <a:gridCol w="205740"/>
                <a:gridCol w="205105"/>
                <a:gridCol w="205740"/>
                <a:gridCol w="205105"/>
                <a:gridCol w="205740"/>
              </a:tblGrid>
              <a:tr h="398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9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8776" name="文本框 17511"/>
          <p:cNvSpPr txBox="1"/>
          <p:nvPr/>
        </p:nvSpPr>
        <p:spPr>
          <a:xfrm>
            <a:off x="1982788" y="4500563"/>
            <a:ext cx="28448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777" name="文本框 17512"/>
          <p:cNvSpPr txBox="1"/>
          <p:nvPr/>
        </p:nvSpPr>
        <p:spPr>
          <a:xfrm>
            <a:off x="2536825" y="4500563"/>
            <a:ext cx="28448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778" name="文本框 17513"/>
          <p:cNvSpPr txBox="1"/>
          <p:nvPr/>
        </p:nvSpPr>
        <p:spPr>
          <a:xfrm>
            <a:off x="3060700" y="4471988"/>
            <a:ext cx="28448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779" name="文本框 17514"/>
          <p:cNvSpPr txBox="1"/>
          <p:nvPr/>
        </p:nvSpPr>
        <p:spPr>
          <a:xfrm>
            <a:off x="3567113" y="4500563"/>
            <a:ext cx="38608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780" name="文本框 17515"/>
          <p:cNvSpPr txBox="1"/>
          <p:nvPr/>
        </p:nvSpPr>
        <p:spPr>
          <a:xfrm>
            <a:off x="3783013" y="4513263"/>
            <a:ext cx="935037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（月）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781" name="任意多边形 17516"/>
          <p:cNvSpPr/>
          <p:nvPr/>
        </p:nvSpPr>
        <p:spPr>
          <a:xfrm>
            <a:off x="2125663" y="2274888"/>
            <a:ext cx="2019300" cy="1316037"/>
          </a:xfrm>
          <a:custGeom>
            <a:avLst/>
            <a:gdLst>
              <a:gd name="txL" fmla="*/ 0 w 1272"/>
              <a:gd name="txT" fmla="*/ 0 h 829"/>
              <a:gd name="txR" fmla="*/ 1272 w 1272"/>
              <a:gd name="txB" fmla="*/ 829 h 829"/>
            </a:gdLst>
            <a:ahLst/>
            <a:cxnLst>
              <a:cxn ang="0">
                <a:pos x="0" y="829"/>
              </a:cxn>
              <a:cxn ang="0">
                <a:pos x="110" y="743"/>
              </a:cxn>
              <a:cxn ang="0">
                <a:pos x="229" y="515"/>
              </a:cxn>
              <a:cxn ang="0">
                <a:pos x="339" y="323"/>
              </a:cxn>
              <a:cxn ang="0">
                <a:pos x="458" y="158"/>
              </a:cxn>
              <a:cxn ang="0">
                <a:pos x="577" y="67"/>
              </a:cxn>
              <a:cxn ang="0">
                <a:pos x="686" y="3"/>
              </a:cxn>
              <a:cxn ang="0">
                <a:pos x="814" y="85"/>
              </a:cxn>
              <a:cxn ang="0">
                <a:pos x="933" y="213"/>
              </a:cxn>
              <a:cxn ang="0">
                <a:pos x="1025" y="350"/>
              </a:cxn>
              <a:cxn ang="0">
                <a:pos x="1171" y="633"/>
              </a:cxn>
              <a:cxn ang="0">
                <a:pos x="1272" y="752"/>
              </a:cxn>
            </a:cxnLst>
            <a:rect l="txL" t="txT" r="txR" b="txB"/>
            <a:pathLst>
              <a:path w="1272" h="829">
                <a:moveTo>
                  <a:pt x="0" y="829"/>
                </a:moveTo>
                <a:cubicBezTo>
                  <a:pt x="18" y="815"/>
                  <a:pt x="72" y="795"/>
                  <a:pt x="110" y="743"/>
                </a:cubicBezTo>
                <a:cubicBezTo>
                  <a:pt x="148" y="691"/>
                  <a:pt x="191" y="585"/>
                  <a:pt x="229" y="515"/>
                </a:cubicBezTo>
                <a:cubicBezTo>
                  <a:pt x="267" y="445"/>
                  <a:pt x="301" y="382"/>
                  <a:pt x="339" y="323"/>
                </a:cubicBezTo>
                <a:cubicBezTo>
                  <a:pt x="377" y="264"/>
                  <a:pt x="418" y="201"/>
                  <a:pt x="458" y="158"/>
                </a:cubicBezTo>
                <a:cubicBezTo>
                  <a:pt x="498" y="115"/>
                  <a:pt x="539" y="93"/>
                  <a:pt x="577" y="67"/>
                </a:cubicBezTo>
                <a:cubicBezTo>
                  <a:pt x="615" y="41"/>
                  <a:pt x="647" y="0"/>
                  <a:pt x="686" y="3"/>
                </a:cubicBezTo>
                <a:cubicBezTo>
                  <a:pt x="725" y="6"/>
                  <a:pt x="773" y="50"/>
                  <a:pt x="814" y="85"/>
                </a:cubicBezTo>
                <a:cubicBezTo>
                  <a:pt x="855" y="120"/>
                  <a:pt x="898" y="169"/>
                  <a:pt x="933" y="213"/>
                </a:cubicBezTo>
                <a:cubicBezTo>
                  <a:pt x="968" y="257"/>
                  <a:pt x="985" y="280"/>
                  <a:pt x="1025" y="350"/>
                </a:cubicBezTo>
                <a:cubicBezTo>
                  <a:pt x="1065" y="420"/>
                  <a:pt x="1130" y="566"/>
                  <a:pt x="1171" y="633"/>
                </a:cubicBezTo>
                <a:cubicBezTo>
                  <a:pt x="1212" y="700"/>
                  <a:pt x="1251" y="727"/>
                  <a:pt x="1272" y="752"/>
                </a:cubicBezTo>
              </a:path>
            </a:pathLst>
          </a:custGeom>
          <a:noFill/>
          <a:ln w="254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8782" name="文本框 17517"/>
          <p:cNvSpPr txBox="1"/>
          <p:nvPr/>
        </p:nvSpPr>
        <p:spPr>
          <a:xfrm>
            <a:off x="4683125" y="3124200"/>
            <a:ext cx="29591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600" dirty="0">
                <a:solidFill>
                  <a:srgbClr val="FF3300"/>
                </a:solidFill>
                <a:latin typeface="Arial" panose="020B0604020202020204" pitchFamily="34" charset="0"/>
              </a:rPr>
              <a:t>0</a:t>
            </a:r>
            <a:endParaRPr lang="en-US" altLang="zh-CN" sz="16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8783" name="文本框 17518"/>
          <p:cNvSpPr txBox="1"/>
          <p:nvPr/>
        </p:nvSpPr>
        <p:spPr>
          <a:xfrm>
            <a:off x="4570413" y="2787650"/>
            <a:ext cx="40894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600" dirty="0">
                <a:solidFill>
                  <a:srgbClr val="FF3300"/>
                </a:solidFill>
                <a:latin typeface="Arial" panose="020B0604020202020204" pitchFamily="34" charset="0"/>
              </a:rPr>
              <a:t>10</a:t>
            </a:r>
            <a:endParaRPr lang="en-US" altLang="zh-CN" sz="16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8784" name="文本框 17519"/>
          <p:cNvSpPr txBox="1"/>
          <p:nvPr/>
        </p:nvSpPr>
        <p:spPr>
          <a:xfrm>
            <a:off x="4502150" y="3556000"/>
            <a:ext cx="476885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600" dirty="0">
                <a:solidFill>
                  <a:srgbClr val="FF3300"/>
                </a:solidFill>
                <a:latin typeface="Arial" panose="020B0604020202020204" pitchFamily="34" charset="0"/>
              </a:rPr>
              <a:t>-10</a:t>
            </a:r>
            <a:endParaRPr lang="en-US" altLang="zh-CN" sz="16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8785" name="文本框 17520"/>
          <p:cNvSpPr txBox="1"/>
          <p:nvPr/>
        </p:nvSpPr>
        <p:spPr>
          <a:xfrm>
            <a:off x="4570413" y="2427288"/>
            <a:ext cx="40894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600" dirty="0">
                <a:solidFill>
                  <a:srgbClr val="FF3300"/>
                </a:solidFill>
                <a:latin typeface="Arial" panose="020B0604020202020204" pitchFamily="34" charset="0"/>
              </a:rPr>
              <a:t>20</a:t>
            </a:r>
            <a:endParaRPr lang="en-US" altLang="zh-CN" sz="16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8786" name="文本框 17521"/>
          <p:cNvSpPr txBox="1"/>
          <p:nvPr/>
        </p:nvSpPr>
        <p:spPr>
          <a:xfrm>
            <a:off x="4570413" y="1971675"/>
            <a:ext cx="40894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600" dirty="0">
                <a:solidFill>
                  <a:srgbClr val="FF3300"/>
                </a:solidFill>
                <a:latin typeface="Arial" panose="020B0604020202020204" pitchFamily="34" charset="0"/>
              </a:rPr>
              <a:t>30</a:t>
            </a:r>
            <a:endParaRPr lang="en-US" altLang="zh-CN" sz="16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8787" name="文本框 17522"/>
          <p:cNvSpPr txBox="1"/>
          <p:nvPr/>
        </p:nvSpPr>
        <p:spPr>
          <a:xfrm>
            <a:off x="4502150" y="4325938"/>
            <a:ext cx="476885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600" dirty="0">
                <a:solidFill>
                  <a:srgbClr val="FF3300"/>
                </a:solidFill>
                <a:latin typeface="Arial" panose="020B0604020202020204" pitchFamily="34" charset="0"/>
              </a:rPr>
              <a:t>-30</a:t>
            </a:r>
            <a:endParaRPr lang="en-US" altLang="zh-CN" sz="16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8788" name="文本框 17523"/>
          <p:cNvSpPr txBox="1"/>
          <p:nvPr/>
        </p:nvSpPr>
        <p:spPr>
          <a:xfrm>
            <a:off x="4502150" y="3987800"/>
            <a:ext cx="476885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600" dirty="0">
                <a:solidFill>
                  <a:srgbClr val="FF3300"/>
                </a:solidFill>
                <a:latin typeface="Arial" panose="020B0604020202020204" pitchFamily="34" charset="0"/>
              </a:rPr>
              <a:t>-20</a:t>
            </a:r>
            <a:endParaRPr lang="en-US" altLang="zh-CN" sz="16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8789" name="矩形 17524"/>
          <p:cNvSpPr/>
          <p:nvPr/>
        </p:nvSpPr>
        <p:spPr>
          <a:xfrm>
            <a:off x="4764088" y="1827213"/>
            <a:ext cx="944880" cy="2755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200" dirty="0">
                <a:latin typeface="Arial" panose="020B0604020202020204" pitchFamily="34" charset="0"/>
              </a:rPr>
              <a:t>气温（</a:t>
            </a:r>
            <a:r>
              <a:rPr lang="en-US" altLang="zh-CN" sz="1200" dirty="0">
                <a:latin typeface="Arial" panose="020B0604020202020204" pitchFamily="34" charset="0"/>
              </a:rPr>
              <a:t>℃</a:t>
            </a:r>
            <a:r>
              <a:rPr lang="zh-CN" altLang="en-US" sz="1200" dirty="0">
                <a:latin typeface="Arial" panose="020B0604020202020204" pitchFamily="34" charset="0"/>
              </a:rPr>
              <a:t>）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graphicFrame>
        <p:nvGraphicFramePr>
          <p:cNvPr id="26" name="表格 25"/>
          <p:cNvGraphicFramePr>
            <a:graphicFrameLocks noGrp="1"/>
          </p:cNvGraphicFramePr>
          <p:nvPr/>
        </p:nvGraphicFramePr>
        <p:xfrm>
          <a:off x="4979988" y="2116138"/>
          <a:ext cx="2465070" cy="2393315"/>
        </p:xfrm>
        <a:graphic>
          <a:graphicData uri="http://schemas.openxmlformats.org/drawingml/2006/table">
            <a:tbl>
              <a:tblPr/>
              <a:tblGrid>
                <a:gridCol w="205105"/>
                <a:gridCol w="205740"/>
                <a:gridCol w="205105"/>
                <a:gridCol w="205740"/>
                <a:gridCol w="205105"/>
                <a:gridCol w="205740"/>
                <a:gridCol w="205105"/>
                <a:gridCol w="205740"/>
                <a:gridCol w="205105"/>
                <a:gridCol w="205740"/>
                <a:gridCol w="205105"/>
                <a:gridCol w="205740"/>
              </a:tblGrid>
              <a:tr h="398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9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8883" name="文本框 17618"/>
          <p:cNvSpPr txBox="1"/>
          <p:nvPr/>
        </p:nvSpPr>
        <p:spPr>
          <a:xfrm>
            <a:off x="4910138" y="4471988"/>
            <a:ext cx="28448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884" name="文本框 17619"/>
          <p:cNvSpPr txBox="1"/>
          <p:nvPr/>
        </p:nvSpPr>
        <p:spPr>
          <a:xfrm>
            <a:off x="5464175" y="4471988"/>
            <a:ext cx="28448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885" name="文本框 17620"/>
          <p:cNvSpPr txBox="1"/>
          <p:nvPr/>
        </p:nvSpPr>
        <p:spPr>
          <a:xfrm>
            <a:off x="5988050" y="4443413"/>
            <a:ext cx="28448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886" name="文本框 17621"/>
          <p:cNvSpPr txBox="1"/>
          <p:nvPr/>
        </p:nvSpPr>
        <p:spPr>
          <a:xfrm>
            <a:off x="6494463" y="4471988"/>
            <a:ext cx="38608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887" name="文本框 17622"/>
          <p:cNvSpPr txBox="1"/>
          <p:nvPr/>
        </p:nvSpPr>
        <p:spPr>
          <a:xfrm>
            <a:off x="6807200" y="4470400"/>
            <a:ext cx="720725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（月）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888" name="任意多边形 17623"/>
          <p:cNvSpPr/>
          <p:nvPr/>
        </p:nvSpPr>
        <p:spPr>
          <a:xfrm>
            <a:off x="5053013" y="2163763"/>
            <a:ext cx="2016125" cy="239712"/>
          </a:xfrm>
          <a:custGeom>
            <a:avLst/>
            <a:gdLst>
              <a:gd name="txL" fmla="*/ 0 w 1270"/>
              <a:gd name="txT" fmla="*/ 0 h 151"/>
              <a:gd name="txR" fmla="*/ 1270 w 1270"/>
              <a:gd name="txB" fmla="*/ 151 h 151"/>
            </a:gdLst>
            <a:ahLst/>
            <a:cxnLst>
              <a:cxn ang="0">
                <a:pos x="0" y="114"/>
              </a:cxn>
              <a:cxn ang="0">
                <a:pos x="131" y="114"/>
              </a:cxn>
              <a:cxn ang="0">
                <a:pos x="263" y="78"/>
              </a:cxn>
              <a:cxn ang="0">
                <a:pos x="437" y="42"/>
              </a:cxn>
              <a:cxn ang="0">
                <a:pos x="678" y="0"/>
              </a:cxn>
              <a:cxn ang="0">
                <a:pos x="876" y="42"/>
              </a:cxn>
              <a:cxn ang="0">
                <a:pos x="952" y="74"/>
              </a:cxn>
              <a:cxn ang="0">
                <a:pos x="1031" y="89"/>
              </a:cxn>
              <a:cxn ang="0">
                <a:pos x="1139" y="114"/>
              </a:cxn>
              <a:cxn ang="0">
                <a:pos x="1270" y="151"/>
              </a:cxn>
            </a:cxnLst>
            <a:rect l="txL" t="txT" r="txR" b="txB"/>
            <a:pathLst>
              <a:path w="1270" h="151">
                <a:moveTo>
                  <a:pt x="0" y="114"/>
                </a:moveTo>
                <a:cubicBezTo>
                  <a:pt x="43" y="117"/>
                  <a:pt x="88" y="120"/>
                  <a:pt x="131" y="114"/>
                </a:cubicBezTo>
                <a:cubicBezTo>
                  <a:pt x="175" y="109"/>
                  <a:pt x="212" y="90"/>
                  <a:pt x="263" y="78"/>
                </a:cubicBezTo>
                <a:cubicBezTo>
                  <a:pt x="314" y="66"/>
                  <a:pt x="368" y="55"/>
                  <a:pt x="437" y="42"/>
                </a:cubicBezTo>
                <a:cubicBezTo>
                  <a:pt x="506" y="29"/>
                  <a:pt x="605" y="0"/>
                  <a:pt x="678" y="0"/>
                </a:cubicBezTo>
                <a:cubicBezTo>
                  <a:pt x="751" y="0"/>
                  <a:pt x="830" y="30"/>
                  <a:pt x="876" y="42"/>
                </a:cubicBezTo>
                <a:cubicBezTo>
                  <a:pt x="922" y="54"/>
                  <a:pt x="926" y="66"/>
                  <a:pt x="952" y="74"/>
                </a:cubicBezTo>
                <a:cubicBezTo>
                  <a:pt x="978" y="82"/>
                  <a:pt x="1001" y="82"/>
                  <a:pt x="1031" y="89"/>
                </a:cubicBezTo>
                <a:cubicBezTo>
                  <a:pt x="1062" y="95"/>
                  <a:pt x="1099" y="104"/>
                  <a:pt x="1139" y="114"/>
                </a:cubicBezTo>
                <a:cubicBezTo>
                  <a:pt x="1178" y="125"/>
                  <a:pt x="1256" y="145"/>
                  <a:pt x="1270" y="151"/>
                </a:cubicBezTo>
              </a:path>
            </a:pathLst>
          </a:custGeom>
          <a:noFill/>
          <a:ln w="254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8889" name="文本框 17624"/>
          <p:cNvSpPr txBox="1"/>
          <p:nvPr/>
        </p:nvSpPr>
        <p:spPr>
          <a:xfrm>
            <a:off x="7635875" y="3105150"/>
            <a:ext cx="29591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600" dirty="0">
                <a:solidFill>
                  <a:srgbClr val="FF3300"/>
                </a:solidFill>
                <a:latin typeface="Arial" panose="020B0604020202020204" pitchFamily="34" charset="0"/>
              </a:rPr>
              <a:t>0</a:t>
            </a:r>
            <a:endParaRPr lang="en-US" altLang="zh-CN" sz="16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8890" name="文本框 17625"/>
          <p:cNvSpPr txBox="1"/>
          <p:nvPr/>
        </p:nvSpPr>
        <p:spPr>
          <a:xfrm>
            <a:off x="7523163" y="2768600"/>
            <a:ext cx="40894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600" dirty="0">
                <a:solidFill>
                  <a:srgbClr val="FF3300"/>
                </a:solidFill>
                <a:latin typeface="Arial" panose="020B0604020202020204" pitchFamily="34" charset="0"/>
              </a:rPr>
              <a:t>10</a:t>
            </a:r>
            <a:endParaRPr lang="en-US" altLang="zh-CN" sz="16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8891" name="文本框 17626"/>
          <p:cNvSpPr txBox="1"/>
          <p:nvPr/>
        </p:nvSpPr>
        <p:spPr>
          <a:xfrm>
            <a:off x="7454900" y="3536950"/>
            <a:ext cx="476885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600" dirty="0">
                <a:solidFill>
                  <a:srgbClr val="FF3300"/>
                </a:solidFill>
                <a:latin typeface="Arial" panose="020B0604020202020204" pitchFamily="34" charset="0"/>
              </a:rPr>
              <a:t>-10</a:t>
            </a:r>
            <a:endParaRPr lang="en-US" altLang="zh-CN" sz="16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8892" name="文本框 17627"/>
          <p:cNvSpPr txBox="1"/>
          <p:nvPr/>
        </p:nvSpPr>
        <p:spPr>
          <a:xfrm>
            <a:off x="7523163" y="2408238"/>
            <a:ext cx="40894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600" dirty="0">
                <a:solidFill>
                  <a:srgbClr val="FF3300"/>
                </a:solidFill>
                <a:latin typeface="Arial" panose="020B0604020202020204" pitchFamily="34" charset="0"/>
              </a:rPr>
              <a:t>20</a:t>
            </a:r>
            <a:endParaRPr lang="en-US" altLang="zh-CN" sz="16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8893" name="文本框 17628"/>
          <p:cNvSpPr txBox="1"/>
          <p:nvPr/>
        </p:nvSpPr>
        <p:spPr>
          <a:xfrm>
            <a:off x="7523163" y="1952625"/>
            <a:ext cx="40894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600" dirty="0">
                <a:solidFill>
                  <a:srgbClr val="FF3300"/>
                </a:solidFill>
                <a:latin typeface="Arial" panose="020B0604020202020204" pitchFamily="34" charset="0"/>
              </a:rPr>
              <a:t>30</a:t>
            </a:r>
            <a:endParaRPr lang="en-US" altLang="zh-CN" sz="16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8894" name="文本框 17629"/>
          <p:cNvSpPr txBox="1"/>
          <p:nvPr/>
        </p:nvSpPr>
        <p:spPr>
          <a:xfrm>
            <a:off x="7454900" y="3968750"/>
            <a:ext cx="476885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600" dirty="0">
                <a:solidFill>
                  <a:srgbClr val="FF3300"/>
                </a:solidFill>
                <a:latin typeface="Arial" panose="020B0604020202020204" pitchFamily="34" charset="0"/>
              </a:rPr>
              <a:t>-20</a:t>
            </a:r>
            <a:endParaRPr lang="en-US" altLang="zh-CN" sz="16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8895" name="矩形 17630"/>
          <p:cNvSpPr/>
          <p:nvPr/>
        </p:nvSpPr>
        <p:spPr>
          <a:xfrm>
            <a:off x="7716838" y="1808163"/>
            <a:ext cx="944880" cy="2755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200" dirty="0">
                <a:latin typeface="Arial" panose="020B0604020202020204" pitchFamily="34" charset="0"/>
              </a:rPr>
              <a:t>气温（</a:t>
            </a:r>
            <a:r>
              <a:rPr lang="en-US" altLang="zh-CN" sz="1200" dirty="0">
                <a:latin typeface="Arial" panose="020B0604020202020204" pitchFamily="34" charset="0"/>
              </a:rPr>
              <a:t>℃</a:t>
            </a:r>
            <a:r>
              <a:rPr lang="zh-CN" altLang="en-US" sz="1200" dirty="0">
                <a:latin typeface="Arial" panose="020B0604020202020204" pitchFamily="34" charset="0"/>
              </a:rPr>
              <a:t>）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graphicFrame>
        <p:nvGraphicFramePr>
          <p:cNvPr id="40" name="表格 39"/>
          <p:cNvGraphicFramePr>
            <a:graphicFrameLocks noGrp="1"/>
          </p:cNvGraphicFramePr>
          <p:nvPr/>
        </p:nvGraphicFramePr>
        <p:xfrm>
          <a:off x="7932738" y="2097088"/>
          <a:ext cx="2465070" cy="2393315"/>
        </p:xfrm>
        <a:graphic>
          <a:graphicData uri="http://schemas.openxmlformats.org/drawingml/2006/table">
            <a:tbl>
              <a:tblPr/>
              <a:tblGrid>
                <a:gridCol w="205105"/>
                <a:gridCol w="205740"/>
                <a:gridCol w="205105"/>
                <a:gridCol w="205740"/>
                <a:gridCol w="205105"/>
                <a:gridCol w="205740"/>
                <a:gridCol w="205105"/>
                <a:gridCol w="205740"/>
                <a:gridCol w="205105"/>
                <a:gridCol w="205740"/>
                <a:gridCol w="205105"/>
                <a:gridCol w="205740"/>
              </a:tblGrid>
              <a:tr h="398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9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8989" name="文本框 17724"/>
          <p:cNvSpPr txBox="1"/>
          <p:nvPr/>
        </p:nvSpPr>
        <p:spPr>
          <a:xfrm>
            <a:off x="7862888" y="4452938"/>
            <a:ext cx="28448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990" name="文本框 17725"/>
          <p:cNvSpPr txBox="1"/>
          <p:nvPr/>
        </p:nvSpPr>
        <p:spPr>
          <a:xfrm>
            <a:off x="8416925" y="4452938"/>
            <a:ext cx="28448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991" name="文本框 17726"/>
          <p:cNvSpPr txBox="1"/>
          <p:nvPr/>
        </p:nvSpPr>
        <p:spPr>
          <a:xfrm>
            <a:off x="8940800" y="4424363"/>
            <a:ext cx="28448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992" name="文本框 17727"/>
          <p:cNvSpPr txBox="1"/>
          <p:nvPr/>
        </p:nvSpPr>
        <p:spPr>
          <a:xfrm>
            <a:off x="9447213" y="4452938"/>
            <a:ext cx="38608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993" name="任意多边形 17728"/>
          <p:cNvSpPr/>
          <p:nvPr/>
        </p:nvSpPr>
        <p:spPr>
          <a:xfrm>
            <a:off x="8005763" y="3133725"/>
            <a:ext cx="1970087" cy="1203325"/>
          </a:xfrm>
          <a:custGeom>
            <a:avLst/>
            <a:gdLst>
              <a:gd name="txL" fmla="*/ 0 w 1241"/>
              <a:gd name="txT" fmla="*/ 0 h 1024"/>
              <a:gd name="txR" fmla="*/ 1241 w 1241"/>
              <a:gd name="txB" fmla="*/ 1024 h 1024"/>
            </a:gdLst>
            <a:ahLst/>
            <a:cxnLst>
              <a:cxn ang="0">
                <a:pos x="0" y="1021"/>
              </a:cxn>
              <a:cxn ang="0">
                <a:pos x="137" y="1012"/>
              </a:cxn>
              <a:cxn ang="0">
                <a:pos x="245" y="948"/>
              </a:cxn>
              <a:cxn ang="0">
                <a:pos x="347" y="668"/>
              </a:cxn>
              <a:cxn ang="0">
                <a:pos x="467" y="341"/>
              </a:cxn>
              <a:cxn ang="0">
                <a:pos x="585" y="125"/>
              </a:cxn>
              <a:cxn ang="0">
                <a:pos x="692" y="1"/>
              </a:cxn>
              <a:cxn ang="0">
                <a:pos x="818" y="117"/>
              </a:cxn>
              <a:cxn ang="0">
                <a:pos x="887" y="245"/>
              </a:cxn>
              <a:cxn ang="0">
                <a:pos x="1006" y="494"/>
              </a:cxn>
              <a:cxn ang="0">
                <a:pos x="1117" y="766"/>
              </a:cxn>
              <a:cxn ang="0">
                <a:pos x="1241" y="966"/>
              </a:cxn>
            </a:cxnLst>
            <a:rect l="txL" t="txT" r="txR" b="txB"/>
            <a:pathLst>
              <a:path w="1241" h="1024">
                <a:moveTo>
                  <a:pt x="0" y="1021"/>
                </a:moveTo>
                <a:cubicBezTo>
                  <a:pt x="23" y="1020"/>
                  <a:pt x="96" y="1024"/>
                  <a:pt x="137" y="1012"/>
                </a:cubicBezTo>
                <a:cubicBezTo>
                  <a:pt x="178" y="1000"/>
                  <a:pt x="210" y="1005"/>
                  <a:pt x="245" y="948"/>
                </a:cubicBezTo>
                <a:cubicBezTo>
                  <a:pt x="280" y="891"/>
                  <a:pt x="310" y="769"/>
                  <a:pt x="347" y="668"/>
                </a:cubicBezTo>
                <a:cubicBezTo>
                  <a:pt x="385" y="567"/>
                  <a:pt x="427" y="431"/>
                  <a:pt x="467" y="341"/>
                </a:cubicBezTo>
                <a:cubicBezTo>
                  <a:pt x="507" y="251"/>
                  <a:pt x="548" y="182"/>
                  <a:pt x="585" y="125"/>
                </a:cubicBezTo>
                <a:cubicBezTo>
                  <a:pt x="622" y="68"/>
                  <a:pt x="653" y="2"/>
                  <a:pt x="692" y="1"/>
                </a:cubicBezTo>
                <a:cubicBezTo>
                  <a:pt x="731" y="0"/>
                  <a:pt x="786" y="76"/>
                  <a:pt x="818" y="117"/>
                </a:cubicBezTo>
                <a:cubicBezTo>
                  <a:pt x="851" y="157"/>
                  <a:pt x="856" y="182"/>
                  <a:pt x="887" y="245"/>
                </a:cubicBezTo>
                <a:cubicBezTo>
                  <a:pt x="919" y="308"/>
                  <a:pt x="968" y="407"/>
                  <a:pt x="1006" y="494"/>
                </a:cubicBezTo>
                <a:cubicBezTo>
                  <a:pt x="1045" y="580"/>
                  <a:pt x="1078" y="688"/>
                  <a:pt x="1117" y="766"/>
                </a:cubicBezTo>
                <a:cubicBezTo>
                  <a:pt x="1156" y="844"/>
                  <a:pt x="1215" y="924"/>
                  <a:pt x="1241" y="966"/>
                </a:cubicBezTo>
              </a:path>
            </a:pathLst>
          </a:custGeom>
          <a:noFill/>
          <a:ln w="254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8994" name="文本框 17729"/>
          <p:cNvSpPr txBox="1"/>
          <p:nvPr/>
        </p:nvSpPr>
        <p:spPr>
          <a:xfrm>
            <a:off x="2846388" y="4735513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latin typeface="Arial" panose="020B0604020202020204" pitchFamily="34" charset="0"/>
              </a:rPr>
              <a:t>A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28995" name="文本框 17730"/>
          <p:cNvSpPr txBox="1"/>
          <p:nvPr/>
        </p:nvSpPr>
        <p:spPr>
          <a:xfrm>
            <a:off x="6157913" y="4759325"/>
            <a:ext cx="3352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latin typeface="Arial" panose="020B0604020202020204" pitchFamily="34" charset="0"/>
              </a:rPr>
              <a:t>B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28996" name="文本框 17731"/>
          <p:cNvSpPr txBox="1"/>
          <p:nvPr/>
        </p:nvSpPr>
        <p:spPr>
          <a:xfrm>
            <a:off x="8802688" y="4567238"/>
            <a:ext cx="3352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dirty="0">
                <a:latin typeface="Arial" panose="020B0604020202020204" pitchFamily="34" charset="0"/>
              </a:rPr>
              <a:t>c</a:t>
            </a:r>
            <a:endParaRPr lang="en-US" altLang="zh-CN" sz="2400" dirty="0">
              <a:latin typeface="Arial" panose="020B0604020202020204" pitchFamily="34" charset="0"/>
            </a:endParaRPr>
          </a:p>
        </p:txBody>
      </p:sp>
      <p:sp>
        <p:nvSpPr>
          <p:cNvPr id="28997" name="文本框 17733"/>
          <p:cNvSpPr txBox="1"/>
          <p:nvPr/>
        </p:nvSpPr>
        <p:spPr>
          <a:xfrm>
            <a:off x="9758363" y="4484688"/>
            <a:ext cx="720725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（月）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998" name="矩形 60"/>
          <p:cNvSpPr/>
          <p:nvPr/>
        </p:nvSpPr>
        <p:spPr>
          <a:xfrm>
            <a:off x="2135188" y="908050"/>
            <a:ext cx="2509520" cy="4914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600" b="1" dirty="0">
                <a:solidFill>
                  <a:srgbClr val="000000"/>
                </a:solidFill>
                <a:latin typeface="宋体" panose="02010600030101010101" pitchFamily="2" charset="-122"/>
              </a:rPr>
              <a:t>4.</a:t>
            </a:r>
            <a:r>
              <a:rPr lang="zh-CN" altLang="en-US" sz="2600" b="1" dirty="0">
                <a:solidFill>
                  <a:srgbClr val="000000"/>
                </a:solidFill>
                <a:latin typeface="宋体" panose="02010600030101010101" pitchFamily="2" charset="-122"/>
              </a:rPr>
              <a:t>看图解答问题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文本框 17732"/>
          <p:cNvSpPr txBox="1"/>
          <p:nvPr/>
        </p:nvSpPr>
        <p:spPr>
          <a:xfrm>
            <a:off x="1703388" y="1268413"/>
            <a:ext cx="8901112" cy="409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200000"/>
              </a:lnSpc>
            </a:pPr>
            <a:r>
              <a:rPr lang="en-US" altLang="zh-CN" sz="2600" b="1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</a:rPr>
              <a:t>何地气温年较差最小？（     ）	</a:t>
            </a:r>
            <a:endParaRPr lang="zh-CN" altLang="en-US" sz="2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600" b="1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</a:rPr>
              <a:t>何处四季分明？（   ）；何处终年高温？</a:t>
            </a:r>
            <a:r>
              <a:rPr lang="en-US" altLang="zh-CN" sz="2600" b="1" dirty="0">
                <a:latin typeface="黑体" panose="02010609060101010101" pitchFamily="49" charset="-122"/>
                <a:ea typeface="黑体" panose="02010609060101010101" pitchFamily="49" charset="-122"/>
              </a:rPr>
              <a:t>(   )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</a:rPr>
              <a:t>；何处</a:t>
            </a:r>
            <a:endParaRPr lang="zh-CN" altLang="en-US" sz="2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</a:rPr>
              <a:t>终年寒冷？（   ）</a:t>
            </a:r>
            <a:endParaRPr lang="zh-CN" altLang="en-US" sz="2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600" b="1" dirty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</a:rPr>
              <a:t>何地与我们学校所在地气温年变化规律最接近？</a:t>
            </a:r>
            <a:r>
              <a:rPr lang="en-US" altLang="zh-CN" sz="2600" b="1" dirty="0">
                <a:latin typeface="黑体" panose="02010609060101010101" pitchFamily="49" charset="-122"/>
                <a:ea typeface="黑体" panose="02010609060101010101" pitchFamily="49" charset="-122"/>
              </a:rPr>
              <a:t>(   )</a:t>
            </a:r>
            <a:endParaRPr lang="en-US" altLang="zh-CN" sz="2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600" b="1" dirty="0"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</a:rPr>
              <a:t>三地各在哪个温度带？（                        ）</a:t>
            </a:r>
            <a:endParaRPr lang="zh-CN" altLang="en-US" sz="2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17736"/>
          <p:cNvSpPr txBox="1"/>
          <p:nvPr/>
        </p:nvSpPr>
        <p:spPr>
          <a:xfrm>
            <a:off x="5880100" y="1512888"/>
            <a:ext cx="64928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17737"/>
          <p:cNvSpPr txBox="1"/>
          <p:nvPr/>
        </p:nvSpPr>
        <p:spPr>
          <a:xfrm>
            <a:off x="4583113" y="2232025"/>
            <a:ext cx="71913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A</a:t>
            </a:r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17739"/>
          <p:cNvSpPr txBox="1"/>
          <p:nvPr/>
        </p:nvSpPr>
        <p:spPr>
          <a:xfrm>
            <a:off x="3863975" y="2987675"/>
            <a:ext cx="5048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17740"/>
          <p:cNvSpPr txBox="1"/>
          <p:nvPr/>
        </p:nvSpPr>
        <p:spPr>
          <a:xfrm>
            <a:off x="9336088" y="3716338"/>
            <a:ext cx="431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17741"/>
          <p:cNvSpPr txBox="1"/>
          <p:nvPr/>
        </p:nvSpPr>
        <p:spPr>
          <a:xfrm rot="10689549" flipV="1">
            <a:off x="8413750" y="2398713"/>
            <a:ext cx="5762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17743"/>
          <p:cNvSpPr txBox="1"/>
          <p:nvPr/>
        </p:nvSpPr>
        <p:spPr>
          <a:xfrm>
            <a:off x="5878513" y="4652963"/>
            <a:ext cx="41052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北温带  热带  北寒带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8540750" cy="1143000"/>
          </a:xfrm>
        </p:spPr>
        <p:txBody>
          <a:bodyPr/>
          <a:lstStyle/>
          <a:p>
            <a:pPr algn="l" eaLnBrk="1" hangingPunct="1"/>
            <a:r>
              <a:rPr lang="zh-CN" altLang="en-US" b="1" dirty="0" smtClean="0">
                <a:solidFill>
                  <a:srgbClr val="FF0066"/>
                </a:solidFill>
              </a:rPr>
              <a:t>导读题纲     </a:t>
            </a:r>
            <a:r>
              <a:rPr lang="zh-CN" altLang="en-US" sz="3200" b="1" dirty="0" smtClean="0">
                <a:solidFill>
                  <a:srgbClr val="FF0066"/>
                </a:solidFill>
              </a:rPr>
              <a:t>读课本</a:t>
            </a:r>
            <a:r>
              <a:rPr lang="en-US" altLang="zh-CN" sz="3200" b="1" dirty="0" smtClean="0">
                <a:solidFill>
                  <a:srgbClr val="FF0066"/>
                </a:solidFill>
              </a:rPr>
              <a:t>P53-54</a:t>
            </a:r>
            <a:r>
              <a:rPr lang="zh-CN" altLang="en-US" sz="3200" b="1" dirty="0" smtClean="0">
                <a:solidFill>
                  <a:srgbClr val="FF0066"/>
                </a:solidFill>
              </a:rPr>
              <a:t>回答问题</a:t>
            </a:r>
            <a:endParaRPr lang="zh-CN" altLang="en-US" sz="3200" b="1" dirty="0" smtClean="0">
              <a:solidFill>
                <a:srgbClr val="FF0066"/>
              </a:solidFill>
            </a:endParaRP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2299335"/>
            <a:ext cx="12192000" cy="267525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1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、气温的单位是什么？使用什么仪器来测量？测量的次数是几次？几时测量？</a:t>
            </a:r>
            <a:endParaRPr lang="zh-CN" altLang="en-US" sz="36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2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、读图</a:t>
            </a:r>
            <a:r>
              <a:rPr lang="en-US" altLang="zh-CN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3.10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如何计算日平均气温</a:t>
            </a:r>
            <a:r>
              <a:rPr lang="zh-CN" altLang="en-US" sz="36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？</a:t>
            </a:r>
            <a:endParaRPr lang="en-US" altLang="zh-CN" sz="36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zh-CN" altLang="en-US" sz="36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zh-CN" altLang="en-US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zh-CN" altLang="en-US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zh-CN" altLang="en-US" sz="36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 bwMode="auto">
          <a:xfrm>
            <a:off x="0" y="3498344"/>
            <a:ext cx="11305256" cy="293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51117"/>
            <a:ext cx="543863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EC203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基础检测与过</a:t>
            </a:r>
            <a:r>
              <a:rPr lang="zh-CN" altLang="en-US" sz="3200" b="1" dirty="0" smtClean="0">
                <a:solidFill>
                  <a:srgbClr val="EC203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关</a:t>
            </a:r>
            <a:r>
              <a:rPr lang="en-US" altLang="zh-CN" sz="3200" b="1" dirty="0" smtClean="0">
                <a:solidFill>
                  <a:srgbClr val="EC203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200" b="1" dirty="0" smtClean="0">
                <a:solidFill>
                  <a:srgbClr val="EC203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课本</a:t>
            </a:r>
            <a:r>
              <a:rPr lang="en-US" altLang="zh-CN" sz="3200" b="1" dirty="0" smtClean="0">
                <a:solidFill>
                  <a:srgbClr val="EC203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53</a:t>
            </a:r>
            <a:r>
              <a:rPr lang="zh-CN" altLang="en-US" sz="3200" b="1" dirty="0" smtClean="0">
                <a:solidFill>
                  <a:srgbClr val="EC203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页</a:t>
            </a:r>
            <a:r>
              <a:rPr lang="en-US" altLang="zh-CN" sz="3200" b="1" dirty="0" smtClean="0">
                <a:solidFill>
                  <a:srgbClr val="EC203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3200" b="1" dirty="0">
              <a:solidFill>
                <a:srgbClr val="EC203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095" y="1996262"/>
            <a:ext cx="1184084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气温</a:t>
            </a:r>
            <a:endParaRPr lang="zh-CN" altLang="en-US" sz="24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）概念：表示</a:t>
            </a:r>
            <a:r>
              <a:rPr lang="en-US" altLang="zh-CN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_______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的温度，单位是 </a:t>
            </a:r>
            <a:r>
              <a:rPr lang="en-US" altLang="zh-CN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___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，记做</a:t>
            </a:r>
            <a:r>
              <a:rPr lang="en-US" altLang="zh-CN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____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endParaRPr lang="en-US" altLang="zh-CN" sz="24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）人们关心的气温值：</a:t>
            </a:r>
            <a:r>
              <a: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_____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气温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、最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低气温、平均气温。</a:t>
            </a:r>
            <a:endParaRPr lang="zh-CN" altLang="en-US" sz="24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r>
              <a:rPr lang="zh-CN" altLang="en-US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</a:t>
            </a:r>
            <a:r>
              <a:rPr lang="en-US" altLang="zh-CN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）气温的测量（阅读</a:t>
            </a:r>
            <a:r>
              <a:rPr lang="en-US" altLang="zh-CN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54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页的阅读材料）</a:t>
            </a:r>
            <a:endParaRPr lang="en-US" altLang="zh-CN" sz="24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方法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：用放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在</a:t>
            </a:r>
            <a:r>
              <a:rPr lang="en-US" altLang="zh-CN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_______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里的温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度计测得离地面</a:t>
            </a:r>
            <a:r>
              <a:rPr lang="en-US" altLang="zh-CN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_______ 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处的</a:t>
            </a:r>
            <a:endParaRPr lang="en-US" altLang="zh-CN" sz="24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r>
              <a:rPr lang="zh-CN" altLang="en-US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气温。</a:t>
            </a:r>
            <a:endParaRPr lang="zh-CN" altLang="en-US" sz="24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次数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：</a:t>
            </a:r>
            <a:r>
              <a:rPr lang="en-US" altLang="zh-CN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次，人工观测通常每天在</a:t>
            </a:r>
            <a:r>
              <a:rPr lang="en-US" altLang="zh-CN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8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时、</a:t>
            </a:r>
            <a:r>
              <a:rPr lang="en-US" altLang="zh-CN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14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时、</a:t>
            </a:r>
            <a:r>
              <a:rPr lang="en-US" altLang="zh-CN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20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时、</a:t>
            </a:r>
            <a:r>
              <a:rPr lang="en-US" altLang="zh-CN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sz="2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时测。</a:t>
            </a:r>
            <a:endParaRPr lang="zh-CN" altLang="en-US" sz="24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endParaRPr lang="en-US" altLang="zh-CN" sz="24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endParaRPr lang="en-US" altLang="zh-CN" sz="24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endParaRPr lang="en-US" altLang="zh-CN" sz="24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endParaRPr lang="en-US" altLang="zh-CN" sz="24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4655" y="2328758"/>
            <a:ext cx="1881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摄氏度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320136" y="2328758"/>
            <a:ext cx="1144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ea"/>
              </a:rPr>
              <a:t>°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ea"/>
              </a:rPr>
              <a:t>C</a:t>
            </a:r>
            <a:endParaRPr lang="en-US" altLang="zh-CN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j-ea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3725999" y="2698983"/>
            <a:ext cx="1099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最高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2740945" y="2328758"/>
            <a:ext cx="1144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ea"/>
              </a:rPr>
              <a:t>大气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j-ea"/>
            </a:endParaRP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692127" y="1755760"/>
            <a:ext cx="2499873" cy="29054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4" descr="温度计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344616" y="1506855"/>
            <a:ext cx="1384520" cy="315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2062622" y="3423687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百叶箱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359617" y="3423687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1.5</a:t>
            </a:r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米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cxnSp>
        <p:nvCxnSpPr>
          <p:cNvPr id="18" name="直接箭头连接符 17"/>
          <p:cNvCxnSpPr/>
          <p:nvPr>
            <p:custDataLst>
              <p:tags r:id="rId3"/>
            </p:custDataLst>
          </p:nvPr>
        </p:nvCxnSpPr>
        <p:spPr>
          <a:xfrm flipV="1">
            <a:off x="6019459" y="1755762"/>
            <a:ext cx="2445582" cy="5729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>
            <p:custDataLst>
              <p:tags r:id="rId4"/>
            </p:custDataLst>
          </p:nvPr>
        </p:nvCxnSpPr>
        <p:spPr>
          <a:xfrm flipV="1">
            <a:off x="3634559" y="2559592"/>
            <a:ext cx="6853929" cy="10081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>
            <a:hlinkClick r:id="rId5" action="ppaction://hlinksldjump"/>
          </p:cNvPr>
          <p:cNvSpPr/>
          <p:nvPr/>
        </p:nvSpPr>
        <p:spPr>
          <a:xfrm>
            <a:off x="643147" y="4858807"/>
            <a:ext cx="2350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</a:rPr>
              <a:t>日平均气温链接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9" grpId="0"/>
      <p:bldP spid="11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6933183" y="2420888"/>
            <a:ext cx="5258817" cy="290915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2" name="Rectangle 8"/>
          <p:cNvSpPr/>
          <p:nvPr/>
        </p:nvSpPr>
        <p:spPr>
          <a:xfrm>
            <a:off x="185356" y="0"/>
            <a:ext cx="724725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0066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日平均气温</a:t>
            </a:r>
            <a:endParaRPr lang="zh-CN" altLang="en-US" sz="3600" b="1" dirty="0">
              <a:solidFill>
                <a:srgbClr val="0066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43" name="Picture 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18184" y="914400"/>
            <a:ext cx="5638800" cy="41611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矩形 46"/>
          <p:cNvSpPr/>
          <p:nvPr/>
        </p:nvSpPr>
        <p:spPr>
          <a:xfrm>
            <a:off x="2909189" y="84455"/>
            <a:ext cx="22796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请读出图中</a:t>
            </a:r>
            <a:r>
              <a: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个时刻的气温值。</a:t>
            </a:r>
            <a:endParaRPr lang="zh-CN" altLang="en-US" sz="24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734" y="2743200"/>
            <a:ext cx="2878455" cy="460375"/>
            <a:chOff x="1990725" y="2743200"/>
            <a:chExt cx="2443480" cy="460375"/>
          </a:xfrm>
        </p:grpSpPr>
        <p:sp>
          <p:nvSpPr>
            <p:cNvPr id="41" name="Text Box 17"/>
            <p:cNvSpPr txBox="1"/>
            <p:nvPr/>
          </p:nvSpPr>
          <p:spPr>
            <a:xfrm>
              <a:off x="1990725" y="2743200"/>
              <a:ext cx="925195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16</a:t>
              </a:r>
              <a:r>
                <a:rPr lang="zh-CN" altLang="zh-CN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°</a:t>
              </a:r>
              <a:r>
                <a:rPr lang="en-US" altLang="zh-CN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C</a:t>
              </a:r>
              <a:endPara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247" name="Line 9"/>
            <p:cNvSpPr/>
            <p:nvPr/>
          </p:nvSpPr>
          <p:spPr>
            <a:xfrm>
              <a:off x="2743200" y="2971800"/>
              <a:ext cx="1691005" cy="0"/>
            </a:xfrm>
            <a:prstGeom prst="line">
              <a:avLst/>
            </a:prstGeom>
            <a:ln w="3175" cap="flat" cmpd="sng">
              <a:solidFill>
                <a:srgbClr val="FF0000"/>
              </a:solidFill>
              <a:prstDash val="lgDash"/>
              <a:headEnd type="none" w="med" len="med"/>
              <a:tailEnd type="none" w="med" len="med"/>
            </a:ln>
          </p:spPr>
        </p:sp>
      </p:grpSp>
      <p:sp>
        <p:nvSpPr>
          <p:cNvPr id="11296" name="Text Box 32"/>
          <p:cNvSpPr txBox="1"/>
          <p:nvPr/>
        </p:nvSpPr>
        <p:spPr>
          <a:xfrm>
            <a:off x="860044" y="5948045"/>
            <a:ext cx="73698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月平均气温、年平均气温如何计算？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099" y="3060700"/>
            <a:ext cx="2026285" cy="460375"/>
            <a:chOff x="1555115" y="3060700"/>
            <a:chExt cx="2026285" cy="460375"/>
          </a:xfrm>
        </p:grpSpPr>
        <p:sp>
          <p:nvSpPr>
            <p:cNvPr id="10249" name="Line 10"/>
            <p:cNvSpPr/>
            <p:nvPr/>
          </p:nvSpPr>
          <p:spPr>
            <a:xfrm flipV="1">
              <a:off x="2514600" y="3289300"/>
              <a:ext cx="1066800" cy="0"/>
            </a:xfrm>
            <a:prstGeom prst="line">
              <a:avLst/>
            </a:prstGeom>
            <a:ln w="3175" cap="flat" cmpd="sng">
              <a:solidFill>
                <a:srgbClr val="FF00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43" name="Text Box 18"/>
            <p:cNvSpPr txBox="1"/>
            <p:nvPr/>
          </p:nvSpPr>
          <p:spPr>
            <a:xfrm>
              <a:off x="1555115" y="3060700"/>
              <a:ext cx="1111885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8</a:t>
              </a:r>
              <a:r>
                <a:rPr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°</a:t>
              </a:r>
              <a:r>
                <a:rPr lang="en-US" altLang="zh-CN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C</a:t>
              </a:r>
              <a:endPara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295800" y="2799715"/>
            <a:ext cx="1297305" cy="601980"/>
            <a:chOff x="5820816" y="2799715"/>
            <a:chExt cx="1297305" cy="601980"/>
          </a:xfrm>
        </p:grpSpPr>
        <p:sp>
          <p:nvSpPr>
            <p:cNvPr id="10251" name="Line 10"/>
            <p:cNvSpPr/>
            <p:nvPr/>
          </p:nvSpPr>
          <p:spPr>
            <a:xfrm>
              <a:off x="6172200" y="3401695"/>
              <a:ext cx="541655" cy="0"/>
            </a:xfrm>
            <a:prstGeom prst="line">
              <a:avLst/>
            </a:prstGeom>
            <a:ln w="3175" cap="flat" cmpd="sng">
              <a:solidFill>
                <a:srgbClr val="FF0000"/>
              </a:solidFill>
              <a:prstDash val="lgDash"/>
              <a:headEnd type="none" w="med" len="med"/>
              <a:tailEnd type="none" w="med" len="med"/>
            </a:ln>
          </p:spPr>
        </p:sp>
        <p:sp>
          <p:nvSpPr>
            <p:cNvPr id="42" name="Text Box 18"/>
            <p:cNvSpPr txBox="1"/>
            <p:nvPr/>
          </p:nvSpPr>
          <p:spPr>
            <a:xfrm>
              <a:off x="5820816" y="2799715"/>
              <a:ext cx="1297305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°</a:t>
              </a:r>
              <a:r>
                <a:rPr lang="en-US" altLang="zh-CN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C</a:t>
              </a:r>
              <a:endPara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368442" y="2536577"/>
            <a:ext cx="1215390" cy="587623"/>
            <a:chOff x="4893458" y="2536577"/>
            <a:chExt cx="1215390" cy="587623"/>
          </a:xfrm>
        </p:grpSpPr>
        <p:sp>
          <p:nvSpPr>
            <p:cNvPr id="46" name="Text Box 18"/>
            <p:cNvSpPr txBox="1"/>
            <p:nvPr/>
          </p:nvSpPr>
          <p:spPr>
            <a:xfrm>
              <a:off x="4893458" y="2536577"/>
              <a:ext cx="1215390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12</a:t>
              </a:r>
              <a:r>
                <a:rPr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°</a:t>
              </a:r>
              <a:r>
                <a:rPr lang="en-US" altLang="zh-CN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C</a:t>
              </a:r>
              <a:endPara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254" name="Line 10"/>
            <p:cNvSpPr/>
            <p:nvPr/>
          </p:nvSpPr>
          <p:spPr>
            <a:xfrm>
              <a:off x="5334000" y="3124200"/>
              <a:ext cx="774848" cy="0"/>
            </a:xfrm>
            <a:prstGeom prst="line">
              <a:avLst/>
            </a:prstGeom>
            <a:ln w="3175" cap="flat" cmpd="sng">
              <a:solidFill>
                <a:srgbClr val="FF0000"/>
              </a:solidFill>
              <a:prstDash val="lgDash"/>
              <a:headEnd type="none" w="med" len="med"/>
              <a:tailEnd type="none" w="med" len="med"/>
            </a:ln>
          </p:spPr>
        </p:sp>
      </p:grpSp>
      <p:sp>
        <p:nvSpPr>
          <p:cNvPr id="19497" name="Text Box 41"/>
          <p:cNvSpPr txBox="1"/>
          <p:nvPr/>
        </p:nvSpPr>
        <p:spPr>
          <a:xfrm>
            <a:off x="1218184" y="5426075"/>
            <a:ext cx="4876800" cy="521970"/>
          </a:xfrm>
          <a:prstGeom prst="rect">
            <a:avLst/>
          </a:prstGeom>
          <a:noFill/>
          <a:ln w="19050" cap="flat" cmpd="sng">
            <a:solidFill>
              <a:srgbClr val="993300"/>
            </a:solidFill>
            <a:prstDash val="dash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8+16+12+4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÷4=10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℃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1984" y="76200"/>
            <a:ext cx="5570855" cy="5366385"/>
            <a:chOff x="1353185" y="3705944"/>
            <a:chExt cx="5570855" cy="5366385"/>
          </a:xfrm>
        </p:grpSpPr>
        <p:sp>
          <p:nvSpPr>
            <p:cNvPr id="10244" name="矩形 37"/>
            <p:cNvSpPr/>
            <p:nvPr/>
          </p:nvSpPr>
          <p:spPr>
            <a:xfrm>
              <a:off x="1353185" y="8549109"/>
              <a:ext cx="510540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怎样求出日平均气温？</a:t>
              </a:r>
              <a:endPara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258" name="AutoShape 1029"/>
            <p:cNvSpPr/>
            <p:nvPr/>
          </p:nvSpPr>
          <p:spPr>
            <a:xfrm>
              <a:off x="5400040" y="3705944"/>
              <a:ext cx="1524000" cy="838200"/>
            </a:xfrm>
            <a:prstGeom prst="cloudCallout">
              <a:avLst>
                <a:gd name="adj1" fmla="val 39690"/>
                <a:gd name="adj2" fmla="val 63634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>
              <a:solidFill>
                <a:srgbClr val="CC66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r>
                <a:rPr lang="zh-CN" altLang="en-US" sz="2800" b="1" dirty="0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思考</a:t>
              </a:r>
              <a:endPara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8072374" y="914400"/>
            <a:ext cx="2560130" cy="73841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 lIns="81417" tIns="40709" rIns="81417" bIns="40709">
            <a:spAutoFit/>
          </a:bodyPr>
          <a:lstStyle/>
          <a:p>
            <a:pPr defTabSz="1083945"/>
            <a:r>
              <a:rPr lang="zh-CN" altLang="en-US" sz="4265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举一反三</a:t>
            </a:r>
            <a:endParaRPr lang="zh-CN" altLang="en-US" sz="4265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9430932" y="2651863"/>
            <a:ext cx="2761068" cy="7498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81417" tIns="40709" rIns="81417" bIns="40709">
            <a:spAutoFit/>
          </a:bodyPr>
          <a:lstStyle/>
          <a:p>
            <a:pPr defTabSz="1083945"/>
            <a:r>
              <a:rPr lang="zh-CN" altLang="en-US" sz="2170" b="1" dirty="0">
                <a:latin typeface="黑体" panose="02010609060101010101" pitchFamily="49" charset="-122"/>
                <a:ea typeface="黑体" panose="02010609060101010101" pitchFamily="49" charset="-122"/>
              </a:rPr>
              <a:t>一天中观测气温</a:t>
            </a:r>
            <a:r>
              <a:rPr lang="zh-CN" altLang="en-US" sz="217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endParaRPr lang="en-US" altLang="zh-CN" sz="217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1083945"/>
            <a:r>
              <a:rPr lang="zh-CN" altLang="en-US" sz="217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平</a:t>
            </a:r>
            <a:r>
              <a:rPr lang="zh-CN" altLang="en-US" sz="2170" b="1" dirty="0">
                <a:latin typeface="黑体" panose="02010609060101010101" pitchFamily="49" charset="-122"/>
                <a:ea typeface="黑体" panose="02010609060101010101" pitchFamily="49" charset="-122"/>
              </a:rPr>
              <a:t>均值</a:t>
            </a:r>
            <a:endParaRPr lang="zh-CN" altLang="en-US" sz="217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7196452" y="2711098"/>
            <a:ext cx="1971128" cy="461997"/>
          </a:xfrm>
          <a:prstGeom prst="rect">
            <a:avLst/>
          </a:prstGeom>
          <a:solidFill>
            <a:srgbClr val="FF00FF"/>
          </a:solidFill>
          <a:ln w="28575">
            <a:solidFill>
              <a:srgbClr val="00FF00"/>
            </a:solidFill>
            <a:miter lim="800000"/>
          </a:ln>
        </p:spPr>
        <p:txBody>
          <a:bodyPr wrap="square" lIns="81417" tIns="40709" rIns="81417" bIns="40709">
            <a:spAutoFit/>
          </a:bodyPr>
          <a:lstStyle/>
          <a:p>
            <a:pPr defTabSz="1083945"/>
            <a:r>
              <a:rPr lang="zh-CN" altLang="en-US" sz="2470" b="1" dirty="0">
                <a:latin typeface="黑体" panose="02010609060101010101" pitchFamily="49" charset="-122"/>
                <a:ea typeface="黑体" panose="02010609060101010101" pitchFamily="49" charset="-122"/>
              </a:rPr>
              <a:t>日平均气温</a:t>
            </a:r>
            <a:endParaRPr lang="zh-CN" altLang="en-US" sz="247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7200682" y="3608800"/>
            <a:ext cx="1743383" cy="461997"/>
          </a:xfrm>
          <a:prstGeom prst="rect">
            <a:avLst/>
          </a:prstGeom>
          <a:solidFill>
            <a:srgbClr val="FFFF00"/>
          </a:solidFill>
          <a:ln w="28575" algn="ctr">
            <a:solidFill>
              <a:srgbClr val="33CCCC"/>
            </a:solidFill>
            <a:miter lim="800000"/>
          </a:ln>
        </p:spPr>
        <p:txBody>
          <a:bodyPr wrap="none" lIns="81417" tIns="40709" rIns="81417" bIns="40709">
            <a:spAutoFit/>
          </a:bodyPr>
          <a:lstStyle/>
          <a:p>
            <a:pPr defTabSz="1083945"/>
            <a:r>
              <a:rPr lang="zh-CN" altLang="en-US" sz="2470" b="1" dirty="0">
                <a:latin typeface="黑体" panose="02010609060101010101" pitchFamily="49" charset="-122"/>
                <a:ea typeface="黑体" panose="02010609060101010101" pitchFamily="49" charset="-122"/>
              </a:rPr>
              <a:t>月平均气温</a:t>
            </a:r>
            <a:endParaRPr lang="zh-CN" altLang="en-US" sz="247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9430932" y="3654775"/>
            <a:ext cx="4306737" cy="749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417" tIns="40709" rIns="81417" bIns="40709">
            <a:spAutoFit/>
          </a:bodyPr>
          <a:lstStyle/>
          <a:p>
            <a:pPr defTabSz="1083945"/>
            <a:r>
              <a:rPr lang="zh-CN" altLang="en-US" sz="2170" b="1" dirty="0">
                <a:latin typeface="黑体" panose="02010609060101010101" pitchFamily="49" charset="-122"/>
                <a:ea typeface="黑体" panose="02010609060101010101" pitchFamily="49" charset="-122"/>
              </a:rPr>
              <a:t>一月内各</a:t>
            </a:r>
            <a:r>
              <a:rPr lang="zh-CN" altLang="en-US" sz="217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日平均气</a:t>
            </a:r>
            <a:r>
              <a:rPr lang="zh-CN" altLang="en-US" sz="217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温</a:t>
            </a:r>
            <a:endParaRPr lang="en-US" altLang="zh-CN" sz="217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1083945"/>
            <a:r>
              <a:rPr lang="zh-CN" altLang="en-US" sz="217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en-US" sz="2170" b="1" dirty="0">
                <a:latin typeface="黑体" panose="02010609060101010101" pitchFamily="49" charset="-122"/>
                <a:ea typeface="黑体" panose="02010609060101010101" pitchFamily="49" charset="-122"/>
              </a:rPr>
              <a:t>平均值</a:t>
            </a:r>
            <a:endParaRPr lang="zh-CN" altLang="en-US" sz="217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H="1">
            <a:off x="8072374" y="3124337"/>
            <a:ext cx="0" cy="4844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7176120" y="4525146"/>
            <a:ext cx="1743383" cy="461997"/>
          </a:xfrm>
          <a:prstGeom prst="rect">
            <a:avLst/>
          </a:prstGeom>
          <a:solidFill>
            <a:srgbClr val="FFFF00"/>
          </a:solidFill>
          <a:ln w="28575" algn="ctr">
            <a:solidFill>
              <a:srgbClr val="33CCCC"/>
            </a:solidFill>
            <a:miter lim="800000"/>
          </a:ln>
        </p:spPr>
        <p:txBody>
          <a:bodyPr wrap="none" lIns="81417" tIns="40709" rIns="81417" bIns="40709">
            <a:spAutoFit/>
          </a:bodyPr>
          <a:lstStyle/>
          <a:p>
            <a:pPr defTabSz="1083945"/>
            <a:r>
              <a:rPr lang="zh-CN" altLang="en-US" sz="2470" b="1" dirty="0">
                <a:latin typeface="黑体" panose="02010609060101010101" pitchFamily="49" charset="-122"/>
                <a:ea typeface="黑体" panose="02010609060101010101" pitchFamily="49" charset="-122"/>
              </a:rPr>
              <a:t>年平均气温</a:t>
            </a:r>
            <a:endParaRPr lang="zh-CN" altLang="en-US" sz="247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9492931" y="4479368"/>
            <a:ext cx="4307925" cy="7498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1417" tIns="40709" rIns="81417" bIns="40709">
            <a:spAutoFit/>
          </a:bodyPr>
          <a:lstStyle/>
          <a:p>
            <a:pPr defTabSz="1083945"/>
            <a:r>
              <a:rPr lang="zh-CN" altLang="en-US" sz="2170" b="1" dirty="0">
                <a:latin typeface="黑体" panose="02010609060101010101" pitchFamily="49" charset="-122"/>
                <a:ea typeface="黑体" panose="02010609060101010101" pitchFamily="49" charset="-122"/>
              </a:rPr>
              <a:t>一年内各</a:t>
            </a:r>
            <a:r>
              <a:rPr lang="zh-CN" altLang="en-US" sz="217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月平均气</a:t>
            </a:r>
            <a:r>
              <a:rPr lang="zh-CN" altLang="en-US" sz="217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温</a:t>
            </a:r>
            <a:endParaRPr lang="en-US" altLang="zh-CN" sz="217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1083945"/>
            <a:r>
              <a:rPr lang="zh-CN" altLang="en-US" sz="217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en-US" sz="2170" b="1" dirty="0">
                <a:latin typeface="黑体" panose="02010609060101010101" pitchFamily="49" charset="-122"/>
                <a:ea typeface="黑体" panose="02010609060101010101" pitchFamily="49" charset="-122"/>
              </a:rPr>
              <a:t>平均值</a:t>
            </a:r>
            <a:endParaRPr lang="zh-CN" altLang="en-US" sz="217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H="1">
            <a:off x="8072374" y="4005061"/>
            <a:ext cx="0" cy="4844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9789350" y="5948045"/>
            <a:ext cx="1995282" cy="57465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 lIns="81417" tIns="40709" rIns="81417" bIns="40709">
            <a:spAutoFit/>
          </a:bodyPr>
          <a:lstStyle/>
          <a:p>
            <a:pPr defTabSz="1083945"/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点击返回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296" grpId="0"/>
      <p:bldP spid="19497" grpId="0" bldLvl="0" animBg="1"/>
      <p:bldP spid="24" grpId="0" animBg="1"/>
      <p:bldP spid="25" grpId="0"/>
      <p:bldP spid="26" grpId="0" animBg="1"/>
      <p:bldP spid="27" grpId="0" animBg="1"/>
      <p:bldP spid="28" grpId="0"/>
      <p:bldP spid="29" grpId="0" animBg="1"/>
      <p:bldP spid="30" grpId="0" animBg="1"/>
      <p:bldP spid="31" grpId="0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8540750" cy="1143000"/>
          </a:xfrm>
        </p:spPr>
        <p:txBody>
          <a:bodyPr/>
          <a:lstStyle/>
          <a:p>
            <a:pPr algn="l" eaLnBrk="1" hangingPunct="1"/>
            <a:r>
              <a:rPr lang="zh-CN" altLang="en-US" b="1" dirty="0" smtClean="0">
                <a:solidFill>
                  <a:srgbClr val="FF0066"/>
                </a:solidFill>
              </a:rPr>
              <a:t>导读题纲     </a:t>
            </a:r>
            <a:endParaRPr lang="zh-CN" altLang="en-US" sz="3200" b="1" dirty="0" smtClean="0">
              <a:solidFill>
                <a:srgbClr val="FF0066"/>
              </a:solidFill>
            </a:endParaRPr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 bwMode="auto">
          <a:xfrm>
            <a:off x="132080" y="1743839"/>
            <a:ext cx="11305256" cy="293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、什么是气温的日变化、年变化？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、读图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3.11,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，该地某日最高气温和最低气温分别是多少，出现在何时？计算出气温日较差。</a:t>
            </a: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、读图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3.12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，该地某年份最高气温是多少？出现在几月？最低呢？计算气温年较差？</a:t>
            </a: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、怎样绘制一幅气温曲线图？</a:t>
            </a: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1682750" y="4342130"/>
            <a:ext cx="9295765" cy="166814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00FFFF"/>
              </a:gs>
              <a:gs pos="100000">
                <a:srgbClr val="66CCFF"/>
              </a:gs>
            </a:gsLst>
            <a:lin ang="5400000" scaled="1"/>
          </a:gradFill>
          <a:ln w="38100">
            <a:solidFill>
              <a:schemeClr val="bg1"/>
            </a:solidFill>
            <a:rou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/>
            <a:endParaRPr lang="zh-CN" altLang="en-US" sz="1800" b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" cstate="print"/>
          <a:srcRect l="1872" t="40408" r="53906" b="39583"/>
          <a:stretch>
            <a:fillRect/>
          </a:stretch>
        </p:blipFill>
        <p:spPr bwMode="auto">
          <a:xfrm>
            <a:off x="1487488" y="1264276"/>
            <a:ext cx="9068752" cy="307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183130" y="4145915"/>
            <a:ext cx="8663305" cy="19380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>
                <a:solidFill>
                  <a:srgbClr val="FF33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同一地区在不同时间的气温状况不同（气温在时间上存在变化）</a:t>
            </a:r>
            <a:endParaRPr lang="zh-CN" altLang="en-US" sz="4000">
              <a:solidFill>
                <a:srgbClr val="FF3300"/>
              </a:solidFill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grpSp>
        <p:nvGrpSpPr>
          <p:cNvPr id="2" name="Group 5"/>
          <p:cNvGrpSpPr/>
          <p:nvPr/>
        </p:nvGrpSpPr>
        <p:grpSpPr bwMode="auto">
          <a:xfrm>
            <a:off x="4841876" y="552452"/>
            <a:ext cx="2539999" cy="911223"/>
            <a:chOff x="-3" y="-209"/>
            <a:chExt cx="1600" cy="574"/>
          </a:xfrm>
        </p:grpSpPr>
        <p:pic>
          <p:nvPicPr>
            <p:cNvPr id="9222" name="Rectangle 5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59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-3" y="-209"/>
              <a:ext cx="1600" cy="3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>
              <a:spAutoFit/>
            </a:bodyPr>
            <a:lstStyle/>
            <a:p>
              <a:r>
                <a:rPr lang="zh-CN" altLang="en-US" sz="3200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_GB2312" pitchFamily="1" charset="-122"/>
                </a:rPr>
                <a:t>观察与思考</a:t>
              </a:r>
              <a:endParaRPr lang="zh-CN" altLang="en-US" sz="320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1" charset="-122"/>
              </a:endParaRPr>
            </a:p>
          </p:txBody>
        </p:sp>
      </p:grpSp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4079776" y="-31433"/>
            <a:ext cx="4327525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0" dirty="0" smtClean="0">
                <a:latin typeface="Arial" panose="020B0604020202020204" pitchFamily="34" charset="0"/>
                <a:ea typeface="黑体" panose="02010609060101010101" pitchFamily="49" charset="-122"/>
              </a:rPr>
              <a:t>气</a:t>
            </a:r>
            <a:r>
              <a:rPr lang="zh-CN" altLang="en-US" sz="3200" b="0" dirty="0">
                <a:latin typeface="Arial" panose="020B0604020202020204" pitchFamily="34" charset="0"/>
                <a:ea typeface="黑体" panose="02010609060101010101" pitchFamily="49" charset="-122"/>
              </a:rPr>
              <a:t>温的时间变化</a:t>
            </a:r>
            <a:endParaRPr lang="zh-CN" altLang="en-US" sz="3200" b="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ldLvl="0" animBg="1" autoUpdateAnimBg="0"/>
      <p:bldP spid="9220" grpId="0" bldLvl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/>
          <p:nvPr/>
        </p:nvSpPr>
        <p:spPr>
          <a:xfrm>
            <a:off x="375920" y="1193482"/>
            <a:ext cx="75171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>
                <a:solidFill>
                  <a:srgbClr val="000000"/>
                </a:solidFill>
                <a:latin typeface="楷体_GB2312" pitchFamily="1" charset="-122"/>
              </a:rPr>
              <a:t>每天早晨与中午的气温一样吗？</a:t>
            </a:r>
            <a:endParaRPr lang="zh-CN" altLang="en-US" sz="4000" b="1" dirty="0">
              <a:solidFill>
                <a:srgbClr val="000000"/>
              </a:solidFill>
              <a:latin typeface="楷体_GB2312" pitchFamily="1" charset="-122"/>
            </a:endParaRPr>
          </a:p>
        </p:txBody>
      </p:sp>
      <p:sp>
        <p:nvSpPr>
          <p:cNvPr id="11269" name="Rectangle 10"/>
          <p:cNvSpPr/>
          <p:nvPr/>
        </p:nvSpPr>
        <p:spPr>
          <a:xfrm>
            <a:off x="375920" y="2023427"/>
            <a:ext cx="784098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暑假与寒假，你穿的衣服一样吗？</a:t>
            </a:r>
            <a:endParaRPr lang="zh-CN" altLang="en-US" sz="4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0" name="AutoShape 1029"/>
          <p:cNvSpPr/>
          <p:nvPr/>
        </p:nvSpPr>
        <p:spPr>
          <a:xfrm>
            <a:off x="0" y="1"/>
            <a:ext cx="2980055" cy="908720"/>
          </a:xfrm>
          <a:prstGeom prst="cloudCallout">
            <a:avLst>
              <a:gd name="adj1" fmla="val 47917"/>
              <a:gd name="adj2" fmla="val 77273"/>
            </a:avLst>
          </a:prstGeom>
          <a:gradFill rotWithShape="1">
            <a:gsLst>
              <a:gs pos="0">
                <a:srgbClr val="FFDE80">
                  <a:alpha val="100000"/>
                </a:srgbClr>
              </a:gs>
              <a:gs pos="50000">
                <a:srgbClr val="FFE8B3">
                  <a:alpha val="100000"/>
                </a:srgbClr>
              </a:gs>
              <a:gs pos="100000">
                <a:srgbClr val="FFF3DA">
                  <a:alpha val="100000"/>
                </a:srgbClr>
              </a:gs>
            </a:gsLst>
            <a:lin ang="13500000" scaled="1"/>
            <a:tileRect/>
          </a:gradFill>
          <a:ln w="3175" cap="flat" cmpd="sng">
            <a:solidFill>
              <a:srgbClr val="CC66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4000" dirty="0">
                <a:solidFill>
                  <a:srgbClr val="993300"/>
                </a:solidFill>
                <a:latin typeface="Garamond" panose="02020404030301010803" pitchFamily="18" charset="0"/>
              </a:rPr>
              <a:t>想一想</a:t>
            </a:r>
            <a:endParaRPr lang="zh-CN" altLang="en-US" sz="4000" dirty="0">
              <a:solidFill>
                <a:srgbClr val="9933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93050" y="1193482"/>
            <a:ext cx="29876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气温日变化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45145" y="1900237"/>
            <a:ext cx="27355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气温年变化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43200" y="4032324"/>
            <a:ext cx="735013" cy="2413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 Box 4"/>
          <p:cNvSpPr txBox="1"/>
          <p:nvPr/>
        </p:nvSpPr>
        <p:spPr>
          <a:xfrm>
            <a:off x="375920" y="2944886"/>
            <a:ext cx="32162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地球的运动</a:t>
            </a:r>
            <a:endParaRPr lang="zh-CN" altLang="en-US" sz="32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295800" y="4900686"/>
            <a:ext cx="2417762" cy="579438"/>
            <a:chOff x="4727848" y="4900686"/>
            <a:chExt cx="2417762" cy="579438"/>
          </a:xfrm>
        </p:grpSpPr>
        <p:sp>
          <p:nvSpPr>
            <p:cNvPr id="9" name="AutoShape 2">
              <a:hlinkClick r:id="rId1" action="ppaction://hlinkfile"/>
            </p:cNvPr>
            <p:cNvSpPr/>
            <p:nvPr/>
          </p:nvSpPr>
          <p:spPr>
            <a:xfrm>
              <a:off x="4859338" y="4914974"/>
              <a:ext cx="2159000" cy="527050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4" name="Text Box 7"/>
            <p:cNvSpPr txBox="1"/>
            <p:nvPr/>
          </p:nvSpPr>
          <p:spPr>
            <a:xfrm>
              <a:off x="4727848" y="4900686"/>
              <a:ext cx="2417762" cy="5794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3200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公转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产生：</a:t>
              </a:r>
              <a:endPara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15" name="Text Box 8"/>
          <p:cNvSpPr txBox="1"/>
          <p:nvPr/>
        </p:nvSpPr>
        <p:spPr>
          <a:xfrm>
            <a:off x="3863975" y="3617986"/>
            <a:ext cx="46069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现象：产生昼夜交替</a:t>
            </a:r>
            <a:endParaRPr lang="zh-CN" altLang="en-US" sz="2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" name="Line 9"/>
          <p:cNvSpPr/>
          <p:nvPr/>
        </p:nvSpPr>
        <p:spPr>
          <a:xfrm>
            <a:off x="4211638" y="4554611"/>
            <a:ext cx="79375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7" name="Text Box 10"/>
          <p:cNvSpPr txBox="1"/>
          <p:nvPr/>
        </p:nvSpPr>
        <p:spPr>
          <a:xfrm>
            <a:off x="5364163" y="4326011"/>
            <a:ext cx="26003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气温日变化</a:t>
            </a:r>
            <a:endParaRPr lang="zh-CN" altLang="en-US" sz="2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" name="Text Box 11"/>
          <p:cNvSpPr txBox="1"/>
          <p:nvPr/>
        </p:nvSpPr>
        <p:spPr>
          <a:xfrm>
            <a:off x="4038600" y="5442024"/>
            <a:ext cx="5105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现象：四季变化和五带划分</a:t>
            </a:r>
            <a:endParaRPr lang="zh-CN" altLang="en-US" sz="2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" name="Line 12"/>
          <p:cNvSpPr/>
          <p:nvPr/>
        </p:nvSpPr>
        <p:spPr>
          <a:xfrm>
            <a:off x="4284663" y="6237312"/>
            <a:ext cx="79375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20" name="Text Box 13"/>
          <p:cNvSpPr txBox="1"/>
          <p:nvPr/>
        </p:nvSpPr>
        <p:spPr>
          <a:xfrm>
            <a:off x="5364163" y="5961136"/>
            <a:ext cx="19939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气温年变化</a:t>
            </a:r>
            <a:endParaRPr lang="zh-CN" altLang="en-US" sz="2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3" name="Picture 5" descr="earth03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920" y="4182231"/>
            <a:ext cx="2880543" cy="251958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6" name="组合 25"/>
          <p:cNvGrpSpPr/>
          <p:nvPr/>
        </p:nvGrpSpPr>
        <p:grpSpPr>
          <a:xfrm>
            <a:off x="4284663" y="2944886"/>
            <a:ext cx="2300288" cy="579437"/>
            <a:chOff x="6346031" y="2891704"/>
            <a:chExt cx="2300288" cy="579437"/>
          </a:xfrm>
        </p:grpSpPr>
        <p:sp>
          <p:nvSpPr>
            <p:cNvPr id="21" name="AutoShape 3">
              <a:hlinkClick r:id="rId3" action="ppaction://hlinkfile"/>
            </p:cNvPr>
            <p:cNvSpPr/>
            <p:nvPr/>
          </p:nvSpPr>
          <p:spPr>
            <a:xfrm>
              <a:off x="6346031" y="2891704"/>
              <a:ext cx="2300288" cy="473075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4" name="Text Box 6"/>
            <p:cNvSpPr txBox="1"/>
            <p:nvPr/>
          </p:nvSpPr>
          <p:spPr>
            <a:xfrm>
              <a:off x="6396832" y="2891704"/>
              <a:ext cx="2249487" cy="5794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3200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自转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产生：</a:t>
              </a:r>
              <a:endPara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1" grpId="0"/>
      <p:bldP spid="15" grpId="0"/>
      <p:bldP spid="16" grpId="0" animBg="1"/>
      <p:bldP spid="17" grpId="0"/>
      <p:bldP spid="18" grpId="0"/>
      <p:bldP spid="1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711624" y="66675"/>
            <a:ext cx="3070071" cy="646331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 dirty="0">
                <a:solidFill>
                  <a:srgbClr val="26267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气温的日变化</a:t>
            </a:r>
            <a:r>
              <a:rPr kumimoji="1" lang="en-US" altLang="zh-CN" sz="1800" b="0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kumimoji="1" lang="en-US" altLang="zh-CN" sz="1800" b="0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64" name="Text Box 1040"/>
          <p:cNvSpPr txBox="1"/>
          <p:nvPr/>
        </p:nvSpPr>
        <p:spPr>
          <a:xfrm>
            <a:off x="3238838" y="3759835"/>
            <a:ext cx="381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24℃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（最低值）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519" name="AutoShape 39"/>
          <p:cNvSpPr/>
          <p:nvPr/>
        </p:nvSpPr>
        <p:spPr>
          <a:xfrm>
            <a:off x="5203528" y="4644389"/>
            <a:ext cx="2362200" cy="572771"/>
          </a:xfrm>
          <a:prstGeom prst="wedgeRoundRectCallout">
            <a:avLst>
              <a:gd name="adj1" fmla="val -1600"/>
              <a:gd name="adj2" fmla="val -143214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2400" dirty="0">
                <a:solidFill>
                  <a:srgbClr val="00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气温日较差</a:t>
            </a:r>
            <a:endParaRPr lang="zh-CN" altLang="en-US" sz="2400" dirty="0">
              <a:solidFill>
                <a:srgbClr val="0066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522" name="Rectangle 42"/>
          <p:cNvSpPr/>
          <p:nvPr/>
        </p:nvSpPr>
        <p:spPr>
          <a:xfrm>
            <a:off x="329565" y="896292"/>
            <a:ext cx="699087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．气温最高值是多少？  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出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现在什么时间？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523" name="Rectangle 43"/>
          <p:cNvSpPr/>
          <p:nvPr/>
        </p:nvSpPr>
        <p:spPr>
          <a:xfrm>
            <a:off x="329565" y="1608455"/>
            <a:ext cx="736455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．气温最低值是多少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？出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现在什么时间？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524" name="Rectangle 44"/>
          <p:cNvSpPr/>
          <p:nvPr/>
        </p:nvSpPr>
        <p:spPr>
          <a:xfrm>
            <a:off x="335360" y="2489845"/>
            <a:ext cx="681706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．最高气温与最低气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温的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差值是多少？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297" name="Picture 48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2850" y="389255"/>
            <a:ext cx="4953000" cy="35483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8" name="Line 1034"/>
          <p:cNvSpPr/>
          <p:nvPr/>
        </p:nvSpPr>
        <p:spPr>
          <a:xfrm>
            <a:off x="8172450" y="1684655"/>
            <a:ext cx="2057400" cy="0"/>
          </a:xfrm>
          <a:prstGeom prst="line">
            <a:avLst/>
          </a:prstGeom>
          <a:ln w="28575" cap="flat" cmpd="sng">
            <a:solidFill>
              <a:srgbClr val="FFCC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7659" name="Line 1035"/>
          <p:cNvSpPr/>
          <p:nvPr/>
        </p:nvSpPr>
        <p:spPr>
          <a:xfrm>
            <a:off x="10306050" y="1756410"/>
            <a:ext cx="0" cy="1828800"/>
          </a:xfrm>
          <a:prstGeom prst="line">
            <a:avLst/>
          </a:prstGeom>
          <a:ln w="28575" cap="flat" cmpd="sng">
            <a:solidFill>
              <a:srgbClr val="FFCC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7660" name="Oval 1036"/>
          <p:cNvSpPr/>
          <p:nvPr/>
        </p:nvSpPr>
        <p:spPr>
          <a:xfrm>
            <a:off x="10267950" y="1608455"/>
            <a:ext cx="76200" cy="762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zh-CN" sz="1800" b="0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62" name="Line 1038"/>
          <p:cNvSpPr/>
          <p:nvPr/>
        </p:nvSpPr>
        <p:spPr>
          <a:xfrm>
            <a:off x="8172450" y="2751455"/>
            <a:ext cx="609600" cy="0"/>
          </a:xfrm>
          <a:prstGeom prst="line">
            <a:avLst/>
          </a:prstGeom>
          <a:ln w="28575" cap="flat" cmpd="sng">
            <a:solidFill>
              <a:srgbClr val="FFCC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7663" name="Line 1039"/>
          <p:cNvSpPr/>
          <p:nvPr/>
        </p:nvSpPr>
        <p:spPr>
          <a:xfrm>
            <a:off x="8782050" y="2751455"/>
            <a:ext cx="0" cy="762000"/>
          </a:xfrm>
          <a:prstGeom prst="line">
            <a:avLst/>
          </a:prstGeom>
          <a:ln w="28575" cap="flat" cmpd="sng">
            <a:solidFill>
              <a:srgbClr val="FFCC00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" name="Oval 1036"/>
          <p:cNvSpPr/>
          <p:nvPr/>
        </p:nvSpPr>
        <p:spPr>
          <a:xfrm>
            <a:off x="8728710" y="2635250"/>
            <a:ext cx="76200" cy="76200"/>
          </a:xfrm>
          <a:prstGeom prst="ellipse">
            <a:avLst/>
          </a:prstGeom>
          <a:solidFill>
            <a:srgbClr val="FF3300"/>
          </a:solidFill>
          <a:ln w="952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zh-CN" sz="1800" b="0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04" name="AutoShape 1029"/>
          <p:cNvSpPr/>
          <p:nvPr/>
        </p:nvSpPr>
        <p:spPr>
          <a:xfrm>
            <a:off x="5700395" y="0"/>
            <a:ext cx="1905000" cy="914400"/>
          </a:xfrm>
          <a:prstGeom prst="cloudCallout">
            <a:avLst>
              <a:gd name="adj1" fmla="val 56167"/>
              <a:gd name="adj2" fmla="val 58681"/>
            </a:avLst>
          </a:prstGeom>
          <a:gradFill rotWithShape="1">
            <a:gsLst>
              <a:gs pos="0">
                <a:srgbClr val="FFDE80">
                  <a:alpha val="100000"/>
                </a:srgbClr>
              </a:gs>
              <a:gs pos="50000">
                <a:srgbClr val="FFE8B3">
                  <a:alpha val="100000"/>
                </a:srgbClr>
              </a:gs>
              <a:gs pos="100000">
                <a:srgbClr val="FFF3DA">
                  <a:alpha val="100000"/>
                </a:srgbClr>
              </a:gs>
            </a:gsLst>
            <a:lin ang="13500000" scaled="1"/>
            <a:tileRect/>
          </a:gradFill>
          <a:ln w="3175" cap="flat" cmpd="sng">
            <a:solidFill>
              <a:srgbClr val="CC66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2800" dirty="0">
                <a:solidFill>
                  <a:srgbClr val="99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观察</a:t>
            </a:r>
            <a:endParaRPr lang="zh-CN" altLang="en-US" sz="2800" dirty="0">
              <a:solidFill>
                <a:srgbClr val="99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538" name="Text Box 58"/>
          <p:cNvSpPr txBox="1"/>
          <p:nvPr/>
        </p:nvSpPr>
        <p:spPr>
          <a:xfrm>
            <a:off x="47328" y="3769995"/>
            <a:ext cx="3124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31℃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（最高值）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539" name="Text Box 59"/>
          <p:cNvSpPr txBox="1"/>
          <p:nvPr/>
        </p:nvSpPr>
        <p:spPr>
          <a:xfrm>
            <a:off x="5447928" y="3803650"/>
            <a:ext cx="2133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 7℃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540" name="Text Box 60"/>
          <p:cNvSpPr txBox="1"/>
          <p:nvPr/>
        </p:nvSpPr>
        <p:spPr>
          <a:xfrm>
            <a:off x="2557483" y="3607435"/>
            <a:ext cx="340158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_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11410" y="1271270"/>
            <a:ext cx="8267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31℃</a:t>
            </a:r>
            <a:endParaRPr lang="en-US" altLang="zh-CN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479790" y="2211070"/>
            <a:ext cx="8267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24℃</a:t>
            </a:r>
            <a:endParaRPr lang="en-US" altLang="zh-CN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808048" y="3688080"/>
            <a:ext cx="576580" cy="575945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36" name="Rectangle 32"/>
          <p:cNvSpPr/>
          <p:nvPr/>
        </p:nvSpPr>
        <p:spPr>
          <a:xfrm>
            <a:off x="329565" y="4264025"/>
            <a:ext cx="537083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一天之中，气温变化的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一般规律是怎样的？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37" name="Rectangle 33"/>
          <p:cNvSpPr/>
          <p:nvPr/>
        </p:nvSpPr>
        <p:spPr>
          <a:xfrm>
            <a:off x="173058" y="5365115"/>
            <a:ext cx="7016115" cy="1340485"/>
          </a:xfrm>
          <a:prstGeom prst="rect">
            <a:avLst/>
          </a:prstGeom>
          <a:noFill/>
          <a:ln w="19050" cap="flat" cmpd="sng">
            <a:noFill/>
            <a:prstDash val="dash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日出前后气温最低，然后气温逐渐上升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午后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时左右气温最高，随后气温逐渐降低。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899" name="Oval 11"/>
          <p:cNvSpPr/>
          <p:nvPr/>
        </p:nvSpPr>
        <p:spPr>
          <a:xfrm>
            <a:off x="10219690" y="3491230"/>
            <a:ext cx="250825" cy="384175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Oval 11"/>
          <p:cNvSpPr/>
          <p:nvPr/>
        </p:nvSpPr>
        <p:spPr>
          <a:xfrm>
            <a:off x="8641080" y="3491230"/>
            <a:ext cx="250825" cy="384175"/>
          </a:xfrm>
          <a:prstGeom prst="ellipse">
            <a:avLst/>
          </a:prstGeom>
          <a:noFill/>
          <a:ln w="3810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57" name="Text Box 9"/>
          <p:cNvSpPr txBox="1"/>
          <p:nvPr/>
        </p:nvSpPr>
        <p:spPr>
          <a:xfrm>
            <a:off x="8670925" y="3937635"/>
            <a:ext cx="3051175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</a:t>
            </a:r>
            <a:r>
              <a:rPr lang="en-US" altLang="zh-CN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3.11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气温日变化</a:t>
            </a:r>
            <a:endParaRPr lang="zh-CN" altLang="en-US" sz="2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1" y="51117"/>
            <a:ext cx="27116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EC203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重难点精讲</a:t>
            </a:r>
            <a:endParaRPr lang="zh-CN" altLang="en-US" sz="3200" b="1" dirty="0">
              <a:solidFill>
                <a:srgbClr val="EC203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AutoShape 39"/>
          <p:cNvSpPr/>
          <p:nvPr/>
        </p:nvSpPr>
        <p:spPr>
          <a:xfrm>
            <a:off x="9925050" y="4110990"/>
            <a:ext cx="2266950" cy="533400"/>
          </a:xfrm>
          <a:prstGeom prst="wedgeRoundRectCallout">
            <a:avLst>
              <a:gd name="adj1" fmla="val -21580"/>
              <a:gd name="adj2" fmla="val -108290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午后</a:t>
            </a:r>
            <a:r>
              <a:rPr lang="en-US" altLang="zh-CN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时（</a:t>
            </a:r>
            <a:r>
              <a:rPr lang="en-US" altLang="zh-CN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14</a:t>
            </a:r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时）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AutoShape 39"/>
          <p:cNvSpPr/>
          <p:nvPr/>
        </p:nvSpPr>
        <p:spPr>
          <a:xfrm>
            <a:off x="7902575" y="4069715"/>
            <a:ext cx="1649809" cy="533400"/>
          </a:xfrm>
          <a:prstGeom prst="wedgeRoundRectCallout">
            <a:avLst>
              <a:gd name="adj1" fmla="val -4183"/>
              <a:gd name="adj2" fmla="val -97230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日出前后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0" name="直接箭头连接符 61"/>
          <p:cNvCxnSpPr/>
          <p:nvPr/>
        </p:nvCxnSpPr>
        <p:spPr>
          <a:xfrm rot="5400000">
            <a:off x="8562229" y="2055812"/>
            <a:ext cx="866775" cy="3175"/>
          </a:xfrm>
          <a:prstGeom prst="line">
            <a:avLst/>
          </a:prstGeom>
          <a:noFill/>
          <a:ln w="28575">
            <a:solidFill>
              <a:srgbClr val="CC00CC"/>
            </a:solidFill>
            <a:bevel/>
            <a:headEnd type="arrow"/>
            <a:tailEnd type="arrow"/>
          </a:ln>
        </p:spPr>
      </p:cxnSp>
      <p:sp>
        <p:nvSpPr>
          <p:cNvPr id="31" name="TextBox 62"/>
          <p:cNvSpPr txBox="1">
            <a:spLocks noChangeArrowheads="1"/>
          </p:cNvSpPr>
          <p:nvPr/>
        </p:nvSpPr>
        <p:spPr bwMode="auto">
          <a:xfrm>
            <a:off x="8149308" y="1828771"/>
            <a:ext cx="1475084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none" anchor="ctr" anchorCtr="1">
            <a:spAutoFit/>
          </a:bodyPr>
          <a:lstStyle>
            <a:lvl1pPr marL="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1" charset="-122"/>
              </a:defRPr>
            </a:lvl1pPr>
            <a:lvl2pPr marL="4572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1" charset="-122"/>
              </a:defRPr>
            </a:lvl2pPr>
            <a:lvl3pPr marL="9144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1" charset="-122"/>
              </a:defRPr>
            </a:lvl3pPr>
            <a:lvl4pPr marL="13716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1" charset="-122"/>
              </a:defRPr>
            </a:lvl4pPr>
            <a:lvl5pPr marL="1828800" indent="0" algn="l" defTabSz="9144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2800" b="1" i="0" u="none" baseline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1" charset="-122"/>
              </a:defRPr>
            </a:lvl5pPr>
          </a:lstStyle>
          <a:p>
            <a:pPr marL="0" marR="0" lvl="0" indent="0" defTabSz="914400"/>
            <a:r>
              <a:rPr lang="zh-CN" altLang="en-US" sz="2000" dirty="0">
                <a:effectLst>
                  <a:outerShdw blurRad="38100" dist="38100" dir="2700000" algn="tl">
                    <a:schemeClr val="bg2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气</a:t>
            </a:r>
            <a:r>
              <a:rPr lang="zh-CN" altLang="en-US" sz="2000" dirty="0" smtClean="0">
                <a:effectLst>
                  <a:outerShdw blurRad="38100" dist="38100" dir="2700000" algn="tl">
                    <a:schemeClr val="bg2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温日较</a:t>
            </a:r>
            <a:r>
              <a:rPr lang="zh-CN" altLang="en-US" sz="2000" dirty="0">
                <a:effectLst>
                  <a:outerShdw blurRad="38100" dist="38100" dir="2700000" algn="tl">
                    <a:schemeClr val="bg2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差</a:t>
            </a:r>
            <a:endParaRPr lang="zh-CN" altLang="en-US" sz="2000" dirty="0">
              <a:effectLst>
                <a:outerShdw blurRad="38100" dist="38100" dir="2700000" algn="tl">
                  <a:schemeClr val="bg2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4" grpId="0"/>
      <p:bldP spid="20519" grpId="0" bldLvl="0" animBg="1"/>
      <p:bldP spid="27660" grpId="0" bldLvl="0" animBg="1"/>
      <p:bldP spid="2" grpId="0" bldLvl="0" animBg="1"/>
      <p:bldP spid="20538" grpId="0"/>
      <p:bldP spid="20539" grpId="0"/>
      <p:bldP spid="20540" grpId="0"/>
      <p:bldP spid="3" grpId="0"/>
      <p:bldP spid="4" grpId="0"/>
      <p:bldP spid="5" grpId="0" bldLvl="0" animBg="1"/>
      <p:bldP spid="21537" grpId="0" animBg="1"/>
      <p:bldP spid="37899" grpId="0" bldLvl="0" animBg="1"/>
      <p:bldP spid="6" grpId="0" bldLvl="0" animBg="1"/>
      <p:bldP spid="28" grpId="0" bldLvl="0" animBg="1"/>
      <p:bldP spid="29" grpId="0" bldLvl="0" animBg="1"/>
      <p:bldP spid="31" grpId="0" animBg="1"/>
    </p:bldLst>
  </p:timing>
</p:sld>
</file>

<file path=ppt/tags/tag1.xml><?xml version="1.0" encoding="utf-8"?>
<p:tagLst xmlns:p="http://schemas.openxmlformats.org/presentationml/2006/main">
  <p:tag name="AS_UNIQUEID" val="30"/>
</p:tagLst>
</file>

<file path=ppt/tags/tag2.xml><?xml version="1.0" encoding="utf-8"?>
<p:tagLst xmlns:p="http://schemas.openxmlformats.org/presentationml/2006/main">
  <p:tag name="AS_UNIQUEID" val="30"/>
</p:tagLst>
</file>

<file path=ppt/theme/theme1.xml><?xml version="1.0" encoding="utf-8"?>
<a:theme xmlns:a="http://schemas.openxmlformats.org/drawingml/2006/main" name="古瓶荷花">
  <a:themeElements>
    <a:clrScheme name="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F"/>
      </a:accent4>
      <a:accent5>
        <a:srgbClr val="E2F4FF"/>
      </a:accent5>
      <a:accent6>
        <a:srgbClr val="2D89E5"/>
      </a:accent6>
      <a:hlink>
        <a:srgbClr val="CC0066"/>
      </a:hlink>
      <a:folHlink>
        <a:srgbClr val="7D7DA9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古瓶荷花 1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E"/>
        </a:accent4>
        <a:accent5>
          <a:srgbClr val="E2F4FF"/>
        </a:accent5>
        <a:accent6>
          <a:srgbClr val="2D8AE7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2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6FAF5"/>
        </a:accent3>
        <a:accent4>
          <a:srgbClr val="006765"/>
        </a:accent4>
        <a:accent5>
          <a:srgbClr val="F1F5F0"/>
        </a:accent5>
        <a:accent6>
          <a:srgbClr val="E78A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3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C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4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A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5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F"/>
        </a:accent3>
        <a:accent4>
          <a:srgbClr val="53537E"/>
        </a:accent4>
        <a:accent5>
          <a:srgbClr val="FFEEEE"/>
        </a:accent5>
        <a:accent6>
          <a:srgbClr val="E78A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6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C"/>
        </a:accent4>
        <a:accent5>
          <a:srgbClr val="E9F7FF"/>
        </a:accent5>
        <a:accent6>
          <a:srgbClr val="E78A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7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EEE"/>
        </a:accent3>
        <a:accent4>
          <a:srgbClr val="0056AE"/>
        </a:accent4>
        <a:accent5>
          <a:srgbClr val="FFFFE2"/>
        </a:accent5>
        <a:accent6>
          <a:srgbClr val="008A8A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8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12121"/>
        </a:accent4>
        <a:accent5>
          <a:srgbClr val="E1E1EB"/>
        </a:accent5>
        <a:accent6>
          <a:srgbClr val="E7B9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3987</Words>
  <Application>WPS 演示</Application>
  <PresentationFormat>自定义</PresentationFormat>
  <Paragraphs>607</Paragraphs>
  <Slides>26</Slides>
  <Notes>0</Notes>
  <HiddenSlides>3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7" baseType="lpstr">
      <vt:lpstr>Arial</vt:lpstr>
      <vt:lpstr>宋体</vt:lpstr>
      <vt:lpstr>Wingdings</vt:lpstr>
      <vt:lpstr>黑体</vt:lpstr>
      <vt:lpstr>楷体_GB2312</vt:lpstr>
      <vt:lpstr>楷体_GB2312</vt:lpstr>
      <vt:lpstr>新宋体</vt:lpstr>
      <vt:lpstr>Times New Roman</vt:lpstr>
      <vt:lpstr>Garamond</vt:lpstr>
      <vt:lpstr>Calibri</vt:lpstr>
      <vt:lpstr>Comic Sans MS</vt:lpstr>
      <vt:lpstr>微软雅黑</vt:lpstr>
      <vt:lpstr>Arial Unicode MS</vt:lpstr>
      <vt:lpstr>Franklin Gothic Book</vt:lpstr>
      <vt:lpstr>华文新魏</vt:lpstr>
      <vt:lpstr>经典隶书简</vt:lpstr>
      <vt:lpstr>隶书</vt:lpstr>
      <vt:lpstr>古瓶荷花</vt:lpstr>
      <vt:lpstr>默认设计模板</vt:lpstr>
      <vt:lpstr>PBrush</vt:lpstr>
      <vt:lpstr>PBrush</vt:lpstr>
      <vt:lpstr>PowerPoint 演示文稿</vt:lpstr>
      <vt:lpstr>PowerPoint 演示文稿</vt:lpstr>
      <vt:lpstr>导读题纲     读课本P53-54回答问题</vt:lpstr>
      <vt:lpstr>PowerPoint 演示文稿</vt:lpstr>
      <vt:lpstr>PowerPoint 演示文稿</vt:lpstr>
      <vt:lpstr>导读题纲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  <Pages>36</Page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lenovocz</dc:creator>
  <cp:lastModifiedBy>大姚</cp:lastModifiedBy>
  <cp:revision>157</cp:revision>
  <dcterms:created xsi:type="dcterms:W3CDTF">2017-11-20T01:31:00Z</dcterms:created>
  <dcterms:modified xsi:type="dcterms:W3CDTF">2020-11-03T14:29:55Z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