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57" r:id="rId3"/>
    <p:sldId id="258" r:id="rId5"/>
    <p:sldId id="259" r:id="rId6"/>
    <p:sldId id="280" r:id="rId7"/>
    <p:sldId id="261" r:id="rId8"/>
    <p:sldId id="260" r:id="rId9"/>
    <p:sldId id="263" r:id="rId10"/>
    <p:sldId id="264" r:id="rId11"/>
    <p:sldId id="265" r:id="rId12"/>
    <p:sldId id="266" r:id="rId13"/>
    <p:sldId id="269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4" r:id="rId22"/>
    <p:sldId id="299" r:id="rId23"/>
    <p:sldId id="29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tags" Target="../tags/tag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hbimg.b0.upaiyun.com/ba5d1fee7080ecde427cb8195a73b6b738238f4f45d0-u0Sciw_fw658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 flipH="1">
            <a:off x="1" y="1"/>
            <a:ext cx="12191999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-3387" y="249767"/>
            <a:ext cx="3983567" cy="336127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4" name="TextBox 48"/>
          <p:cNvSpPr txBox="1"/>
          <p:nvPr/>
        </p:nvSpPr>
        <p:spPr>
          <a:xfrm>
            <a:off x="2095472" y="2000240"/>
            <a:ext cx="7279640" cy="144526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8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5865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8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古诗</a:t>
            </a:r>
            <a:r>
              <a:rPr lang="zh-CN" altLang="en-US" sz="8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三首</a:t>
            </a:r>
            <a:endParaRPr lang="zh-CN" altLang="en-US" sz="8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233" y="204047"/>
            <a:ext cx="3383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语文  六年级  下册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31840" y="4803140"/>
            <a:ext cx="413596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五小   董颖</a:t>
            </a:r>
            <a:endParaRPr lang="zh-CN" altLang="en-US" sz="4800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hbimg.b0.upaiyun.com/ba5d1fee7080ecde427cb8195a73b6b738238f4f45d0-u0Sciw_fw658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 flipH="1">
            <a:off x="1" y="1"/>
            <a:ext cx="12191999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-3387" y="249767"/>
            <a:ext cx="3983567" cy="336127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31233" y="204047"/>
            <a:ext cx="3383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语文  六年级  下册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10665" y="1025525"/>
            <a:ext cx="3014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试着填一填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zh-CN" altLang="en-US" sz="3600"/>
          </a:p>
        </p:txBody>
      </p:sp>
      <p:sp>
        <p:nvSpPr>
          <p:cNvPr id="6" name="文本框 9"/>
          <p:cNvSpPr txBox="1"/>
          <p:nvPr/>
        </p:nvSpPr>
        <p:spPr>
          <a:xfrm>
            <a:off x="1547495" y="1931670"/>
            <a:ext cx="7978775" cy="645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中庭（      ）白（      ）栖（       ）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endParaRPr lang="en-US" altLang="zh-CN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1547495" y="2645410"/>
            <a:ext cx="7944485" cy="645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36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（          ）无声湿（            ）</a:t>
            </a:r>
            <a:r>
              <a:rPr lang="en-US" altLang="zh-CN" sz="36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.</a:t>
            </a:r>
            <a:endParaRPr lang="en-US" altLang="zh-CN" sz="3600" b="1" dirty="0" smtClean="0">
              <a:solidFill>
                <a:srgbClr val="FF000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03245" y="1931670"/>
            <a:ext cx="678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地</a:t>
            </a:r>
            <a:endParaRPr lang="zh-CN" altLang="en-US" sz="3600" b="1"/>
          </a:p>
        </p:txBody>
      </p:sp>
      <p:sp>
        <p:nvSpPr>
          <p:cNvPr id="11" name="文本框 10"/>
          <p:cNvSpPr txBox="1"/>
          <p:nvPr/>
        </p:nvSpPr>
        <p:spPr>
          <a:xfrm>
            <a:off x="5326380" y="1931670"/>
            <a:ext cx="828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树</a:t>
            </a:r>
            <a:endParaRPr lang="zh-CN" altLang="en-US" sz="3600" b="1"/>
          </a:p>
        </p:txBody>
      </p:sp>
      <p:sp>
        <p:nvSpPr>
          <p:cNvPr id="12" name="文本框 11"/>
          <p:cNvSpPr txBox="1"/>
          <p:nvPr/>
        </p:nvSpPr>
        <p:spPr>
          <a:xfrm>
            <a:off x="7567930" y="1931670"/>
            <a:ext cx="6216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鸦</a:t>
            </a:r>
            <a:endParaRPr lang="zh-CN" altLang="en-US" sz="3600" b="1"/>
          </a:p>
        </p:txBody>
      </p:sp>
      <p:sp>
        <p:nvSpPr>
          <p:cNvPr id="13" name="文本框 12"/>
          <p:cNvSpPr txBox="1"/>
          <p:nvPr/>
        </p:nvSpPr>
        <p:spPr>
          <a:xfrm>
            <a:off x="2139315" y="2645410"/>
            <a:ext cx="1375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冷露</a:t>
            </a:r>
            <a:endParaRPr lang="zh-CN" altLang="en-US" sz="3600" b="1"/>
          </a:p>
        </p:txBody>
      </p:sp>
      <p:sp>
        <p:nvSpPr>
          <p:cNvPr id="15" name="文本框 14"/>
          <p:cNvSpPr txBox="1"/>
          <p:nvPr/>
        </p:nvSpPr>
        <p:spPr>
          <a:xfrm>
            <a:off x="6004560" y="2645410"/>
            <a:ext cx="1384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桂花</a:t>
            </a:r>
            <a:endParaRPr lang="zh-CN" altLang="en-US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3" grpId="0"/>
      <p:bldP spid="13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hbimg.b0.upaiyun.com/ba5d1fee7080ecde427cb8195a73b6b738238f4f45d0-u0Sciw_fw658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 flipH="1">
            <a:off x="1" y="1"/>
            <a:ext cx="12191999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-3387" y="249767"/>
            <a:ext cx="3983567" cy="336127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31233" y="204047"/>
            <a:ext cx="3383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语文  六年级  下册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" y="0"/>
            <a:ext cx="6102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99720" y="4216400"/>
            <a:ext cx="54317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3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中秋的月光照射在庭院中，地上好像铺上了一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层白</a:t>
            </a:r>
            <a:r>
              <a:rPr lang="zh-CN" altLang="en-US" sz="3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霜，树上的鸦雀停止了活动，进入了梦乡。</a:t>
            </a:r>
            <a:endParaRPr lang="zh-CN" altLang="en-US" sz="36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-8890"/>
            <a:ext cx="6102350" cy="686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6627495" y="4325620"/>
            <a:ext cx="50266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3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夜已经很深了，清冷的秋露悄悄地打湿庭中的桂花。</a:t>
            </a:r>
            <a:endParaRPr lang="zh-CN" altLang="en-US" sz="3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hbimg.b0.upaiyun.com/ba5d1fee7080ecde427cb8195a73b6b738238f4f45d0-u0Sciw_fw658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 flipH="1">
            <a:off x="131446" y="-131444"/>
            <a:ext cx="12191999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-3387" y="249767"/>
            <a:ext cx="3983567" cy="336127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0" name="椭圆形标注 9"/>
          <p:cNvSpPr/>
          <p:nvPr/>
        </p:nvSpPr>
        <p:spPr>
          <a:xfrm rot="1260000">
            <a:off x="3384550" y="1924050"/>
            <a:ext cx="1399540" cy="1095375"/>
          </a:xfrm>
          <a:prstGeom prst="wedgeEllipse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051050" y="1354455"/>
            <a:ext cx="553529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dirty="0" smtClean="0">
                <a:latin typeface="+mj-ea"/>
                <a:ea typeface="+mj-ea"/>
                <a:cs typeface="+mj-ea"/>
                <a:sym typeface="+mn-ea"/>
              </a:rPr>
              <a:t>今夜</a:t>
            </a:r>
            <a:r>
              <a:rPr lang="zh-CN" altLang="en-US" sz="44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∕</a:t>
            </a:r>
            <a:r>
              <a:rPr lang="zh-CN" altLang="en-US" sz="4400" b="1" dirty="0" smtClean="0">
                <a:latin typeface="+mj-ea"/>
                <a:ea typeface="+mj-ea"/>
                <a:cs typeface="+mj-ea"/>
                <a:sym typeface="+mn-ea"/>
              </a:rPr>
              <a:t>月明</a:t>
            </a:r>
            <a:r>
              <a:rPr lang="zh-CN" altLang="en-US" sz="44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∕</a:t>
            </a:r>
            <a:r>
              <a:rPr lang="zh-CN" altLang="en-US" sz="4400" b="1" dirty="0" smtClean="0">
                <a:latin typeface="+mj-ea"/>
                <a:ea typeface="+mj-ea"/>
                <a:cs typeface="+mj-ea"/>
                <a:sym typeface="+mn-ea"/>
              </a:rPr>
              <a:t>人</a:t>
            </a:r>
            <a:r>
              <a:rPr lang="zh-CN" altLang="en-US" sz="44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∕</a:t>
            </a:r>
            <a:r>
              <a:rPr lang="zh-CN" altLang="en-US" sz="4400" b="1" dirty="0" smtClean="0">
                <a:latin typeface="+mj-ea"/>
                <a:ea typeface="+mj-ea"/>
                <a:cs typeface="+mj-ea"/>
                <a:sym typeface="+mn-ea"/>
              </a:rPr>
              <a:t>尽望，</a:t>
            </a:r>
            <a:endParaRPr lang="en-US" altLang="zh-CN" sz="4400" b="1" dirty="0" smtClean="0">
              <a:latin typeface="+mj-ea"/>
              <a:ea typeface="+mj-ea"/>
              <a:cs typeface="+mj-ea"/>
              <a:sym typeface="+mn-ea"/>
            </a:endParaRPr>
          </a:p>
          <a:p>
            <a:r>
              <a:rPr lang="zh-CN" altLang="en-US" sz="4400" b="1" dirty="0" smtClean="0">
                <a:latin typeface="+mj-ea"/>
                <a:ea typeface="+mj-ea"/>
                <a:cs typeface="+mj-ea"/>
                <a:sym typeface="+mn-ea"/>
              </a:rPr>
              <a:t>不知</a:t>
            </a:r>
            <a:r>
              <a:rPr lang="zh-CN" altLang="en-US" sz="44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∕</a:t>
            </a:r>
            <a:r>
              <a:rPr lang="zh-CN" altLang="en-US" sz="4400" b="1" dirty="0" smtClean="0">
                <a:latin typeface="+mj-ea"/>
                <a:ea typeface="+mj-ea"/>
                <a:cs typeface="+mj-ea"/>
                <a:sym typeface="+mn-ea"/>
              </a:rPr>
              <a:t>秋思</a:t>
            </a:r>
            <a:r>
              <a:rPr lang="zh-CN" altLang="en-US" sz="44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∕</a:t>
            </a:r>
            <a:r>
              <a:rPr lang="zh-CN" altLang="en-US" sz="4400" b="1" dirty="0" smtClean="0">
                <a:latin typeface="+mj-ea"/>
                <a:ea typeface="+mj-ea"/>
                <a:cs typeface="+mj-ea"/>
                <a:sym typeface="+mn-ea"/>
              </a:rPr>
              <a:t>落</a:t>
            </a:r>
            <a:r>
              <a:rPr lang="zh-CN" altLang="en-US" sz="44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∕</a:t>
            </a:r>
            <a:r>
              <a:rPr lang="zh-CN" altLang="en-US" sz="4400" b="1" dirty="0" smtClean="0">
                <a:latin typeface="+mj-ea"/>
                <a:ea typeface="+mj-ea"/>
                <a:cs typeface="+mj-ea"/>
                <a:sym typeface="+mn-ea"/>
              </a:rPr>
              <a:t>谁家？</a:t>
            </a:r>
            <a:endParaRPr lang="zh-CN" altLang="en-US" sz="4400" b="1">
              <a:latin typeface="+mj-ea"/>
              <a:ea typeface="+mj-ea"/>
              <a:cs typeface="+mj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120265" y="2799715"/>
            <a:ext cx="5114925" cy="565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407150" y="3350260"/>
            <a:ext cx="5784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表达了作者的相思之情。</a:t>
            </a:r>
            <a:endParaRPr lang="zh-CN" altLang="en-US" sz="4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6768465" y="2700020"/>
            <a:ext cx="1009015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31850" y="249555"/>
            <a:ext cx="107905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黑体" panose="02010609060101010101" pitchFamily="49" charset="-122"/>
                <a:sym typeface="+mn-ea"/>
              </a:rPr>
              <a:t>齐读诗的后两</a:t>
            </a:r>
            <a:r>
              <a:rPr lang="zh-CN" altLang="en-US" sz="3200" b="1" dirty="0">
                <a:solidFill>
                  <a:srgbClr val="0070C0"/>
                </a:solidFill>
                <a:latin typeface="+mj-ea"/>
                <a:ea typeface="+mj-ea"/>
                <a:cs typeface="黑体" panose="02010609060101010101" pitchFamily="49" charset="-122"/>
                <a:sym typeface="+mn-ea"/>
              </a:rPr>
              <a:t>句</a:t>
            </a:r>
            <a:r>
              <a:rPr lang="zh-CN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黑体" panose="02010609060101010101" pitchFamily="49" charset="-122"/>
                <a:sym typeface="+mn-ea"/>
              </a:rPr>
              <a:t>，思考诗句抒发</a:t>
            </a:r>
            <a:r>
              <a:rPr lang="zh-CN" altLang="en-US" sz="3200" b="1" dirty="0">
                <a:solidFill>
                  <a:srgbClr val="0070C0"/>
                </a:solidFill>
                <a:latin typeface="+mj-ea"/>
                <a:ea typeface="+mj-ea"/>
                <a:cs typeface="黑体" panose="02010609060101010101" pitchFamily="49" charset="-122"/>
                <a:sym typeface="+mn-ea"/>
              </a:rPr>
              <a:t>了作者什么样的思想感情</a:t>
            </a:r>
            <a:r>
              <a:rPr lang="zh-CN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黑体" panose="02010609060101010101" pitchFamily="49" charset="-122"/>
                <a:sym typeface="+mn-ea"/>
              </a:rPr>
              <a:t>？</a:t>
            </a:r>
            <a:endParaRPr lang="zh-CN" altLang="en-US" sz="3200" b="1" dirty="0">
              <a:solidFill>
                <a:srgbClr val="0070C0"/>
              </a:solidFill>
              <a:latin typeface="+mj-ea"/>
              <a:ea typeface="+mj-ea"/>
              <a:cs typeface="黑体" panose="02010609060101010101" pitchFamily="49" charset="-122"/>
            </a:endParaRPr>
          </a:p>
          <a:p>
            <a:endParaRPr lang="zh-CN" altLang="en-US" sz="3200" b="1" dirty="0">
              <a:solidFill>
                <a:srgbClr val="0070C0"/>
              </a:solidFill>
              <a:latin typeface="+mj-ea"/>
              <a:ea typeface="+mj-ea"/>
              <a:cs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" y="433070"/>
            <a:ext cx="845820" cy="11741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99160" y="2981960"/>
            <a:ext cx="2778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80035" y="3246120"/>
            <a:ext cx="52628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秋天的情思，这里指怀人的思绪。</a:t>
            </a:r>
            <a:endParaRPr lang="zh-CN" altLang="en-US" sz="3600" b="1" dirty="0" smtClean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3600" b="1" dirty="0" smtClean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 animBg="1"/>
      <p:bldP spid="10" grpId="1" animBg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hbimg.b0.upaiyun.com/ba5d1fee7080ecde427cb8195a73b6b738238f4f45d0-u0Sciw_fw658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 flipH="1">
            <a:off x="1" y="1"/>
            <a:ext cx="12191999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-3387" y="249767"/>
            <a:ext cx="3983567" cy="336127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31233" y="204047"/>
            <a:ext cx="3383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语文  六年级  下册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4" y="893286"/>
            <a:ext cx="850943" cy="6971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13255" y="919480"/>
            <a:ext cx="9140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solidFill>
                  <a:prstClr val="black"/>
                </a:solidFill>
                <a:latin typeface="+mj-ea"/>
                <a:ea typeface="+mj-ea"/>
                <a:cs typeface="+mj-ea"/>
                <a:sym typeface="+mn-ea"/>
              </a:rPr>
              <a:t>对比读一读，体会“落”字用法</a:t>
            </a:r>
            <a:r>
              <a:rPr lang="zh-CN" altLang="en-US" sz="3600" b="1" dirty="0">
                <a:solidFill>
                  <a:prstClr val="black"/>
                </a:solidFill>
                <a:latin typeface="+mj-ea"/>
                <a:ea typeface="+mj-ea"/>
                <a:cs typeface="+mj-ea"/>
                <a:sym typeface="+mn-ea"/>
              </a:rPr>
              <a:t>的</a:t>
            </a:r>
            <a:r>
              <a:rPr lang="zh-CN" altLang="en-US" sz="3600" b="1" dirty="0" smtClean="0">
                <a:solidFill>
                  <a:prstClr val="black"/>
                </a:solidFill>
                <a:latin typeface="+mj-ea"/>
                <a:ea typeface="+mj-ea"/>
                <a:cs typeface="+mj-ea"/>
                <a:sym typeface="+mn-ea"/>
              </a:rPr>
              <a:t>精妙</a:t>
            </a:r>
            <a:r>
              <a:rPr lang="zh-CN" altLang="en-US" sz="3600" b="1" dirty="0">
                <a:solidFill>
                  <a:prstClr val="black"/>
                </a:solidFill>
                <a:latin typeface="+mj-ea"/>
                <a:ea typeface="+mj-ea"/>
                <a:cs typeface="+mj-ea"/>
                <a:sym typeface="+mn-ea"/>
              </a:rPr>
              <a:t>之</a:t>
            </a:r>
            <a:r>
              <a:rPr lang="zh-CN" altLang="en-US" sz="3600" b="1" dirty="0" smtClean="0">
                <a:solidFill>
                  <a:prstClr val="black"/>
                </a:solidFill>
                <a:latin typeface="+mj-ea"/>
                <a:ea typeface="+mj-ea"/>
                <a:cs typeface="+mj-ea"/>
                <a:sym typeface="+mn-ea"/>
              </a:rPr>
              <a:t>处。</a:t>
            </a:r>
            <a:endParaRPr lang="zh-CN" altLang="en-US" sz="3600" b="1">
              <a:latin typeface="+mj-ea"/>
              <a:ea typeface="+mj-ea"/>
              <a:cs typeface="+mj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907790" y="1753870"/>
            <a:ext cx="3833495" cy="646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93770" y="1675765"/>
            <a:ext cx="4660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 smtClean="0">
                <a:latin typeface="+mj-ea"/>
                <a:ea typeface="+mj-ea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600" b="1" dirty="0" smtClean="0">
                <a:latin typeface="+mj-ea"/>
                <a:ea typeface="+mj-ea"/>
                <a:cs typeface="楷体" panose="02010609060101010101" pitchFamily="49" charset="-122"/>
                <a:sym typeface="+mn-ea"/>
              </a:rPr>
              <a:t>不知秋思</a:t>
            </a:r>
            <a:r>
              <a:rPr lang="zh-CN" altLang="en-US" sz="3600" b="1" dirty="0" smtClean="0">
                <a:solidFill>
                  <a:srgbClr val="FF0000"/>
                </a:solidFill>
                <a:latin typeface="+mj-ea"/>
                <a:ea typeface="+mj-ea"/>
                <a:cs typeface="楷体" panose="02010609060101010101" pitchFamily="49" charset="-122"/>
                <a:sym typeface="+mn-ea"/>
              </a:rPr>
              <a:t>落</a:t>
            </a:r>
            <a:r>
              <a:rPr lang="zh-CN" altLang="en-US" sz="3600" b="1" dirty="0" smtClean="0">
                <a:latin typeface="+mj-ea"/>
                <a:ea typeface="+mj-ea"/>
                <a:cs typeface="楷体" panose="02010609060101010101" pitchFamily="49" charset="-122"/>
                <a:sym typeface="+mn-ea"/>
              </a:rPr>
              <a:t>谁家。</a:t>
            </a:r>
            <a:endParaRPr lang="zh-CN" altLang="en-US" sz="3600" b="1">
              <a:latin typeface="+mj-ea"/>
              <a:ea typeface="+mj-ea"/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3980180" y="3796030"/>
            <a:ext cx="3696970" cy="6464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621405" y="3797300"/>
            <a:ext cx="4660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 smtClean="0">
                <a:latin typeface="+mj-ea"/>
                <a:ea typeface="+mj-ea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600" b="1" dirty="0" smtClean="0">
                <a:latin typeface="+mj-ea"/>
                <a:ea typeface="+mj-ea"/>
                <a:cs typeface="楷体" panose="02010609060101010101" pitchFamily="49" charset="-122"/>
                <a:sym typeface="+mn-ea"/>
              </a:rPr>
              <a:t>不知秋思</a:t>
            </a:r>
            <a:r>
              <a:rPr lang="zh-CN" altLang="en-US" sz="3600" b="1" dirty="0" smtClean="0">
                <a:solidFill>
                  <a:srgbClr val="FF0000"/>
                </a:solidFill>
                <a:latin typeface="+mj-ea"/>
                <a:ea typeface="+mj-ea"/>
                <a:cs typeface="楷体" panose="02010609060101010101" pitchFamily="49" charset="-122"/>
                <a:sym typeface="+mn-ea"/>
              </a:rPr>
              <a:t>到</a:t>
            </a:r>
            <a:r>
              <a:rPr lang="zh-CN" altLang="en-US" sz="3600" b="1" dirty="0" smtClean="0">
                <a:latin typeface="+mj-ea"/>
                <a:ea typeface="+mj-ea"/>
                <a:cs typeface="楷体" panose="02010609060101010101" pitchFamily="49" charset="-122"/>
                <a:sym typeface="+mn-ea"/>
              </a:rPr>
              <a:t>谁家。</a:t>
            </a:r>
            <a:endParaRPr lang="zh-CN" altLang="en-US" sz="3600" b="1">
              <a:latin typeface="+mj-ea"/>
              <a:ea typeface="+mj-ea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3975735" y="2698115"/>
            <a:ext cx="3833495" cy="623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21405" y="2698115"/>
            <a:ext cx="4660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 smtClean="0">
                <a:latin typeface="+mj-ea"/>
                <a:ea typeface="+mj-ea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600" b="1" dirty="0" smtClean="0">
                <a:latin typeface="+mj-ea"/>
                <a:ea typeface="+mj-ea"/>
                <a:cs typeface="楷体" panose="02010609060101010101" pitchFamily="49" charset="-122"/>
                <a:sym typeface="+mn-ea"/>
              </a:rPr>
              <a:t>不知秋思</a:t>
            </a:r>
            <a:r>
              <a:rPr lang="zh-CN" altLang="en-US" sz="3600" b="1" dirty="0" smtClean="0">
                <a:solidFill>
                  <a:srgbClr val="FF0000"/>
                </a:solidFill>
                <a:latin typeface="+mj-ea"/>
                <a:ea typeface="+mj-ea"/>
                <a:cs typeface="楷体" panose="02010609060101010101" pitchFamily="49" charset="-122"/>
                <a:sym typeface="+mn-ea"/>
              </a:rPr>
              <a:t>在</a:t>
            </a:r>
            <a:r>
              <a:rPr lang="zh-CN" altLang="en-US" sz="3600" b="1" dirty="0" smtClean="0">
                <a:latin typeface="+mj-ea"/>
                <a:ea typeface="+mj-ea"/>
                <a:cs typeface="楷体" panose="02010609060101010101" pitchFamily="49" charset="-122"/>
                <a:sym typeface="+mn-ea"/>
              </a:rPr>
              <a:t>谁家。</a:t>
            </a:r>
            <a:endParaRPr lang="zh-CN" altLang="en-US" sz="3600" b="1"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21405" y="4999355"/>
            <a:ext cx="808291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一个“落”字</a:t>
            </a:r>
            <a:r>
              <a:rPr lang="en-US" altLang="zh-CN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,</a:t>
            </a:r>
            <a:r>
              <a:rPr lang="zh-CN" altLang="en-US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新颖妥贴</a:t>
            </a:r>
            <a:r>
              <a:rPr lang="en-US" altLang="zh-CN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,</a:t>
            </a:r>
            <a:r>
              <a:rPr lang="zh-CN" altLang="en-US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不同凡响</a:t>
            </a:r>
            <a:r>
              <a:rPr lang="en-US" altLang="zh-CN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,</a:t>
            </a:r>
            <a:r>
              <a:rPr lang="zh-CN" altLang="en-US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它给人以动的形象的感觉</a:t>
            </a:r>
            <a:r>
              <a:rPr lang="en-US" altLang="zh-CN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,</a:t>
            </a:r>
            <a:r>
              <a:rPr lang="zh-CN" altLang="en-US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仿佛那秋思随着银月的清辉</a:t>
            </a:r>
            <a:r>
              <a:rPr lang="en-US" altLang="zh-CN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,</a:t>
            </a:r>
            <a:r>
              <a:rPr lang="zh-CN" altLang="en-US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一齐洒落人间似的。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ea"/>
              <a:ea typeface="+mj-ea"/>
              <a:cs typeface="+mj-ea"/>
            </a:endParaRPr>
          </a:p>
          <a:p>
            <a:endParaRPr lang="zh-CN" altLang="en-US" sz="3200" b="1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hbimg.b0.upaiyun.com/ba5d1fee7080ecde427cb8195a73b6b738238f4f45d0-u0Sciw_fw658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 flipH="1">
            <a:off x="1" y="1"/>
            <a:ext cx="12191999" cy="685800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171873" y="102447"/>
            <a:ext cx="2011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kumimoji="1" lang="zh-CN" altLang="en-US" sz="36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悟诗情</a:t>
            </a:r>
            <a:endParaRPr kumimoji="1" lang="zh-CN" altLang="en-US" sz="36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6960" y="1097915"/>
            <a:ext cx="40487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 smtClean="0">
                <a:solidFill>
                  <a:prstClr val="black"/>
                </a:solidFill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zh-CN" altLang="en-US" sz="3600" b="1" dirty="0" smtClean="0">
                <a:solidFill>
                  <a:prstClr val="black"/>
                </a:solidFill>
                <a:latin typeface="+mj-ea"/>
                <a:ea typeface="+mj-ea"/>
                <a:cs typeface="+mj-ea"/>
                <a:sym typeface="+mn-ea"/>
              </a:rPr>
              <a:t>我们再一起来读一读这首诗，</a:t>
            </a:r>
            <a:r>
              <a:rPr lang="zh-CN" altLang="en-US" sz="3600" b="1" dirty="0" smtClean="0">
                <a:solidFill>
                  <a:prstClr val="black"/>
                </a:solidFill>
                <a:latin typeface="+mj-ea"/>
                <a:ea typeface="+mj-ea"/>
                <a:cs typeface="+mj-ea"/>
                <a:sym typeface="+mn-ea"/>
              </a:rPr>
              <a:t>注意读出诗人</a:t>
            </a:r>
            <a:r>
              <a:rPr lang="zh-CN" altLang="en-US" sz="36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望月怀人的心情</a:t>
            </a:r>
            <a:r>
              <a:rPr lang="zh-CN" altLang="en-US" sz="3600" b="1" dirty="0" smtClean="0">
                <a:solidFill>
                  <a:prstClr val="black"/>
                </a:solidFill>
                <a:latin typeface="+mj-ea"/>
                <a:ea typeface="+mj-ea"/>
                <a:cs typeface="+mj-ea"/>
                <a:sym typeface="+mn-ea"/>
              </a:rPr>
              <a:t>。  </a:t>
            </a:r>
            <a:endParaRPr lang="zh-CN" altLang="en-US" sz="3600" b="1">
              <a:latin typeface="+mj-ea"/>
              <a:ea typeface="+mj-ea"/>
              <a:cs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4457" t="9468" r="4432" b="10868"/>
          <a:stretch>
            <a:fillRect/>
          </a:stretch>
        </p:blipFill>
        <p:spPr>
          <a:xfrm>
            <a:off x="6254750" y="203835"/>
            <a:ext cx="4699635" cy="62204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46240" y="972820"/>
            <a:ext cx="3957320" cy="4227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3200" b="1" dirty="0" smtClean="0">
                <a:solidFill>
                  <a:prstClr val="white"/>
                </a:solidFill>
                <a:latin typeface="+mn-ea"/>
                <a:cs typeface="+mn-ea"/>
                <a:sym typeface="+mn-ea"/>
              </a:rPr>
              <a:t>十五夜望月</a:t>
            </a:r>
            <a:endParaRPr lang="zh-CN" altLang="en-US" sz="3200" b="1" dirty="0" smtClean="0">
              <a:solidFill>
                <a:prstClr val="white"/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3200" b="1" dirty="0" smtClean="0">
                <a:solidFill>
                  <a:prstClr val="white"/>
                </a:solidFill>
                <a:latin typeface="+mn-ea"/>
                <a:cs typeface="+mn-ea"/>
                <a:sym typeface="+mn-ea"/>
              </a:rPr>
              <a:t>    唐 王建</a:t>
            </a:r>
            <a:endParaRPr lang="zh-CN" altLang="en-US" sz="3200" b="1" dirty="0" smtClean="0">
              <a:solidFill>
                <a:prstClr val="white"/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3200" b="1" dirty="0" smtClean="0">
                <a:solidFill>
                  <a:prstClr val="white"/>
                </a:solidFill>
                <a:latin typeface="+mn-ea"/>
                <a:cs typeface="+mn-ea"/>
                <a:sym typeface="+mn-ea"/>
              </a:rPr>
              <a:t>中庭</a:t>
            </a:r>
            <a:r>
              <a:rPr lang="en-US" altLang="zh-CN" sz="3200" b="1" dirty="0" smtClean="0">
                <a:solidFill>
                  <a:srgbClr val="FFFF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3200" b="1" dirty="0" smtClean="0">
                <a:solidFill>
                  <a:prstClr val="white"/>
                </a:solidFill>
                <a:latin typeface="+mn-ea"/>
                <a:cs typeface="+mn-ea"/>
                <a:sym typeface="+mn-ea"/>
              </a:rPr>
              <a:t>地白</a:t>
            </a:r>
            <a:r>
              <a:rPr lang="en-US" altLang="zh-CN" sz="3200" b="1" dirty="0" smtClean="0">
                <a:solidFill>
                  <a:srgbClr val="FFFF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3200" b="1" dirty="0" smtClean="0">
                <a:solidFill>
                  <a:prstClr val="white"/>
                </a:solidFill>
                <a:latin typeface="+mn-ea"/>
                <a:cs typeface="+mn-ea"/>
                <a:sym typeface="+mn-ea"/>
              </a:rPr>
              <a:t>树</a:t>
            </a:r>
            <a:r>
              <a:rPr lang="en-US" altLang="zh-CN" sz="3200" b="1" dirty="0" smtClean="0">
                <a:solidFill>
                  <a:srgbClr val="FFFF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3200" b="1" dirty="0" smtClean="0">
                <a:solidFill>
                  <a:prstClr val="white"/>
                </a:solidFill>
                <a:latin typeface="+mn-ea"/>
                <a:cs typeface="+mn-ea"/>
                <a:sym typeface="+mn-ea"/>
              </a:rPr>
              <a:t>栖鸦，</a:t>
            </a:r>
            <a:endParaRPr lang="zh-CN" altLang="en-US" sz="3200" b="1" dirty="0" smtClean="0">
              <a:solidFill>
                <a:prstClr val="white"/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3200" b="1" dirty="0" smtClean="0">
                <a:solidFill>
                  <a:prstClr val="white"/>
                </a:solidFill>
                <a:latin typeface="+mn-ea"/>
                <a:cs typeface="+mn-ea"/>
                <a:sym typeface="+mn-ea"/>
              </a:rPr>
              <a:t>冷露</a:t>
            </a:r>
            <a:r>
              <a:rPr lang="en-US" altLang="zh-CN" sz="3200" b="1" dirty="0" smtClean="0">
                <a:solidFill>
                  <a:srgbClr val="FFFF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3200" b="1" dirty="0" smtClean="0">
                <a:solidFill>
                  <a:prstClr val="white"/>
                </a:solidFill>
                <a:latin typeface="+mn-ea"/>
                <a:cs typeface="+mn-ea"/>
                <a:sym typeface="+mn-ea"/>
              </a:rPr>
              <a:t>无声</a:t>
            </a:r>
            <a:r>
              <a:rPr lang="en-US" altLang="zh-CN" sz="3200" b="1" dirty="0" smtClean="0">
                <a:solidFill>
                  <a:srgbClr val="FFFF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3200" b="1" dirty="0" smtClean="0">
                <a:solidFill>
                  <a:prstClr val="white"/>
                </a:solidFill>
                <a:latin typeface="+mn-ea"/>
                <a:cs typeface="+mn-ea"/>
                <a:sym typeface="+mn-ea"/>
              </a:rPr>
              <a:t>湿</a:t>
            </a:r>
            <a:r>
              <a:rPr lang="en-US" altLang="zh-CN" sz="3200" b="1" dirty="0" smtClean="0">
                <a:solidFill>
                  <a:srgbClr val="FFFF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3200" b="1" dirty="0" smtClean="0">
                <a:solidFill>
                  <a:prstClr val="white"/>
                </a:solidFill>
                <a:latin typeface="+mn-ea"/>
                <a:cs typeface="+mn-ea"/>
                <a:sym typeface="+mn-ea"/>
              </a:rPr>
              <a:t>桂花。</a:t>
            </a:r>
            <a:endParaRPr lang="en-US" altLang="zh-CN" sz="3200" b="1" dirty="0" smtClean="0">
              <a:solidFill>
                <a:prstClr val="white"/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3200" b="1" dirty="0" smtClean="0">
                <a:solidFill>
                  <a:prstClr val="white"/>
                </a:solidFill>
                <a:latin typeface="+mn-ea"/>
                <a:cs typeface="+mn-ea"/>
                <a:sym typeface="+mn-ea"/>
              </a:rPr>
              <a:t>今夜</a:t>
            </a:r>
            <a:r>
              <a:rPr lang="en-US" altLang="zh-CN" sz="3200" b="1" dirty="0" smtClean="0">
                <a:solidFill>
                  <a:srgbClr val="FFFF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3200" b="1" dirty="0" smtClean="0">
                <a:solidFill>
                  <a:prstClr val="white"/>
                </a:solidFill>
                <a:latin typeface="+mn-ea"/>
                <a:cs typeface="+mn-ea"/>
                <a:sym typeface="+mn-ea"/>
              </a:rPr>
              <a:t>月明</a:t>
            </a:r>
            <a:r>
              <a:rPr lang="en-US" altLang="zh-CN" sz="3200" b="1" dirty="0" smtClean="0">
                <a:solidFill>
                  <a:srgbClr val="FFFF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3200" b="1" dirty="0" smtClean="0">
                <a:solidFill>
                  <a:prstClr val="white"/>
                </a:solidFill>
                <a:latin typeface="+mn-ea"/>
                <a:cs typeface="+mn-ea"/>
                <a:sym typeface="+mn-ea"/>
              </a:rPr>
              <a:t>人</a:t>
            </a:r>
            <a:r>
              <a:rPr lang="en-US" altLang="zh-CN" sz="3200" b="1" dirty="0" smtClean="0">
                <a:solidFill>
                  <a:srgbClr val="FFFF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3200" b="1" dirty="0" smtClean="0">
                <a:solidFill>
                  <a:prstClr val="white"/>
                </a:solidFill>
                <a:latin typeface="+mn-ea"/>
                <a:cs typeface="+mn-ea"/>
                <a:sym typeface="+mn-ea"/>
              </a:rPr>
              <a:t>尽望，</a:t>
            </a:r>
            <a:endParaRPr lang="zh-CN" altLang="en-US" sz="3200" b="1" dirty="0" smtClean="0">
              <a:solidFill>
                <a:prstClr val="white"/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3200" b="1" dirty="0" smtClean="0">
                <a:solidFill>
                  <a:prstClr val="white"/>
                </a:solidFill>
                <a:latin typeface="+mn-ea"/>
                <a:cs typeface="+mn-ea"/>
                <a:sym typeface="+mn-ea"/>
              </a:rPr>
              <a:t>不知</a:t>
            </a:r>
            <a:r>
              <a:rPr lang="en-US" altLang="zh-CN" sz="3200" b="1" dirty="0" smtClean="0">
                <a:solidFill>
                  <a:srgbClr val="FFFF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3200" b="1" dirty="0" smtClean="0">
                <a:solidFill>
                  <a:prstClr val="white"/>
                </a:solidFill>
                <a:latin typeface="+mn-ea"/>
                <a:cs typeface="+mn-ea"/>
                <a:sym typeface="+mn-ea"/>
              </a:rPr>
              <a:t>秋思</a:t>
            </a:r>
            <a:r>
              <a:rPr lang="en-US" altLang="zh-CN" sz="3200" b="1" dirty="0" smtClean="0">
                <a:solidFill>
                  <a:srgbClr val="FFFF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3200" b="1" dirty="0" smtClean="0">
                <a:solidFill>
                  <a:prstClr val="white"/>
                </a:solidFill>
                <a:latin typeface="+mn-ea"/>
                <a:cs typeface="+mn-ea"/>
                <a:sym typeface="+mn-ea"/>
              </a:rPr>
              <a:t>落</a:t>
            </a:r>
            <a:r>
              <a:rPr lang="en-US" altLang="zh-CN" sz="3200" b="1" dirty="0" smtClean="0">
                <a:solidFill>
                  <a:srgbClr val="FFFF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3200" b="1" dirty="0" smtClean="0">
                <a:solidFill>
                  <a:prstClr val="white"/>
                </a:solidFill>
                <a:latin typeface="+mn-ea"/>
                <a:cs typeface="+mn-ea"/>
                <a:sym typeface="+mn-ea"/>
              </a:rPr>
              <a:t>谁家？</a:t>
            </a:r>
            <a:endParaRPr lang="zh-CN" altLang="en-US" sz="3200" b="1"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83665" y="3626485"/>
            <a:ext cx="3299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</a:rPr>
              <a:t>（课后第一题）</a:t>
            </a:r>
            <a:endParaRPr lang="zh-CN" altLang="en-US" sz="32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hbimg.b0.upaiyun.com/ba5d1fee7080ecde427cb8195a73b6b738238f4f45d0-u0Sciw_fw658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 flipH="1">
            <a:off x="1" y="1"/>
            <a:ext cx="12191999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-3387" y="249767"/>
            <a:ext cx="3983567" cy="336127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31233" y="204047"/>
            <a:ext cx="3383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语文  六年级  下册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5180" y="893445"/>
            <a:ext cx="9957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600" b="1">
                <a:solidFill>
                  <a:srgbClr val="0070C0"/>
                </a:solidFill>
                <a:latin typeface="+mj-ea"/>
                <a:ea typeface="+mj-ea"/>
                <a:cs typeface="黑体" panose="02010609060101010101" pitchFamily="49" charset="-122"/>
                <a:sym typeface="+mn-ea"/>
              </a:rPr>
              <a:t>诗人写望月，却没有写到月光，从何处体现？</a:t>
            </a:r>
            <a:endParaRPr lang="zh-CN" altLang="en-US" sz="3600" b="1">
              <a:solidFill>
                <a:srgbClr val="0070C0"/>
              </a:solidFill>
              <a:latin typeface="+mj-ea"/>
              <a:ea typeface="+mj-ea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1370" y="1880235"/>
            <a:ext cx="10330180" cy="4569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4540"/>
              </a:lnSpc>
            </a:pPr>
            <a:r>
              <a:rPr 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</a:t>
            </a:r>
            <a:r>
              <a:rPr 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</a:t>
            </a:r>
            <a:r>
              <a:rPr 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r>
              <a:rPr 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地白</a:t>
            </a:r>
            <a:r>
              <a:rPr 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：给人予积水空明、澄清清冷之感，从侧面突出了月色皎洁）（</a:t>
            </a:r>
            <a:r>
              <a:rPr 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r>
              <a:rPr 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树栖鸦</a:t>
            </a:r>
            <a:r>
              <a:rPr 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从听觉还是视觉来写？写鸦雀有什么作用？（既是听觉也有视觉，烘托夜的寂静，衬托诗人内心的孤独）（</a:t>
            </a:r>
            <a:r>
              <a:rPr 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r>
              <a:rPr 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冷露无声湿桂花</a:t>
            </a:r>
            <a:r>
              <a:rPr 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蕴含怎样的情感？（用寒意、清冷烘托诗人寂寞凄清的心理。）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3200"/>
          </a:p>
          <a:p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hbimg.b0.upaiyun.com/ba5d1fee7080ecde427cb8195a73b6b738238f4f45d0-u0Sciw_fw658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 flipH="1">
            <a:off x="1" y="1"/>
            <a:ext cx="12191999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-3387" y="249767"/>
            <a:ext cx="3983567" cy="336127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31233" y="204047"/>
            <a:ext cx="3383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语文  六年级  下册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8835" y="870585"/>
            <a:ext cx="106146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3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“不知秋思落谁家”委婉地表达了游子的思亲之情。在你读过的古诗词中，还有哪些类似的诗句？和同学交流。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zh-CN" altLang="en-US" sz="36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课后第三题</a:t>
            </a: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835" y="3002915"/>
            <a:ext cx="10445115" cy="24714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464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举杯邀明月，对影成三人。——李白《月下独酌》 </a:t>
            </a:r>
            <a:endParaRPr lang="zh-CN" altLang="en-US" sz="3200" b="1">
              <a:solidFill>
                <a:srgbClr val="FF0000"/>
              </a:solidFill>
            </a:endParaRPr>
          </a:p>
          <a:p>
            <a:pPr fontAlgn="auto">
              <a:lnSpc>
                <a:spcPts val="464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露从今夜白，月是故乡明。——杜甫《月夜忆舍弟》</a:t>
            </a:r>
            <a:endParaRPr lang="zh-CN" altLang="en-US" sz="3200" b="1">
              <a:solidFill>
                <a:srgbClr val="FF0000"/>
              </a:solidFill>
            </a:endParaRPr>
          </a:p>
          <a:p>
            <a:pPr fontAlgn="auto">
              <a:lnSpc>
                <a:spcPts val="464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海上生明月，天涯共此时。——张九龄《望月怀远》</a:t>
            </a:r>
            <a:endParaRPr lang="zh-CN" altLang="en-US" sz="3200" b="1">
              <a:solidFill>
                <a:srgbClr val="FF0000"/>
              </a:solidFill>
            </a:endParaRPr>
          </a:p>
          <a:p>
            <a:pPr fontAlgn="auto">
              <a:lnSpc>
                <a:spcPts val="464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青女素娥俱耐冷，月中霜里斗婵娟。——李商隐《霜月》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hbimg.b0.upaiyun.com/ba5d1fee7080ecde427cb8195a73b6b738238f4f45d0-u0Sciw_fw658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 flipH="1">
            <a:off x="1" y="1"/>
            <a:ext cx="12191999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-3387" y="249767"/>
            <a:ext cx="3983567" cy="336127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31233" y="204047"/>
            <a:ext cx="3383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语文  六年级  下册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7420" y="972820"/>
            <a:ext cx="1029716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《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十五夜望月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这首诗写了</a:t>
            </a:r>
            <a:r>
              <a:rPr lang="en-US" altLang="zh-CN" sz="40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4000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的传统习俗。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6910" y="972820"/>
            <a:ext cx="22910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中秋赏月</a:t>
            </a:r>
            <a:endParaRPr lang="zh-CN" altLang="en-US" sz="4000" b="1"/>
          </a:p>
        </p:txBody>
      </p:sp>
      <p:sp>
        <p:nvSpPr>
          <p:cNvPr id="5" name="文本框 4"/>
          <p:cNvSpPr txBox="1"/>
          <p:nvPr/>
        </p:nvSpPr>
        <p:spPr>
          <a:xfrm>
            <a:off x="1451610" y="2912110"/>
            <a:ext cx="97929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dirty="0" smtClean="0">
                <a:solidFill>
                  <a:prstClr val="black"/>
                </a:solidFill>
                <a:latin typeface="+mj-ea"/>
                <a:ea typeface="+mj-ea"/>
                <a:cs typeface="黑体" panose="02010609060101010101" pitchFamily="49" charset="-122"/>
                <a:sym typeface="+mn-ea"/>
              </a:rPr>
              <a:t>       </a:t>
            </a:r>
            <a:r>
              <a:rPr lang="zh-CN" altLang="en-US" sz="4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你还知道哪些古诗也写到了传统习俗？</a:t>
            </a:r>
            <a:endParaRPr lang="zh-CN" altLang="en-US" sz="4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（课后选做题）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en-US" altLang="zh-CN" sz="4000" b="1" dirty="0" smtClean="0">
                <a:solidFill>
                  <a:prstClr val="black"/>
                </a:solidFill>
                <a:latin typeface="+mj-ea"/>
                <a:ea typeface="+mj-ea"/>
                <a:cs typeface="黑体" panose="02010609060101010101" pitchFamily="49" charset="-122"/>
                <a:sym typeface="+mn-ea"/>
              </a:rPr>
              <a:t>                                                                                                                           </a:t>
            </a:r>
            <a:endParaRPr lang="en-US" altLang="zh-CN" sz="4000" b="1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hbimg.b0.upaiyun.com/ba5d1fee7080ecde427cb8195a73b6b738238f4f45d0-u0Sciw_fw658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 flipH="1">
            <a:off x="1" y="1"/>
            <a:ext cx="12191999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-3387" y="249767"/>
            <a:ext cx="3983567" cy="336127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31233" y="204047"/>
            <a:ext cx="3383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语文  六年级  下册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18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37540" y="664210"/>
            <a:ext cx="237045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 baseline="30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拓展延伸</a:t>
            </a:r>
            <a:endParaRPr lang="zh-CN" altLang="en-US" sz="6000" b="1" baseline="30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6000" b="1" baseline="30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0845" y="1597025"/>
            <a:ext cx="486473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乞巧</a:t>
            </a:r>
            <a:endParaRPr lang="en-US" altLang="zh-CN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[</a:t>
            </a: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唐</a:t>
            </a:r>
            <a:r>
              <a:rPr lang="en-US" altLang="zh-CN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]</a:t>
            </a: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林</a:t>
            </a:r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杰</a:t>
            </a:r>
            <a:endParaRPr lang="en-US" altLang="zh-CN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ctr" fontAlgn="auto"/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七夕今宵看碧霄，</a:t>
            </a:r>
            <a:endParaRPr lang="en-US" altLang="zh-CN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ctr" fontAlgn="auto"/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 牵牛织女渡河桥。 </a:t>
            </a:r>
            <a:endParaRPr lang="en-US" altLang="zh-CN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ctr" fontAlgn="auto"/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家家乞巧望秋月，</a:t>
            </a:r>
            <a:endParaRPr lang="en-US" altLang="zh-CN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ctr" fontAlgn="auto"/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穿尽红丝几万条。</a:t>
            </a:r>
            <a:endParaRPr lang="en-US" altLang="zh-CN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en-US" altLang="zh-CN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51070" y="3749040"/>
            <a:ext cx="71335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诗意：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七夕晚上，望着碧蓝的天空，就好像看见隔着天河的牛郎织女在鹊桥上相会。家家户户都在一边观赏秋月，一边乞巧（对月穿针），穿过的红线都有几万条了</a:t>
            </a:r>
            <a:endParaRPr lang="zh-CN" altLang="en-US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hbimg.b0.upaiyun.com/ba5d1fee7080ecde427cb8195a73b6b738238f4f45d0-u0Sciw_fw658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 flipH="1">
            <a:off x="-3174" y="1"/>
            <a:ext cx="12191999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-3387" y="249767"/>
            <a:ext cx="3983567" cy="336127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31233" y="204047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0890" y="1075055"/>
            <a:ext cx="10596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 </a:t>
            </a:r>
            <a:r>
              <a:rPr lang="zh-CN" altLang="en-US" sz="3600">
                <a:solidFill>
                  <a:srgbClr val="FF0000"/>
                </a:solidFill>
              </a:rPr>
              <a:t> 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62605" y="461645"/>
            <a:ext cx="487870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十五夜望月</a:t>
            </a:r>
            <a:endParaRPr lang="zh-CN" altLang="en-US" sz="4000" b="1" dirty="0" smtClean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   唐 王建</a:t>
            </a:r>
            <a:endParaRPr lang="zh-CN" altLang="en-US" sz="4000" b="1" dirty="0" smtClean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中庭</a:t>
            </a:r>
            <a:r>
              <a:rPr lang="en-US" altLang="zh-CN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地白</a:t>
            </a:r>
            <a:r>
              <a:rPr lang="en-US" altLang="zh-CN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树</a:t>
            </a:r>
            <a:r>
              <a:rPr lang="en-US" altLang="zh-CN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栖鸦，</a:t>
            </a:r>
            <a:endParaRPr lang="zh-CN" altLang="en-US" sz="4000" b="1" dirty="0" smtClean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冷露</a:t>
            </a:r>
            <a:r>
              <a:rPr lang="en-US" altLang="zh-CN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无声</a:t>
            </a:r>
            <a:r>
              <a:rPr lang="en-US" altLang="zh-CN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湿</a:t>
            </a:r>
            <a:r>
              <a:rPr lang="en-US" altLang="zh-CN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桂花。</a:t>
            </a:r>
            <a:endParaRPr lang="en-US" altLang="zh-CN" sz="4000" b="1" dirty="0" smtClean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今夜</a:t>
            </a:r>
            <a:r>
              <a:rPr lang="en-US" altLang="zh-CN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月明</a:t>
            </a:r>
            <a:r>
              <a:rPr lang="en-US" altLang="zh-CN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人</a:t>
            </a:r>
            <a:r>
              <a:rPr lang="en-US" altLang="zh-CN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尽望，</a:t>
            </a:r>
            <a:endParaRPr lang="zh-CN" altLang="en-US" sz="4000" b="1" dirty="0" smtClean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不知</a:t>
            </a:r>
            <a:r>
              <a:rPr lang="en-US" altLang="zh-CN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秋思</a:t>
            </a:r>
            <a:r>
              <a:rPr lang="en-US" altLang="zh-CN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落</a:t>
            </a:r>
            <a:r>
              <a:rPr lang="en-US" altLang="zh-CN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40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谁家？</a:t>
            </a:r>
            <a:endParaRPr lang="zh-CN" altLang="en-US" sz="4000" b="1" dirty="0" smtClean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hbimg.b0.upaiyun.com/ba5d1fee7080ecde427cb8195a73b6b738238f4f45d0-u0Sciw_fw658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 flipH="1">
            <a:off x="1" y="1"/>
            <a:ext cx="12191999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-3387" y="249767"/>
            <a:ext cx="3983567" cy="336127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31233" y="204047"/>
            <a:ext cx="3383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语文  六年级  下册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6565" y="1025525"/>
            <a:ext cx="5247005" cy="3014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4560"/>
              </a:lnSpc>
            </a:pPr>
            <a:r>
              <a:rPr lang="en-US" altLang="zh-CN" sz="2800" dirty="0" smtClean="0">
                <a:latin typeface="+mj-ea"/>
                <a:ea typeface="+mj-ea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2800" dirty="0" smtClean="0">
                <a:latin typeface="+mj-ea"/>
                <a:ea typeface="+mj-ea"/>
                <a:cs typeface="微软雅黑" panose="020B0503020204020204" charset="-122"/>
                <a:sym typeface="+mn-ea"/>
              </a:rPr>
              <a:t>每到中秋，是家人团聚的日子，唐朝诗人王建用他的神来之笔描写了思乡怀人的情绪，今天这节课我们就一起学习他的</a:t>
            </a:r>
            <a:r>
              <a:rPr lang="en-US" altLang="zh-CN" sz="2800" dirty="0" smtClean="0">
                <a:latin typeface="+mj-ea"/>
                <a:ea typeface="+mj-ea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2800" dirty="0" smtClean="0">
                <a:latin typeface="+mj-ea"/>
                <a:ea typeface="+mj-ea"/>
                <a:cs typeface="微软雅黑" panose="020B0503020204020204" charset="-122"/>
                <a:sym typeface="+mn-ea"/>
              </a:rPr>
              <a:t>十五夜望月</a:t>
            </a:r>
            <a:r>
              <a:rPr lang="en-US" altLang="zh-CN" sz="2800" dirty="0" smtClean="0">
                <a:latin typeface="+mj-ea"/>
                <a:ea typeface="+mj-ea"/>
                <a:cs typeface="微软雅黑" panose="020B0503020204020204" charset="-122"/>
                <a:sym typeface="+mn-ea"/>
              </a:rPr>
              <a:t>》</a:t>
            </a:r>
            <a:r>
              <a:rPr lang="zh-CN" altLang="en-US" sz="2800" dirty="0" smtClean="0">
                <a:latin typeface="+mj-ea"/>
                <a:ea typeface="+mj-ea"/>
                <a:cs typeface="微软雅黑" panose="020B0503020204020204" charset="-122"/>
                <a:sym typeface="+mn-ea"/>
              </a:rPr>
              <a:t>。</a:t>
            </a:r>
            <a:endParaRPr lang="zh-CN" altLang="en-US" sz="2800">
              <a:latin typeface="+mj-ea"/>
              <a:ea typeface="+mj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65" y="0"/>
            <a:ext cx="54743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9330" name="Picture 2" descr="http://hbimg.b0.upaiyun.com/ba5d1fee7080ecde427cb8195a73b6b738238f4f45d0-u0Sciw_fw658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 flipH="1">
            <a:off x="1" y="1"/>
            <a:ext cx="12191999" cy="6858000"/>
          </a:xfrm>
          <a:prstGeom prst="rect">
            <a:avLst/>
          </a:prstGeom>
          <a:noFill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7797" y="431765"/>
            <a:ext cx="10852237" cy="5041355"/>
          </a:xfrm>
        </p:spPr>
        <p:txBody>
          <a:bodyPr/>
          <a:p>
            <a:pPr algn="ctr">
              <a:lnSpc>
                <a:spcPct val="140000"/>
              </a:lnSpc>
            </a:pPr>
            <a:r>
              <a:rPr sz="4400" b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十五夜望月</a:t>
            </a:r>
            <a:endParaRPr sz="4400" b="1" smtClean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sz="4400" b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唐 王建</a:t>
            </a:r>
            <a:endParaRPr lang="zh-CN" altLang="en-US" sz="4400" b="1" dirty="0" smtClean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sz="4400" b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中庭</a:t>
            </a:r>
            <a:r>
              <a:rPr sz="4400" b="1" u="sng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    </a:t>
            </a:r>
            <a:r>
              <a:rPr sz="4400" b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树</a:t>
            </a:r>
            <a:r>
              <a:rPr sz="4400" b="1" u="sng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        </a:t>
            </a:r>
            <a:r>
              <a:rPr sz="4400" b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，</a:t>
            </a:r>
            <a:endParaRPr lang="zh-CN" altLang="en-US" sz="4400" b="1" dirty="0" smtClean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sz="4400" b="1" u="sng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     </a:t>
            </a:r>
            <a:r>
              <a:rPr sz="4400" b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无声湿</a:t>
            </a:r>
            <a:r>
              <a:rPr lang="en-US" altLang="zh-CN" sz="4400" b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altLang="zh-CN" sz="4400" b="1" u="sng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     </a:t>
            </a:r>
            <a:r>
              <a:rPr sz="4400" b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。</a:t>
            </a:r>
            <a:endParaRPr lang="en-US" altLang="zh-CN" sz="4400" b="1" dirty="0" smtClean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sz="4400" b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今夜</a:t>
            </a:r>
            <a:r>
              <a:rPr sz="4400" b="1" u="sng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     </a:t>
            </a:r>
            <a:r>
              <a:rPr sz="4400" b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人</a:t>
            </a:r>
            <a:r>
              <a:rPr lang="en-US" altLang="zh-CN" sz="4400" b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altLang="zh-CN" sz="4400" b="1" u="sng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      </a:t>
            </a:r>
            <a:r>
              <a:rPr sz="4400" b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，</a:t>
            </a:r>
            <a:endParaRPr lang="zh-CN" altLang="en-US" sz="4400" b="1" dirty="0" smtClean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sz="4400" b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不知</a:t>
            </a:r>
            <a:r>
              <a:rPr lang="en-US" altLang="zh-CN" sz="4400" b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altLang="zh-CN" sz="4400" b="1" u="sng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     </a:t>
            </a:r>
            <a:r>
              <a:rPr sz="4400" b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落</a:t>
            </a:r>
            <a:r>
              <a:rPr sz="4400" b="1" u="sng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      </a:t>
            </a:r>
            <a:r>
              <a:rPr sz="4400" b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？</a:t>
            </a:r>
            <a:endParaRPr lang="zh-CN" altLang="en-US" sz="4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9330" name="Picture 2" descr="http://hbimg.b0.upaiyun.com/ba5d1fee7080ecde427cb8195a73b6b738238f4f45d0-u0Sciw_fw658"/>
          <p:cNvPicPr>
            <a:picLocks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 flipH="1">
            <a:off x="0" y="0"/>
            <a:ext cx="12125960" cy="6858000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2646045" y="836295"/>
            <a:ext cx="5873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0070C0"/>
                </a:solidFill>
              </a:rPr>
              <a:t>总结学习古诗的方法</a:t>
            </a:r>
            <a:endParaRPr lang="zh-CN" altLang="en-US" sz="4400">
              <a:solidFill>
                <a:srgbClr val="0070C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8165" y="1795145"/>
            <a:ext cx="11206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解诗题        知诗人      读诗文     解诗意      悟诗情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2189480" y="2079625"/>
            <a:ext cx="578485" cy="76200"/>
          </a:xfrm>
          <a:prstGeom prst="rightArrow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8635365" y="2155825"/>
            <a:ext cx="578485" cy="76200"/>
          </a:xfrm>
          <a:prstGeom prst="rightArrow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6561455" y="2130425"/>
            <a:ext cx="578485" cy="76200"/>
          </a:xfrm>
          <a:prstGeom prst="rightArrow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4426585" y="2079625"/>
            <a:ext cx="578485" cy="76200"/>
          </a:xfrm>
          <a:prstGeom prst="rightArrow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387" y="249767"/>
            <a:ext cx="3983567" cy="336127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31233" y="204047"/>
            <a:ext cx="3383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语文  六年级  下册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">
            <a:lum contrast="40000"/>
          </a:blip>
          <a:srcRect/>
          <a:stretch>
            <a:fillRect/>
          </a:stretch>
        </p:blipFill>
        <p:spPr bwMode="auto">
          <a:xfrm flipH="1">
            <a:off x="-3175" y="0"/>
            <a:ext cx="12192635" cy="6896100"/>
          </a:xfrm>
          <a:prstGeom prst="snip1Rect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本框 3"/>
          <p:cNvSpPr txBox="1"/>
          <p:nvPr/>
        </p:nvSpPr>
        <p:spPr>
          <a:xfrm>
            <a:off x="1262380" y="903605"/>
            <a:ext cx="112141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0000"/>
                </a:solidFill>
              </a:rPr>
              <a:t>十五夜望月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78823499_15_201912250608242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1420" y="0"/>
            <a:ext cx="5910580" cy="6927850"/>
          </a:xfrm>
          <a:prstGeom prst="rect">
            <a:avLst/>
          </a:prstGeom>
        </p:spPr>
      </p:pic>
      <p:pic>
        <p:nvPicPr>
          <p:cNvPr id="5" name="图片 4" descr="178823499_5_201912250608215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3660" cy="69284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hbimg.b0.upaiyun.com/ba5d1fee7080ecde427cb8195a73b6b738238f4f45d0-u0Sciw_fw658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 flipH="1">
            <a:off x="1" y="1"/>
            <a:ext cx="12191999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379095" y="664210"/>
            <a:ext cx="2190115" cy="335915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>
                <a:solidFill>
                  <a:srgbClr val="0070C0"/>
                </a:solidFill>
              </a:rPr>
              <a:t>解诗题</a:t>
            </a:r>
            <a:endParaRPr kumimoji="1" lang="zh-CN" altLang="en-US" sz="3600" b="1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233" y="204047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4510" y="1492250"/>
            <a:ext cx="10521950" cy="25736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4840"/>
              </a:lnSpc>
            </a:pPr>
            <a:r>
              <a:rPr lang="en-US" altLang="zh-CN" sz="32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800" u="sng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中秋节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：时在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农历八月十五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，以月之圆兆人之团圆，为寄托思念故乡、思念亲人之情。始于唐朝初年，盛行于宋朝，自古便有祭月、赏月、拜月、吃月饼、赏桂花、饮桂花酒等习俗，流传至今，经久不息。</a:t>
            </a:r>
            <a:endParaRPr lang="zh-CN" altLang="en-US" sz="2800"/>
          </a:p>
        </p:txBody>
      </p:sp>
      <p:grpSp>
        <p:nvGrpSpPr>
          <p:cNvPr id="5" name="组合 4"/>
          <p:cNvGrpSpPr/>
          <p:nvPr/>
        </p:nvGrpSpPr>
        <p:grpSpPr>
          <a:xfrm>
            <a:off x="308610" y="4214495"/>
            <a:ext cx="10737850" cy="2365375"/>
            <a:chOff x="798" y="5893"/>
            <a:chExt cx="16910" cy="37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42" t="45786"/>
            <a:stretch>
              <a:fillRect/>
            </a:stretch>
          </p:blipFill>
          <p:spPr bwMode="auto">
            <a:xfrm>
              <a:off x="798" y="5894"/>
              <a:ext cx="4992" cy="3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" y="5894"/>
              <a:ext cx="5245" cy="3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6" y="5893"/>
              <a:ext cx="4962" cy="3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圆角矩形 5"/>
          <p:cNvSpPr/>
          <p:nvPr/>
        </p:nvSpPr>
        <p:spPr>
          <a:xfrm>
            <a:off x="4168775" y="760095"/>
            <a:ext cx="1280160" cy="48768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115435" y="760095"/>
            <a:ext cx="2460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0070C0"/>
                </a:solidFill>
              </a:rPr>
              <a:t>十五夜望月</a:t>
            </a:r>
            <a:endParaRPr lang="zh-CN" altLang="en-US" sz="3200">
              <a:solidFill>
                <a:srgbClr val="0070C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5284470" y="386715"/>
            <a:ext cx="457200" cy="37338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627370" y="142240"/>
            <a:ext cx="4876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农历八月十五中秋节的夜晚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 animBg="1"/>
      <p:bldP spid="6" grpId="1" animBg="1"/>
      <p:bldP spid="8" grpId="0"/>
      <p:bldP spid="8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hbimg.b0.upaiyun.com/ba5d1fee7080ecde427cb8195a73b6b738238f4f45d0-u0Sciw_fw658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 flipH="1">
            <a:off x="1" y="1"/>
            <a:ext cx="12191999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-3387" y="249767"/>
            <a:ext cx="3983567" cy="336127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31233" y="204047"/>
            <a:ext cx="2011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kumimoji="1" lang="zh-CN" altLang="en-US" sz="36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知诗人</a:t>
            </a:r>
            <a:endParaRPr kumimoji="1" lang="zh-CN" altLang="en-US" sz="36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500" y="1000125"/>
            <a:ext cx="10543540" cy="46824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530" name="Picture 2" descr="https://timgsa.baidu.com/timg?image&amp;quality=80&amp;size=b9999_10000&amp;sec=1565490794392&amp;di=25c7d22e2faf1d6e4779df21ba20cce6&amp;imgtype=0&amp;src=http%3A%2F%2F5b0988e595225.cdn.sohucs.com%2Fq_70%2Cc_zoom%2Cw_640%2Fimages%2F20190622%2F44205c5f8d7b4429b773ecd256998fe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4865" y="1113790"/>
            <a:ext cx="4218305" cy="4464685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6005195" y="1302385"/>
            <a:ext cx="429323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200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王建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：唐代诗人，他写了大量的乐府，同情百姓疾苦，与张籍齐名。代表作有</a:t>
            </a:r>
            <a:r>
              <a:rPr lang="en-US" altLang="zh-CN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王建诗集</a:t>
            </a:r>
            <a:r>
              <a:rPr lang="en-US" altLang="zh-CN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》《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王建诗</a:t>
            </a:r>
            <a:r>
              <a:rPr lang="en-US" altLang="zh-CN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》《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王司马集</a:t>
            </a:r>
            <a:r>
              <a:rPr lang="en-US" altLang="zh-CN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等。</a:t>
            </a:r>
            <a:endParaRPr lang="zh-CN" altLang="en-US" sz="32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hbimg.b0.upaiyun.com/ba5d1fee7080ecde427cb8195a73b6b738238f4f45d0-u0Sciw_fw658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 flipH="1">
            <a:off x="-3174" y="1"/>
            <a:ext cx="12191999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-3387" y="249767"/>
            <a:ext cx="3983567" cy="336127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31233" y="204047"/>
            <a:ext cx="182689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kumimoji="1" lang="zh-CN" altLang="en-US" sz="3600" b="1" dirty="0" smtClean="0">
                <a:solidFill>
                  <a:srgbClr val="0070C0"/>
                </a:solidFill>
                <a:latin typeface="+mj-ea"/>
                <a:ea typeface="+mj-ea"/>
                <a:cs typeface="+mj-ea"/>
                <a:sym typeface="+mn-ea"/>
              </a:rPr>
              <a:t>读诗文</a:t>
            </a:r>
            <a:endParaRPr kumimoji="1" lang="zh-CN" altLang="en-US" sz="3600" b="1" dirty="0" smtClean="0">
              <a:solidFill>
                <a:srgbClr val="0070C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5" name="文本框 6"/>
          <p:cNvSpPr txBox="1"/>
          <p:nvPr/>
        </p:nvSpPr>
        <p:spPr>
          <a:xfrm>
            <a:off x="688340" y="934085"/>
            <a:ext cx="4462780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自由朗读古诗，读准字音、读通诗句，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注意停顿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4457" t="9468" r="4432" b="10868"/>
          <a:stretch>
            <a:fillRect/>
          </a:stretch>
        </p:blipFill>
        <p:spPr>
          <a:xfrm>
            <a:off x="5612130" y="249555"/>
            <a:ext cx="4832350" cy="60566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42965" y="837565"/>
            <a:ext cx="4171315" cy="4742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十五夜望月</a:t>
            </a:r>
            <a:endParaRPr lang="zh-CN" altLang="en-US" sz="36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en-US" altLang="zh-CN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[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唐</a:t>
            </a:r>
            <a:r>
              <a:rPr lang="en-US" altLang="zh-CN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]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王建</a:t>
            </a:r>
            <a:endParaRPr lang="zh-CN" altLang="en-US" sz="36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中庭</a:t>
            </a: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地白</a:t>
            </a: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树</a:t>
            </a: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栖鸦，</a:t>
            </a:r>
            <a:endParaRPr lang="zh-CN" altLang="en-US" sz="36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冷露</a:t>
            </a: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无声</a:t>
            </a: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湿</a:t>
            </a: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桂花。</a:t>
            </a:r>
            <a:endParaRPr lang="en-US" altLang="zh-CN" sz="36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今夜</a:t>
            </a: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月明</a:t>
            </a: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</a:t>
            </a: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尽望，</a:t>
            </a:r>
            <a:endParaRPr lang="zh-CN" altLang="en-US" sz="36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不知</a:t>
            </a: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秋思</a:t>
            </a: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落</a:t>
            </a: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谁家？</a:t>
            </a:r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hbimg.b0.upaiyun.com/ba5d1fee7080ecde427cb8195a73b6b738238f4f45d0-u0Sciw_fw658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 flipH="1">
            <a:off x="1" y="1"/>
            <a:ext cx="12191999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-3387" y="249767"/>
            <a:ext cx="3983567" cy="336127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311785" y="122555"/>
            <a:ext cx="20650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kumimoji="1" lang="zh-CN" altLang="en-US" sz="36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解诗意</a:t>
            </a:r>
            <a:endParaRPr kumimoji="1" lang="zh-CN" altLang="en-US" sz="36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4835" y="716915"/>
            <a:ext cx="89776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读一读诗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的前两句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，理解重点词语的意思，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圈画出诗中描写的景物。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 rot="10800000">
            <a:off x="3442335" y="3078480"/>
            <a:ext cx="1082675" cy="701040"/>
          </a:xfrm>
          <a:prstGeom prst="wedgeRoundRectCallout">
            <a:avLst>
              <a:gd name="adj1" fmla="val -72363"/>
              <a:gd name="adj2" fmla="val 853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标注 5"/>
          <p:cNvSpPr/>
          <p:nvPr/>
        </p:nvSpPr>
        <p:spPr>
          <a:xfrm rot="10800000">
            <a:off x="4532630" y="3078480"/>
            <a:ext cx="1082675" cy="701040"/>
          </a:xfrm>
          <a:prstGeom prst="wedgeRoundRectCallout">
            <a:avLst>
              <a:gd name="adj1" fmla="val -72363"/>
              <a:gd name="adj2" fmla="val 853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 rot="10800000">
            <a:off x="3514725" y="4046855"/>
            <a:ext cx="1082675" cy="701040"/>
          </a:xfrm>
          <a:prstGeom prst="wedgeRoundRectCallout">
            <a:avLst>
              <a:gd name="adj1" fmla="val 106011"/>
              <a:gd name="adj2" fmla="val 6068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336925" y="2933065"/>
            <a:ext cx="43897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中庭地白树栖鸦，</a:t>
            </a:r>
            <a:endParaRPr lang="zh-CN" altLang="en-US" sz="40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冷露无声湿桂花。</a:t>
            </a:r>
            <a:endParaRPr lang="zh-CN" altLang="en-US" sz="40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42235" y="2225040"/>
            <a:ext cx="3032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即庭中，庭院中。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84570" y="2225040"/>
            <a:ext cx="53447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月光照在庭院的地上。像铺了一层白霜。</a:t>
            </a:r>
            <a:endParaRPr lang="zh-CN" altLang="en-US" sz="28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4510" y="3548380"/>
            <a:ext cx="2450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秋天的露水</a:t>
            </a:r>
            <a:endParaRPr lang="zh-CN" altLang="en-US" sz="32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5" grpId="0"/>
      <p:bldP spid="5" grpId="1"/>
      <p:bldP spid="6" grpId="0" bldLvl="0" animBg="1"/>
      <p:bldP spid="6" grpId="1" animBg="1"/>
      <p:bldP spid="10" grpId="0" bldLvl="0" animBg="1"/>
      <p:bldP spid="10" grpId="1" animBg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hbimg.b0.upaiyun.com/ba5d1fee7080ecde427cb8195a73b6b738238f4f45d0-u0Sciw_fw658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 flipH="1">
            <a:off x="583566" y="346076"/>
            <a:ext cx="12191999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-3387" y="249767"/>
            <a:ext cx="3983567" cy="336127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31233" y="204047"/>
            <a:ext cx="3383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语文  六年级  下册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404235" y="1252220"/>
            <a:ext cx="734695" cy="847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713605" y="1234440"/>
            <a:ext cx="735330" cy="865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207125" y="1252220"/>
            <a:ext cx="735330" cy="865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971915" y="1234440"/>
            <a:ext cx="1177290" cy="865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1690" y="1243330"/>
            <a:ext cx="100869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dirty="0" smtClean="0"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4000" b="1" dirty="0" smtClean="0">
                <a:latin typeface="+mj-ea"/>
                <a:ea typeface="+mj-ea"/>
                <a:cs typeface="+mj-ea"/>
                <a:sym typeface="+mn-ea"/>
              </a:rPr>
              <a:t>中庭</a:t>
            </a:r>
            <a:r>
              <a:rPr lang="en-US" altLang="zh-CN" sz="40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/</a:t>
            </a:r>
            <a:r>
              <a:rPr lang="zh-CN" altLang="en-US" sz="4000" b="1" dirty="0" smtClean="0">
                <a:latin typeface="+mj-ea"/>
                <a:ea typeface="+mj-ea"/>
                <a:cs typeface="+mj-ea"/>
                <a:sym typeface="+mn-ea"/>
              </a:rPr>
              <a:t>地白</a:t>
            </a:r>
            <a:r>
              <a:rPr lang="en-US" altLang="zh-CN" sz="40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/</a:t>
            </a:r>
            <a:r>
              <a:rPr lang="zh-CN" altLang="en-US" sz="4000" b="1" dirty="0" smtClean="0">
                <a:latin typeface="+mj-ea"/>
                <a:ea typeface="+mj-ea"/>
                <a:cs typeface="+mj-ea"/>
                <a:sym typeface="+mn-ea"/>
              </a:rPr>
              <a:t>树</a:t>
            </a:r>
            <a:r>
              <a:rPr lang="en-US" altLang="zh-CN" sz="40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/</a:t>
            </a:r>
            <a:r>
              <a:rPr lang="zh-CN" altLang="en-US" sz="4000" b="1" dirty="0" smtClean="0">
                <a:latin typeface="+mj-ea"/>
                <a:ea typeface="+mj-ea"/>
                <a:cs typeface="+mj-ea"/>
                <a:sym typeface="+mn-ea"/>
              </a:rPr>
              <a:t>栖鸦，冷露</a:t>
            </a:r>
            <a:r>
              <a:rPr lang="en-US" altLang="zh-CN" sz="40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/</a:t>
            </a:r>
            <a:r>
              <a:rPr lang="zh-CN" altLang="en-US" sz="4000" b="1" dirty="0" smtClean="0">
                <a:latin typeface="+mj-ea"/>
                <a:ea typeface="+mj-ea"/>
                <a:cs typeface="+mj-ea"/>
                <a:sym typeface="+mn-ea"/>
              </a:rPr>
              <a:t>无声</a:t>
            </a:r>
            <a:r>
              <a:rPr lang="en-US" altLang="zh-CN" sz="40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/</a:t>
            </a:r>
            <a:r>
              <a:rPr lang="zh-CN" altLang="en-US" sz="4000" b="1" dirty="0" smtClean="0">
                <a:latin typeface="+mj-ea"/>
                <a:ea typeface="+mj-ea"/>
                <a:cs typeface="+mj-ea"/>
                <a:sym typeface="+mn-ea"/>
              </a:rPr>
              <a:t>湿</a:t>
            </a:r>
            <a:r>
              <a:rPr lang="en-US" altLang="zh-CN" sz="40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/</a:t>
            </a:r>
            <a:r>
              <a:rPr lang="zh-CN" altLang="en-US" sz="4000" b="1" dirty="0" smtClean="0">
                <a:latin typeface="+mj-ea"/>
                <a:ea typeface="+mj-ea"/>
                <a:cs typeface="+mj-ea"/>
                <a:sym typeface="+mn-ea"/>
              </a:rPr>
              <a:t>桂花。</a:t>
            </a:r>
            <a:endParaRPr lang="zh-CN" altLang="en-US" sz="4000" b="1" dirty="0" smtClean="0">
              <a:latin typeface="+mj-ea"/>
              <a:ea typeface="+mj-ea"/>
              <a:cs typeface="+mj-ea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918210" y="2024380"/>
            <a:ext cx="2383790" cy="381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513455" y="2062480"/>
            <a:ext cx="1790065" cy="127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683885" y="2024380"/>
            <a:ext cx="687705" cy="190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483100" y="585470"/>
            <a:ext cx="2348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作者</a:t>
            </a:r>
            <a:r>
              <a:rPr lang="zh-CN" altLang="en-US" sz="3200" b="1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听</a:t>
            </a:r>
            <a:r>
              <a:rPr lang="zh-CN" altLang="en-US" sz="3200" b="1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到的</a:t>
            </a:r>
            <a:endParaRPr lang="zh-CN" altLang="en-US" sz="3200" b="1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98690" y="650875"/>
            <a:ext cx="2348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作者感受</a:t>
            </a:r>
            <a:r>
              <a:rPr lang="zh-CN" altLang="en-US" sz="3200" b="1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的</a:t>
            </a:r>
            <a:endParaRPr lang="zh-CN" altLang="en-US" sz="3200" b="1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31315" y="659765"/>
            <a:ext cx="2348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作者看</a:t>
            </a:r>
            <a:r>
              <a:rPr lang="zh-CN" altLang="en-US" sz="3200" b="1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到的</a:t>
            </a:r>
            <a:endParaRPr lang="zh-CN" altLang="en-US" sz="3200" b="1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43000" y="2583180"/>
            <a:ext cx="930719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“树栖鸦”应该是作者听到的，它衬托了什么？</a:t>
            </a:r>
            <a:endPara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359025" y="3316605"/>
            <a:ext cx="4098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让夜显得更加宁静。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3513455" y="4287520"/>
            <a:ext cx="817118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“冷”写出的是月夜的冷清，还表现了什么？</a:t>
            </a:r>
            <a:endParaRPr lang="zh-CN" altLang="en-US" sz="32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61890" y="5090795"/>
            <a:ext cx="3858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作者的心也是清冷的。</a:t>
            </a:r>
            <a:endParaRPr lang="zh-CN" altLang="en-US" sz="32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20" grpId="0"/>
      <p:bldP spid="20" grpId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REFSHAPE" val="1042696780"/>
  <p:tag name="KSO_WM_UNIT_PLACING_PICTURE_USER_VIEWPORT" val="{&quot;height&quot;:2957,&quot;width&quot;:6317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1922</Words>
  <Application>WPS 演示</Application>
  <PresentationFormat>宽屏</PresentationFormat>
  <Paragraphs>195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楷体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王小轩啊哇哇</cp:lastModifiedBy>
  <cp:revision>45</cp:revision>
  <dcterms:created xsi:type="dcterms:W3CDTF">2019-06-19T02:08:00Z</dcterms:created>
  <dcterms:modified xsi:type="dcterms:W3CDTF">2020-02-17T06:19:17Z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