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9" r:id="rId3"/>
    <p:sldId id="260" r:id="rId4"/>
    <p:sldId id="261" r:id="rId5"/>
    <p:sldId id="290" r:id="rId6"/>
    <p:sldId id="258" r:id="rId7"/>
    <p:sldId id="266" r:id="rId8"/>
    <p:sldId id="264" r:id="rId9"/>
    <p:sldId id="265" r:id="rId10"/>
    <p:sldId id="267" r:id="rId11"/>
    <p:sldId id="269" r:id="rId12"/>
    <p:sldId id="270" r:id="rId13"/>
    <p:sldId id="271" r:id="rId14"/>
    <p:sldId id="293" r:id="rId15"/>
    <p:sldId id="291" r:id="rId16"/>
    <p:sldId id="292" r:id="rId17"/>
    <p:sldId id="294" r:id="rId18"/>
    <p:sldId id="295" r:id="rId19"/>
    <p:sldId id="296" r:id="rId20"/>
    <p:sldId id="297" r:id="rId21"/>
    <p:sldId id="298" r:id="rId22"/>
    <p:sldId id="276" r:id="rId23"/>
    <p:sldId id="274" r:id="rId24"/>
    <p:sldId id="277" r:id="rId25"/>
    <p:sldId id="263" r:id="rId26"/>
    <p:sldId id="278" r:id="rId27"/>
    <p:sldId id="279" r:id="rId28"/>
    <p:sldId id="272" r:id="rId29"/>
    <p:sldId id="273" r:id="rId30"/>
    <p:sldId id="280" r:id="rId31"/>
    <p:sldId id="281" r:id="rId32"/>
    <p:sldId id="282" r:id="rId33"/>
    <p:sldId id="283" r:id="rId34"/>
    <p:sldId id="284" r:id="rId35"/>
    <p:sldId id="285" r:id="rId36"/>
    <p:sldId id="286" r:id="rId37"/>
    <p:sldId id="288" r:id="rId3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49" d="100"/>
          <a:sy n="49" d="100"/>
        </p:scale>
        <p:origin x="-60"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hyperlink" Target="mailto:wjzqxwc@163.com" TargetMode="External"/><Relationship Id="rId2" Type="http://schemas.openxmlformats.org/officeDocument/2006/relationships/hyperlink" Target="mailto:wclqxwc@163.com" TargetMode="External"/><Relationship Id="rId1" Type="http://schemas.openxmlformats.org/officeDocument/2006/relationships/hyperlink" Target="mailto:632366037@qq.com"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GIF"/><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hyperlink" Target="http://www.qqftp.com/joke/joke10/joke10999.htm" TargetMode="Externa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GI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hyperlink" Target="http://www.hebeidaily.com.cn/20050714/ca514799.htm"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GIF"/><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slide" Target="slide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GIF"/><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3"/>
          <p:cNvSpPr>
            <a:spLocks noGrp="1"/>
          </p:cNvSpPr>
          <p:nvPr>
            <p:ph type="subTitle" idx="1"/>
          </p:nvPr>
        </p:nvSpPr>
        <p:spPr>
          <a:xfrm>
            <a:off x="0" y="1268413"/>
            <a:ext cx="9144000" cy="4370387"/>
          </a:xfrm>
          <a:ln/>
        </p:spPr>
        <p:txBody>
          <a:bodyPr vert="horz" wrap="square" lIns="91440" tIns="45720" rIns="91440" bIns="45720" anchor="t"/>
          <a:p>
            <a:pPr eaLnBrk="1" hangingPunct="1">
              <a:lnSpc>
                <a:spcPct val="90000"/>
              </a:lnSpc>
              <a:buClrTx/>
              <a:buSzTx/>
              <a:buFontTx/>
            </a:pPr>
            <a:r>
              <a:rPr lang="zh-CN" altLang="en-US" b="1" dirty="0">
                <a:latin typeface="+mn-lt"/>
                <a:ea typeface="+mn-ea"/>
                <a:cs typeface="+mn-cs"/>
              </a:rPr>
              <a:t>作者：王春玲（女）王建智（男）</a:t>
            </a:r>
            <a:endParaRPr lang="zh-CN" altLang="en-US" b="1" dirty="0">
              <a:latin typeface="+mn-lt"/>
              <a:ea typeface="+mn-ea"/>
              <a:cs typeface="+mn-cs"/>
            </a:endParaRPr>
          </a:p>
          <a:p>
            <a:pPr eaLnBrk="1" hangingPunct="1">
              <a:lnSpc>
                <a:spcPct val="90000"/>
              </a:lnSpc>
              <a:buClrTx/>
              <a:buSzTx/>
              <a:buFontTx/>
            </a:pPr>
            <a:r>
              <a:rPr lang="zh-CN" altLang="en-US" b="1" dirty="0">
                <a:latin typeface="+mn-lt"/>
                <a:ea typeface="+mn-ea"/>
                <a:cs typeface="+mn-cs"/>
              </a:rPr>
              <a:t>单位：宁夏中卫市第一中学  宁夏中卫市第五中学</a:t>
            </a:r>
            <a:endParaRPr lang="zh-CN" altLang="en-US" b="1" dirty="0">
              <a:latin typeface="+mn-lt"/>
              <a:ea typeface="+mn-ea"/>
              <a:cs typeface="+mn-cs"/>
            </a:endParaRPr>
          </a:p>
          <a:p>
            <a:pPr eaLnBrk="1" hangingPunct="1">
              <a:lnSpc>
                <a:spcPct val="90000"/>
              </a:lnSpc>
              <a:buClrTx/>
              <a:buSzTx/>
              <a:buFontTx/>
            </a:pPr>
            <a:r>
              <a:rPr lang="zh-CN" altLang="en-US" b="1" dirty="0">
                <a:latin typeface="+mn-lt"/>
                <a:ea typeface="+mn-ea"/>
                <a:cs typeface="+mn-cs"/>
              </a:rPr>
              <a:t>通讯地址：</a:t>
            </a:r>
            <a:endParaRPr lang="zh-CN" altLang="en-US" b="1" dirty="0">
              <a:latin typeface="+mn-lt"/>
              <a:ea typeface="+mn-ea"/>
              <a:cs typeface="+mn-cs"/>
            </a:endParaRPr>
          </a:p>
          <a:p>
            <a:pPr eaLnBrk="1" hangingPunct="1">
              <a:lnSpc>
                <a:spcPct val="90000"/>
              </a:lnSpc>
              <a:buClrTx/>
              <a:buSzTx/>
              <a:buFontTx/>
            </a:pPr>
            <a:r>
              <a:rPr lang="zh-CN" altLang="en-US" b="1" dirty="0">
                <a:latin typeface="+mn-lt"/>
                <a:ea typeface="+mn-ea"/>
                <a:cs typeface="+mn-cs"/>
              </a:rPr>
              <a:t>宁夏中卫市第一中学   宁夏中卫市第五中学</a:t>
            </a:r>
            <a:endParaRPr lang="zh-CN" altLang="en-US" b="1" dirty="0">
              <a:latin typeface="+mn-lt"/>
              <a:ea typeface="+mn-ea"/>
              <a:cs typeface="+mn-cs"/>
            </a:endParaRPr>
          </a:p>
          <a:p>
            <a:pPr eaLnBrk="1" hangingPunct="1">
              <a:lnSpc>
                <a:spcPct val="90000"/>
              </a:lnSpc>
              <a:buClrTx/>
              <a:buSzTx/>
              <a:buFontTx/>
            </a:pPr>
            <a:r>
              <a:rPr lang="zh-CN" altLang="en-US" b="1" dirty="0">
                <a:latin typeface="+mn-lt"/>
                <a:ea typeface="+mn-ea"/>
                <a:cs typeface="+mn-cs"/>
              </a:rPr>
              <a:t>联系电话：</a:t>
            </a:r>
            <a:r>
              <a:rPr lang="en-US" altLang="zh-CN" b="1" dirty="0">
                <a:latin typeface="+mn-lt"/>
                <a:ea typeface="+mn-ea"/>
                <a:cs typeface="+mn-cs"/>
              </a:rPr>
              <a:t>18009565871   13739554477</a:t>
            </a:r>
            <a:endParaRPr lang="en-US" altLang="zh-CN" b="1" dirty="0">
              <a:latin typeface="+mn-lt"/>
              <a:ea typeface="+mn-ea"/>
              <a:cs typeface="+mn-cs"/>
            </a:endParaRPr>
          </a:p>
          <a:p>
            <a:pPr eaLnBrk="1" hangingPunct="1">
              <a:lnSpc>
                <a:spcPct val="90000"/>
              </a:lnSpc>
              <a:buClrTx/>
              <a:buSzTx/>
              <a:buFontTx/>
            </a:pPr>
            <a:r>
              <a:rPr lang="zh-CN" altLang="en-US" b="1" dirty="0">
                <a:latin typeface="+mn-lt"/>
                <a:ea typeface="+mn-ea"/>
                <a:cs typeface="+mn-cs"/>
              </a:rPr>
              <a:t>电子邮件地址：</a:t>
            </a:r>
            <a:r>
              <a:rPr lang="en-US" altLang="zh-CN" b="1" dirty="0">
                <a:latin typeface="+mn-lt"/>
                <a:ea typeface="+mn-ea"/>
                <a:cs typeface="+mn-cs"/>
                <a:hlinkClick r:id="rId1"/>
              </a:rPr>
              <a:t>632366037@qq.com</a:t>
            </a:r>
            <a:endParaRPr lang="en-US" altLang="zh-CN" b="1" dirty="0">
              <a:latin typeface="+mn-lt"/>
              <a:ea typeface="+mn-ea"/>
              <a:cs typeface="+mn-cs"/>
            </a:endParaRPr>
          </a:p>
          <a:p>
            <a:pPr eaLnBrk="1" hangingPunct="1">
              <a:lnSpc>
                <a:spcPct val="90000"/>
              </a:lnSpc>
              <a:buClrTx/>
              <a:buSzTx/>
              <a:buFontTx/>
            </a:pPr>
            <a:r>
              <a:rPr lang="en-US" altLang="zh-CN" b="1" dirty="0">
                <a:latin typeface="+mn-lt"/>
                <a:ea typeface="+mn-ea"/>
                <a:cs typeface="+mn-cs"/>
              </a:rPr>
              <a:t>              </a:t>
            </a:r>
            <a:r>
              <a:rPr lang="en-US" altLang="zh-CN" b="1" dirty="0">
                <a:latin typeface="+mn-lt"/>
                <a:ea typeface="+mn-ea"/>
                <a:cs typeface="+mn-cs"/>
                <a:hlinkClick r:id="rId2"/>
              </a:rPr>
              <a:t>wclqxwc@163.com</a:t>
            </a:r>
            <a:endParaRPr lang="en-US" altLang="zh-CN" b="1" dirty="0">
              <a:latin typeface="+mn-lt"/>
              <a:ea typeface="+mn-ea"/>
              <a:cs typeface="+mn-cs"/>
            </a:endParaRPr>
          </a:p>
          <a:p>
            <a:pPr eaLnBrk="1" hangingPunct="1">
              <a:lnSpc>
                <a:spcPct val="90000"/>
              </a:lnSpc>
              <a:buClrTx/>
              <a:buSzTx/>
              <a:buFontTx/>
            </a:pPr>
            <a:r>
              <a:rPr lang="en-US" altLang="zh-CN" b="1" dirty="0">
                <a:latin typeface="+mn-lt"/>
                <a:ea typeface="+mn-ea"/>
                <a:cs typeface="+mn-cs"/>
              </a:rPr>
              <a:t>              </a:t>
            </a:r>
            <a:r>
              <a:rPr lang="en-US" altLang="zh-CN" b="1" dirty="0">
                <a:latin typeface="+mn-lt"/>
                <a:ea typeface="+mn-ea"/>
                <a:cs typeface="+mn-cs"/>
                <a:hlinkClick r:id="rId3"/>
              </a:rPr>
              <a:t>wjzqxwc@163.com</a:t>
            </a:r>
            <a:endParaRPr lang="en-US" altLang="zh-CN" b="1" dirty="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10" descr="图片1gg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6386" name="Text Box 2"/>
          <p:cNvSpPr txBox="1"/>
          <p:nvPr/>
        </p:nvSpPr>
        <p:spPr>
          <a:xfrm>
            <a:off x="0" y="260350"/>
            <a:ext cx="9194800" cy="1800225"/>
          </a:xfrm>
          <a:prstGeom prst="rect">
            <a:avLst/>
          </a:prstGeom>
          <a:noFill/>
          <a:ln w="9525">
            <a:noFill/>
          </a:ln>
        </p:spPr>
        <p:txBody>
          <a:bodyPr wrap="none">
            <a:spAutoFit/>
          </a:bodyPr>
          <a:p>
            <a:r>
              <a:rPr lang="en-US" altLang="zh-CN" sz="2800" b="1" dirty="0">
                <a:solidFill>
                  <a:srgbClr val="3333FF"/>
                </a:solidFill>
                <a:latin typeface="Times New Roman" panose="02020603050405020304" pitchFamily="18" charset="0"/>
              </a:rPr>
              <a:t>3</a:t>
            </a:r>
            <a:r>
              <a:rPr lang="zh-CN" altLang="en-US" sz="2800" b="1" dirty="0">
                <a:solidFill>
                  <a:srgbClr val="3333FF"/>
                </a:solidFill>
                <a:latin typeface="Times New Roman" panose="02020603050405020304" pitchFamily="18" charset="0"/>
              </a:rPr>
              <a:t>、当主语后面跟有</a:t>
            </a:r>
            <a:r>
              <a:rPr lang="en-US" altLang="zh-CN" sz="2800" b="1" dirty="0">
                <a:solidFill>
                  <a:srgbClr val="FF0000"/>
                </a:solidFill>
                <a:latin typeface="Times New Roman" panose="02020603050405020304" pitchFamily="18" charset="0"/>
              </a:rPr>
              <a:t>as well as, as much as, no less than, </a:t>
            </a:r>
            <a:endParaRPr lang="en-US" altLang="zh-CN" sz="2800" b="1" dirty="0">
              <a:solidFill>
                <a:srgbClr val="FF0000"/>
              </a:solidFill>
              <a:latin typeface="Times New Roman" panose="02020603050405020304" pitchFamily="18" charset="0"/>
            </a:endParaRPr>
          </a:p>
          <a:p>
            <a:r>
              <a:rPr lang="en-US" altLang="zh-CN" sz="2800" b="1" dirty="0">
                <a:solidFill>
                  <a:srgbClr val="FF0000"/>
                </a:solidFill>
                <a:latin typeface="Times New Roman" panose="02020603050405020304" pitchFamily="18" charset="0"/>
              </a:rPr>
              <a:t>along with,with ,like, rather than, together with , but ,</a:t>
            </a:r>
            <a:endParaRPr lang="en-US" altLang="zh-CN" sz="2800" b="1" dirty="0">
              <a:solidFill>
                <a:srgbClr val="FF0000"/>
              </a:solidFill>
              <a:latin typeface="Times New Roman" panose="02020603050405020304" pitchFamily="18" charset="0"/>
            </a:endParaRPr>
          </a:p>
          <a:p>
            <a:r>
              <a:rPr lang="en-US" altLang="zh-CN" sz="2800" b="1" dirty="0">
                <a:solidFill>
                  <a:srgbClr val="FF0000"/>
                </a:solidFill>
                <a:latin typeface="Times New Roman" panose="02020603050405020304" pitchFamily="18" charset="0"/>
              </a:rPr>
              <a:t> except, besides, ,including</a:t>
            </a:r>
            <a:r>
              <a:rPr lang="zh-CN" altLang="en-US" sz="2800" b="1" dirty="0">
                <a:solidFill>
                  <a:srgbClr val="3333FF"/>
                </a:solidFill>
                <a:latin typeface="Times New Roman" panose="02020603050405020304" pitchFamily="18" charset="0"/>
              </a:rPr>
              <a:t>等引导的词组时，其谓语动词的</a:t>
            </a:r>
            <a:endParaRPr lang="zh-CN" altLang="en-US" sz="2800" b="1" dirty="0">
              <a:solidFill>
                <a:srgbClr val="3333FF"/>
              </a:solidFill>
              <a:latin typeface="Times New Roman" panose="02020603050405020304" pitchFamily="18" charset="0"/>
            </a:endParaRPr>
          </a:p>
          <a:p>
            <a:r>
              <a:rPr lang="zh-CN" altLang="en-US" sz="2800" b="1" dirty="0">
                <a:solidFill>
                  <a:srgbClr val="3333FF"/>
                </a:solidFill>
                <a:latin typeface="Times New Roman" panose="02020603050405020304" pitchFamily="18" charset="0"/>
              </a:rPr>
              <a:t>单、复数由主语的单、复数而定。</a:t>
            </a:r>
            <a:endParaRPr lang="zh-CN" altLang="en-US" sz="2800" b="1" dirty="0">
              <a:solidFill>
                <a:srgbClr val="3333FF"/>
              </a:solidFill>
              <a:latin typeface="Times New Roman" panose="02020603050405020304" pitchFamily="18" charset="0"/>
            </a:endParaRPr>
          </a:p>
        </p:txBody>
      </p:sp>
      <p:sp>
        <p:nvSpPr>
          <p:cNvPr id="16387" name="Text Box 3"/>
          <p:cNvSpPr/>
          <p:nvPr>
            <p:ph idx="1"/>
          </p:nvPr>
        </p:nvSpPr>
        <p:spPr>
          <a:xfrm>
            <a:off x="0" y="2852738"/>
            <a:ext cx="8362950" cy="3097212"/>
          </a:xfrm>
          <a:ln/>
        </p:spPr>
        <p:txBody>
          <a:bodyPr vert="horz" wrap="square" lIns="91440" tIns="45720" rIns="91440" bIns="45720" anchor="t"/>
          <a:p>
            <a:pPr eaLnBrk="1" hangingPunct="1">
              <a:buNone/>
            </a:pPr>
            <a:r>
              <a:rPr lang="en-US" altLang="zh-CN" sz="2800" b="1" dirty="0"/>
              <a:t>1. The teacher with two students ______ at the meeting . (was / were)</a:t>
            </a:r>
            <a:endParaRPr lang="en-US" altLang="zh-CN" sz="2800" b="1" dirty="0"/>
          </a:p>
          <a:p>
            <a:pPr eaLnBrk="1" hangingPunct="1"/>
            <a:endParaRPr lang="en-US" altLang="zh-CN" sz="2800" b="1" dirty="0"/>
          </a:p>
        </p:txBody>
      </p:sp>
      <p:sp>
        <p:nvSpPr>
          <p:cNvPr id="16388" name="Text Box 4"/>
          <p:cNvSpPr txBox="1"/>
          <p:nvPr/>
        </p:nvSpPr>
        <p:spPr>
          <a:xfrm>
            <a:off x="0" y="4005263"/>
            <a:ext cx="7483475" cy="946150"/>
          </a:xfrm>
          <a:prstGeom prst="rect">
            <a:avLst/>
          </a:prstGeom>
          <a:noFill/>
          <a:ln w="9525">
            <a:noFill/>
          </a:ln>
        </p:spPr>
        <p:txBody>
          <a:bodyPr wrap="none">
            <a:spAutoFit/>
          </a:bodyPr>
          <a:p>
            <a:r>
              <a:rPr lang="en-US" altLang="zh-CN" sz="2800" b="1" dirty="0">
                <a:latin typeface="Times New Roman" panose="02020603050405020304" pitchFamily="18" charset="0"/>
              </a:rPr>
              <a:t>2.E-mail, as well as the telephones, ________ an </a:t>
            </a:r>
            <a:endParaRPr lang="en-US" altLang="zh-CN" sz="2800" b="1" dirty="0">
              <a:latin typeface="Times New Roman" panose="02020603050405020304" pitchFamily="18" charset="0"/>
            </a:endParaRPr>
          </a:p>
          <a:p>
            <a:r>
              <a:rPr lang="en-US" altLang="zh-CN" sz="2800" b="1" dirty="0">
                <a:latin typeface="Times New Roman" panose="02020603050405020304" pitchFamily="18" charset="0"/>
              </a:rPr>
              <a:t>     important part in daily communication.</a:t>
            </a:r>
            <a:endParaRPr lang="en-US" altLang="zh-CN" sz="2800" b="1" dirty="0">
              <a:latin typeface="Times New Roman" panose="02020603050405020304" pitchFamily="18" charset="0"/>
            </a:endParaRPr>
          </a:p>
        </p:txBody>
      </p:sp>
      <p:sp>
        <p:nvSpPr>
          <p:cNvPr id="16389" name="Text Box 5"/>
          <p:cNvSpPr txBox="1"/>
          <p:nvPr/>
        </p:nvSpPr>
        <p:spPr>
          <a:xfrm>
            <a:off x="179388" y="5013325"/>
            <a:ext cx="8235950" cy="519113"/>
          </a:xfrm>
          <a:prstGeom prst="rect">
            <a:avLst/>
          </a:prstGeom>
          <a:noFill/>
          <a:ln w="9525">
            <a:noFill/>
          </a:ln>
        </p:spPr>
        <p:txBody>
          <a:bodyPr wrap="none">
            <a:spAutoFit/>
          </a:bodyPr>
          <a:p>
            <a:r>
              <a:rPr lang="en-US" altLang="zh-CN" sz="2800" b="1" dirty="0">
                <a:latin typeface="Times New Roman" panose="02020603050405020304" pitchFamily="18" charset="0"/>
              </a:rPr>
              <a:t>A. is playing  B. have played   C. are playing  D. play </a:t>
            </a:r>
            <a:endParaRPr lang="en-US" altLang="zh-CN" sz="2800" b="1" dirty="0">
              <a:latin typeface="Times New Roman" panose="02020603050405020304" pitchFamily="18" charset="0"/>
            </a:endParaRPr>
          </a:p>
        </p:txBody>
      </p:sp>
      <p:sp>
        <p:nvSpPr>
          <p:cNvPr id="16390" name="Freeform 6"/>
          <p:cNvSpPr/>
          <p:nvPr/>
        </p:nvSpPr>
        <p:spPr>
          <a:xfrm>
            <a:off x="2195513" y="2420938"/>
            <a:ext cx="3455987" cy="576262"/>
          </a:xfrm>
          <a:custGeom>
            <a:avLst/>
            <a:gdLst>
              <a:gd name="txL" fmla="*/ 0 w 528"/>
              <a:gd name="txT" fmla="*/ 0 h 168"/>
              <a:gd name="txR" fmla="*/ 528 w 528"/>
              <a:gd name="txB" fmla="*/ 168 h 168"/>
            </a:gdLst>
            <a:ahLst/>
            <a:cxnLst>
              <a:cxn ang="0">
                <a:pos x="0" y="1976654262"/>
              </a:cxn>
              <a:cxn ang="0">
                <a:pos x="2147483647" y="282378675"/>
              </a:cxn>
              <a:cxn ang="0">
                <a:pos x="2147483647" y="282378675"/>
              </a:cxn>
              <a:cxn ang="0">
                <a:pos x="2147483647" y="1411896698"/>
              </a:cxn>
            </a:cxnLst>
            <a:rect l="txL" t="txT" r="txR" b="txB"/>
            <a:pathLst>
              <a:path w="528" h="168">
                <a:moveTo>
                  <a:pt x="0" y="168"/>
                </a:moveTo>
                <a:cubicBezTo>
                  <a:pt x="44" y="108"/>
                  <a:pt x="88" y="48"/>
                  <a:pt x="144" y="24"/>
                </a:cubicBezTo>
                <a:cubicBezTo>
                  <a:pt x="200" y="0"/>
                  <a:pt x="272" y="8"/>
                  <a:pt x="336" y="24"/>
                </a:cubicBezTo>
                <a:cubicBezTo>
                  <a:pt x="399" y="39"/>
                  <a:pt x="496" y="96"/>
                  <a:pt x="528" y="120"/>
                </a:cubicBezTo>
              </a:path>
            </a:pathLst>
          </a:custGeom>
          <a:noFill/>
          <a:ln w="28575" cap="flat" cmpd="sng">
            <a:solidFill>
              <a:srgbClr val="FF0000"/>
            </a:solidFill>
            <a:prstDash val="solid"/>
            <a:round/>
            <a:headEnd type="arrow" w="med" len="med"/>
            <a:tailEnd type="arrow" w="med" len="med"/>
          </a:ln>
        </p:spPr>
        <p:txBody>
          <a:bodyPr wrap="none" anchor="ctr"/>
          <a:p>
            <a:endParaRPr lang="zh-CN" altLang="en-US" dirty="0">
              <a:latin typeface="Arial" panose="020B0604020202020204" pitchFamily="34" charset="0"/>
            </a:endParaRPr>
          </a:p>
        </p:txBody>
      </p:sp>
      <p:sp>
        <p:nvSpPr>
          <p:cNvPr id="16391" name="Text Box 7"/>
          <p:cNvSpPr txBox="1"/>
          <p:nvPr/>
        </p:nvSpPr>
        <p:spPr>
          <a:xfrm>
            <a:off x="5795963" y="2754313"/>
            <a:ext cx="895350" cy="641350"/>
          </a:xfrm>
          <a:prstGeom prst="rect">
            <a:avLst/>
          </a:prstGeom>
          <a:noFill/>
          <a:ln w="9525">
            <a:noFill/>
          </a:ln>
        </p:spPr>
        <p:txBody>
          <a:bodyPr wrap="none">
            <a:spAutoFit/>
          </a:bodyPr>
          <a:p>
            <a:r>
              <a:rPr lang="en-US" altLang="zh-CN" sz="3600" b="1" i="1" dirty="0">
                <a:solidFill>
                  <a:srgbClr val="FF0000"/>
                </a:solidFill>
                <a:latin typeface="Times New Roman" panose="02020603050405020304" pitchFamily="18" charset="0"/>
              </a:rPr>
              <a:t>was</a:t>
            </a:r>
            <a:endParaRPr lang="en-US" altLang="zh-CN" sz="3600" b="1" i="1" dirty="0">
              <a:solidFill>
                <a:srgbClr val="FF0000"/>
              </a:solidFill>
              <a:latin typeface="Times New Roman" panose="02020603050405020304" pitchFamily="18" charset="0"/>
            </a:endParaRPr>
          </a:p>
        </p:txBody>
      </p:sp>
      <p:sp>
        <p:nvSpPr>
          <p:cNvPr id="16392" name="Freeform 8"/>
          <p:cNvSpPr/>
          <p:nvPr/>
        </p:nvSpPr>
        <p:spPr>
          <a:xfrm>
            <a:off x="1403350" y="3716338"/>
            <a:ext cx="4464050" cy="576262"/>
          </a:xfrm>
          <a:custGeom>
            <a:avLst/>
            <a:gdLst>
              <a:gd name="txL" fmla="*/ 0 w 528"/>
              <a:gd name="txT" fmla="*/ 0 h 168"/>
              <a:gd name="txR" fmla="*/ 528 w 528"/>
              <a:gd name="txB" fmla="*/ 168 h 168"/>
            </a:gdLst>
            <a:ahLst/>
            <a:cxnLst>
              <a:cxn ang="0">
                <a:pos x="0" y="1976654262"/>
              </a:cxn>
              <a:cxn ang="0">
                <a:pos x="2147483647" y="282378675"/>
              </a:cxn>
              <a:cxn ang="0">
                <a:pos x="2147483647" y="282378675"/>
              </a:cxn>
              <a:cxn ang="0">
                <a:pos x="2147483647" y="1411896698"/>
              </a:cxn>
            </a:cxnLst>
            <a:rect l="txL" t="txT" r="txR" b="txB"/>
            <a:pathLst>
              <a:path w="528" h="168">
                <a:moveTo>
                  <a:pt x="0" y="168"/>
                </a:moveTo>
                <a:cubicBezTo>
                  <a:pt x="44" y="108"/>
                  <a:pt x="88" y="48"/>
                  <a:pt x="144" y="24"/>
                </a:cubicBezTo>
                <a:cubicBezTo>
                  <a:pt x="200" y="0"/>
                  <a:pt x="272" y="8"/>
                  <a:pt x="336" y="24"/>
                </a:cubicBezTo>
                <a:cubicBezTo>
                  <a:pt x="399" y="39"/>
                  <a:pt x="496" y="96"/>
                  <a:pt x="528" y="120"/>
                </a:cubicBezTo>
              </a:path>
            </a:pathLst>
          </a:custGeom>
          <a:noFill/>
          <a:ln w="28575" cap="flat" cmpd="sng">
            <a:solidFill>
              <a:srgbClr val="FF0000"/>
            </a:solidFill>
            <a:prstDash val="solid"/>
            <a:round/>
            <a:headEnd type="arrow" w="med" len="med"/>
            <a:tailEnd type="arrow" w="med" len="med"/>
          </a:ln>
        </p:spPr>
        <p:txBody>
          <a:bodyPr wrap="none" anchor="ctr"/>
          <a:p>
            <a:endParaRPr lang="zh-CN" altLang="en-US" dirty="0">
              <a:latin typeface="Arial" panose="020B0604020202020204" pitchFamily="34" charset="0"/>
            </a:endParaRPr>
          </a:p>
        </p:txBody>
      </p:sp>
      <p:sp>
        <p:nvSpPr>
          <p:cNvPr id="16393" name="Text Box 9"/>
          <p:cNvSpPr txBox="1"/>
          <p:nvPr/>
        </p:nvSpPr>
        <p:spPr>
          <a:xfrm>
            <a:off x="5940425" y="3906838"/>
            <a:ext cx="488950" cy="641350"/>
          </a:xfrm>
          <a:prstGeom prst="rect">
            <a:avLst/>
          </a:prstGeom>
          <a:noFill/>
          <a:ln w="9525">
            <a:noFill/>
          </a:ln>
        </p:spPr>
        <p:txBody>
          <a:bodyPr wrap="none">
            <a:spAutoFit/>
          </a:bodyPr>
          <a:p>
            <a:r>
              <a:rPr lang="en-US" altLang="zh-CN" sz="3600" b="1" i="1" dirty="0">
                <a:solidFill>
                  <a:srgbClr val="FF0000"/>
                </a:solidFill>
                <a:latin typeface="Times New Roman" panose="02020603050405020304" pitchFamily="18" charset="0"/>
              </a:rPr>
              <a:t>A</a:t>
            </a:r>
            <a:endParaRPr lang="en-US" altLang="zh-CN" sz="3600" b="1" i="1" dirty="0">
              <a:solidFill>
                <a:srgbClr val="FF0000"/>
              </a:solidFill>
              <a:latin typeface="Times New Roman" panose="02020603050405020304"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6387">
                                            <p:txEl>
                                              <p:charRg st="0" end="70"/>
                                            </p:txEl>
                                          </p:spTgt>
                                        </p:tgtEl>
                                        <p:attrNameLst>
                                          <p:attrName>style.visibility</p:attrName>
                                        </p:attrNameLst>
                                      </p:cBhvr>
                                      <p:to>
                                        <p:strVal val="visible"/>
                                      </p:to>
                                    </p:set>
                                    <p:animEffect transition="in" filter="blinds(horizontal)">
                                      <p:cBhvr>
                                        <p:cTn id="11" dur="500"/>
                                        <p:tgtEl>
                                          <p:spTgt spid="16387">
                                            <p:txEl>
                                              <p:charRg st="0" end="7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391"/>
                                        </p:tgtEl>
                                        <p:attrNameLst>
                                          <p:attrName>style.visibility</p:attrName>
                                        </p:attrNameLst>
                                      </p:cBhvr>
                                      <p:to>
                                        <p:strVal val="visible"/>
                                      </p:to>
                                    </p:set>
                                    <p:anim calcmode="lin" valueType="num">
                                      <p:cBhvr additive="base">
                                        <p:cTn id="16" dur="500" fill="hold"/>
                                        <p:tgtEl>
                                          <p:spTgt spid="16391"/>
                                        </p:tgtEl>
                                        <p:attrNameLst>
                                          <p:attrName>ppt_x</p:attrName>
                                        </p:attrNameLst>
                                      </p:cBhvr>
                                      <p:tavLst>
                                        <p:tav tm="0">
                                          <p:val>
                                            <p:strVal val="#ppt_x"/>
                                          </p:val>
                                        </p:tav>
                                        <p:tav tm="100000">
                                          <p:val>
                                            <p:strVal val="#ppt_x"/>
                                          </p:val>
                                        </p:tav>
                                      </p:tavLst>
                                    </p:anim>
                                    <p:anim calcmode="lin" valueType="num">
                                      <p:cBhvr additive="base">
                                        <p:cTn id="17"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blinds(horizontal)">
                                      <p:cBhvr>
                                        <p:cTn id="22" dur="500"/>
                                        <p:tgtEl>
                                          <p:spTgt spid="1639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6388"/>
                                        </p:tgtEl>
                                        <p:attrNameLst>
                                          <p:attrName>style.visibility</p:attrName>
                                        </p:attrNameLst>
                                      </p:cBhvr>
                                      <p:to>
                                        <p:strVal val="visible"/>
                                      </p:to>
                                    </p:set>
                                    <p:animEffect transition="in" filter="wedge">
                                      <p:cBhvr>
                                        <p:cTn id="27" dur="500"/>
                                        <p:tgtEl>
                                          <p:spTgt spid="16388"/>
                                        </p:tgtEl>
                                      </p:cBhvr>
                                    </p:animEffect>
                                  </p:childTnLst>
                                </p:cTn>
                              </p:par>
                            </p:childTnLst>
                          </p:cTn>
                        </p:par>
                        <p:par>
                          <p:cTn id="28" fill="hold">
                            <p:stCondLst>
                              <p:cond delay="500"/>
                            </p:stCondLst>
                            <p:childTnLst>
                              <p:par>
                                <p:cTn id="29" presetID="20" presetClass="entr" presetSubtype="0" fill="hold" grpId="0" nodeType="after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wedge">
                                      <p:cBhvr>
                                        <p:cTn id="31" dur="500"/>
                                        <p:tgtEl>
                                          <p:spTgt spid="1638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393"/>
                                        </p:tgtEl>
                                        <p:attrNameLst>
                                          <p:attrName>style.visibility</p:attrName>
                                        </p:attrNameLst>
                                      </p:cBhvr>
                                      <p:to>
                                        <p:strVal val="visible"/>
                                      </p:to>
                                    </p:set>
                                    <p:anim calcmode="lin" valueType="num">
                                      <p:cBhvr additive="base">
                                        <p:cTn id="36" dur="500" fill="hold"/>
                                        <p:tgtEl>
                                          <p:spTgt spid="16393"/>
                                        </p:tgtEl>
                                        <p:attrNameLst>
                                          <p:attrName>ppt_x</p:attrName>
                                        </p:attrNameLst>
                                      </p:cBhvr>
                                      <p:tavLst>
                                        <p:tav tm="0">
                                          <p:val>
                                            <p:strVal val="#ppt_x"/>
                                          </p:val>
                                        </p:tav>
                                        <p:tav tm="100000">
                                          <p:val>
                                            <p:strVal val="#ppt_x"/>
                                          </p:val>
                                        </p:tav>
                                      </p:tavLst>
                                    </p:anim>
                                    <p:anim calcmode="lin" valueType="num">
                                      <p:cBhvr additive="base">
                                        <p:cTn id="37"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392"/>
                                        </p:tgtEl>
                                        <p:attrNameLst>
                                          <p:attrName>style.visibility</p:attrName>
                                        </p:attrNameLst>
                                      </p:cBhvr>
                                      <p:to>
                                        <p:strVal val="visible"/>
                                      </p:to>
                                    </p:set>
                                    <p:animEffect transition="in" filter="blinds(horizontal)">
                                      <p:cBhvr>
                                        <p:cTn id="42"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p:bldP spid="16389" grpId="0"/>
      <p:bldP spid="16390" grpId="0" animBg="1"/>
      <p:bldP spid="16391" grpId="0"/>
      <p:bldP spid="16392" grpId="0" animBg="1"/>
      <p:bldP spid="163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5" descr="图片1gg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291" name="Rectangle 2"/>
          <p:cNvSpPr>
            <a:spLocks noGrp="1"/>
          </p:cNvSpPr>
          <p:nvPr>
            <p:ph idx="1"/>
          </p:nvPr>
        </p:nvSpPr>
        <p:spPr>
          <a:xfrm>
            <a:off x="323850" y="188913"/>
            <a:ext cx="8156575" cy="5976937"/>
          </a:xfrm>
          <a:ln/>
        </p:spPr>
        <p:txBody>
          <a:bodyPr vert="horz" wrap="square" lIns="91440" tIns="45720" rIns="91440" bIns="45720" anchor="t"/>
          <a:p>
            <a:pPr marL="609600" indent="-609600" eaLnBrk="1" hangingPunct="1">
              <a:buNone/>
            </a:pPr>
            <a:endParaRPr lang="en-US" altLang="zh-CN" b="1" dirty="0">
              <a:solidFill>
                <a:srgbClr val="800080"/>
              </a:solidFill>
              <a:latin typeface="华文行楷" panose="02010800040101010101" pitchFamily="2" charset="-122"/>
              <a:ea typeface="华文行楷" panose="02010800040101010101" pitchFamily="2" charset="-122"/>
            </a:endParaRPr>
          </a:p>
          <a:p>
            <a:pPr marL="609600" indent="-609600" eaLnBrk="1" hangingPunct="1">
              <a:buFontTx/>
              <a:buAutoNum type="arabicParenR"/>
            </a:pPr>
            <a:r>
              <a:rPr lang="en-US" altLang="zh-CN" b="1" dirty="0">
                <a:solidFill>
                  <a:srgbClr val="3333FF"/>
                </a:solidFill>
                <a:latin typeface="Comic Sans MS" panose="030F0702030302020204" pitchFamily="66" charset="0"/>
                <a:ea typeface="华文行楷" panose="02010800040101010101" pitchFamily="2" charset="-122"/>
              </a:rPr>
              <a:t>A library with five thousand books ___ to the nation as a gift.                                       A. is offered        B. has offered          C. are offered      D. have offered</a:t>
            </a:r>
            <a:endParaRPr lang="en-US" altLang="zh-CN" b="1" dirty="0">
              <a:solidFill>
                <a:srgbClr val="3333FF"/>
              </a:solidFill>
              <a:latin typeface="Comic Sans MS" panose="030F0702030302020204" pitchFamily="66" charset="0"/>
              <a:ea typeface="华文行楷" panose="02010800040101010101" pitchFamily="2" charset="-122"/>
            </a:endParaRPr>
          </a:p>
          <a:p>
            <a:pPr marL="609600" indent="-609600" eaLnBrk="1" hangingPunct="1">
              <a:buNone/>
            </a:pPr>
            <a:endParaRPr lang="en-US" altLang="zh-CN" sz="1800" b="1" dirty="0">
              <a:solidFill>
                <a:srgbClr val="3333FF"/>
              </a:solidFill>
              <a:latin typeface="Comic Sans MS" panose="030F0702030302020204" pitchFamily="66" charset="0"/>
              <a:ea typeface="华文行楷" panose="02010800040101010101" pitchFamily="2" charset="-122"/>
            </a:endParaRPr>
          </a:p>
          <a:p>
            <a:pPr marL="609600" indent="-609600" eaLnBrk="1" hangingPunct="1">
              <a:buFontTx/>
              <a:buAutoNum type="arabicParenR"/>
            </a:pPr>
            <a:r>
              <a:rPr lang="en-US" altLang="zh-CN" b="1" dirty="0">
                <a:solidFill>
                  <a:srgbClr val="3333FF"/>
                </a:solidFill>
                <a:latin typeface="Comic Sans MS" panose="030F0702030302020204" pitchFamily="66" charset="0"/>
                <a:ea typeface="华文行楷" panose="02010800040101010101" pitchFamily="2" charset="-122"/>
              </a:rPr>
              <a:t>Nobody but Jane ___ the secret. </a:t>
            </a:r>
            <a:endParaRPr lang="en-US" altLang="zh-CN" b="1" dirty="0">
              <a:solidFill>
                <a:srgbClr val="3333FF"/>
              </a:solidFill>
              <a:latin typeface="Comic Sans MS" panose="030F0702030302020204" pitchFamily="66" charset="0"/>
              <a:ea typeface="华文行楷" panose="02010800040101010101" pitchFamily="2" charset="-122"/>
            </a:endParaRPr>
          </a:p>
          <a:p>
            <a:pPr marL="609600" indent="-609600" eaLnBrk="1" hangingPunct="1">
              <a:buNone/>
            </a:pPr>
            <a:r>
              <a:rPr lang="en-US" altLang="zh-CN" b="1" dirty="0">
                <a:solidFill>
                  <a:srgbClr val="3333FF"/>
                </a:solidFill>
                <a:latin typeface="Comic Sans MS" panose="030F0702030302020204" pitchFamily="66" charset="0"/>
                <a:ea typeface="华文行楷" panose="02010800040101010101" pitchFamily="2" charset="-122"/>
              </a:rPr>
              <a:t>A. know                B. knows                 </a:t>
            </a:r>
            <a:endParaRPr lang="en-US" altLang="zh-CN" b="1" dirty="0">
              <a:solidFill>
                <a:srgbClr val="3333FF"/>
              </a:solidFill>
              <a:latin typeface="Comic Sans MS" panose="030F0702030302020204" pitchFamily="66" charset="0"/>
              <a:ea typeface="华文行楷" panose="02010800040101010101" pitchFamily="2" charset="-122"/>
            </a:endParaRPr>
          </a:p>
          <a:p>
            <a:pPr marL="609600" indent="-609600" eaLnBrk="1" hangingPunct="1">
              <a:buNone/>
            </a:pPr>
            <a:r>
              <a:rPr lang="en-US" altLang="zh-CN" b="1" dirty="0">
                <a:solidFill>
                  <a:srgbClr val="3333FF"/>
                </a:solidFill>
                <a:latin typeface="Comic Sans MS" panose="030F0702030302020204" pitchFamily="66" charset="0"/>
                <a:ea typeface="华文行楷" panose="02010800040101010101" pitchFamily="2" charset="-122"/>
              </a:rPr>
              <a:t>C. have known         D. is known</a:t>
            </a:r>
            <a:r>
              <a:rPr lang="en-US" altLang="zh-CN" b="1" dirty="0">
                <a:latin typeface="Comic Sans MS" panose="030F0702030302020204" pitchFamily="66" charset="0"/>
                <a:ea typeface="华文行楷" panose="02010800040101010101" pitchFamily="2" charset="-122"/>
              </a:rPr>
              <a:t> </a:t>
            </a:r>
            <a:endParaRPr lang="en-US" altLang="zh-CN" b="1" dirty="0">
              <a:latin typeface="Comic Sans MS" panose="030F0702030302020204" pitchFamily="66" charset="0"/>
              <a:ea typeface="华文行楷" panose="02010800040101010101" pitchFamily="2" charset="-122"/>
            </a:endParaRPr>
          </a:p>
          <a:p>
            <a:pPr marL="609600" indent="-609600" eaLnBrk="1" hangingPunct="1">
              <a:buNone/>
            </a:pPr>
            <a:endParaRPr lang="en-US" altLang="zh-CN" b="1" dirty="0">
              <a:latin typeface="华文行楷" panose="02010800040101010101" pitchFamily="2" charset="-122"/>
              <a:ea typeface="华文行楷" panose="02010800040101010101" pitchFamily="2" charset="-122"/>
            </a:endParaRPr>
          </a:p>
        </p:txBody>
      </p:sp>
      <p:pic>
        <p:nvPicPr>
          <p:cNvPr id="17411" name="Picture 3" descr="pear"/>
          <p:cNvPicPr>
            <a:picLocks noChangeAspect="1"/>
          </p:cNvPicPr>
          <p:nvPr/>
        </p:nvPicPr>
        <p:blipFill>
          <a:blip r:embed="rId2"/>
          <a:stretch>
            <a:fillRect/>
          </a:stretch>
        </p:blipFill>
        <p:spPr>
          <a:xfrm>
            <a:off x="827088" y="1484313"/>
            <a:ext cx="647700" cy="863600"/>
          </a:xfrm>
          <a:prstGeom prst="rect">
            <a:avLst/>
          </a:prstGeom>
          <a:noFill/>
          <a:ln w="9525">
            <a:noFill/>
          </a:ln>
        </p:spPr>
      </p:pic>
      <p:pic>
        <p:nvPicPr>
          <p:cNvPr id="17412" name="Picture 4" descr="pear"/>
          <p:cNvPicPr>
            <a:picLocks noChangeAspect="1"/>
          </p:cNvPicPr>
          <p:nvPr/>
        </p:nvPicPr>
        <p:blipFill>
          <a:blip r:embed="rId2"/>
          <a:stretch>
            <a:fillRect/>
          </a:stretch>
        </p:blipFill>
        <p:spPr>
          <a:xfrm>
            <a:off x="4500563" y="3500438"/>
            <a:ext cx="647700" cy="863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14" descr="图片1gg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5" name="Freeform 4"/>
          <p:cNvSpPr/>
          <p:nvPr/>
        </p:nvSpPr>
        <p:spPr>
          <a:xfrm>
            <a:off x="5651500" y="1981200"/>
            <a:ext cx="1968500" cy="1739900"/>
          </a:xfrm>
          <a:custGeom>
            <a:avLst/>
            <a:gdLst>
              <a:gd name="txL" fmla="*/ 0 w 1240"/>
              <a:gd name="txT" fmla="*/ 0 h 1096"/>
              <a:gd name="txR" fmla="*/ 1240 w 1240"/>
              <a:gd name="txB" fmla="*/ 1096 h 1096"/>
            </a:gdLst>
            <a:ahLst/>
            <a:cxnLst>
              <a:cxn ang="0">
                <a:pos x="1915318790" y="0"/>
              </a:cxn>
              <a:cxn ang="0">
                <a:pos x="100806235" y="2147483647"/>
              </a:cxn>
              <a:cxn ang="0">
                <a:pos x="2147483647" y="2056447378"/>
              </a:cxn>
              <a:cxn ang="0">
                <a:pos x="2147483647" y="1693545039"/>
              </a:cxn>
              <a:cxn ang="0">
                <a:pos x="2147483647" y="2056447378"/>
              </a:cxn>
              <a:cxn ang="0">
                <a:pos x="2147483647" y="1814512485"/>
              </a:cxn>
              <a:cxn ang="0">
                <a:pos x="2147483647" y="1935479931"/>
              </a:cxn>
            </a:cxnLst>
            <a:rect l="txL" t="txT" r="txR" b="txB"/>
            <a:pathLst>
              <a:path w="1240" h="1096">
                <a:moveTo>
                  <a:pt x="760" y="0"/>
                </a:moveTo>
                <a:cubicBezTo>
                  <a:pt x="380" y="412"/>
                  <a:pt x="0" y="824"/>
                  <a:pt x="40" y="960"/>
                </a:cubicBezTo>
                <a:cubicBezTo>
                  <a:pt x="80" y="1096"/>
                  <a:pt x="808" y="864"/>
                  <a:pt x="1000" y="816"/>
                </a:cubicBezTo>
                <a:cubicBezTo>
                  <a:pt x="1192" y="768"/>
                  <a:pt x="1160" y="672"/>
                  <a:pt x="1192" y="672"/>
                </a:cubicBezTo>
                <a:cubicBezTo>
                  <a:pt x="1224" y="672"/>
                  <a:pt x="1192" y="808"/>
                  <a:pt x="1192" y="816"/>
                </a:cubicBezTo>
                <a:cubicBezTo>
                  <a:pt x="1192" y="824"/>
                  <a:pt x="1184" y="728"/>
                  <a:pt x="1192" y="720"/>
                </a:cubicBezTo>
                <a:cubicBezTo>
                  <a:pt x="1200" y="712"/>
                  <a:pt x="1220" y="740"/>
                  <a:pt x="1240" y="768"/>
                </a:cubicBezTo>
              </a:path>
            </a:pathLst>
          </a:custGeom>
          <a:noFill/>
          <a:ln w="9525">
            <a:noFill/>
          </a:ln>
        </p:spPr>
        <p:txBody>
          <a:bodyPr/>
          <a:p>
            <a:endParaRPr lang="zh-CN" altLang="en-US" dirty="0">
              <a:latin typeface="Arial" panose="020B0604020202020204" pitchFamily="34" charset="0"/>
            </a:endParaRPr>
          </a:p>
        </p:txBody>
      </p:sp>
      <p:sp>
        <p:nvSpPr>
          <p:cNvPr id="13316" name="Text Box 10"/>
          <p:cNvSpPr txBox="1"/>
          <p:nvPr/>
        </p:nvSpPr>
        <p:spPr>
          <a:xfrm>
            <a:off x="323850" y="692150"/>
            <a:ext cx="9001125" cy="1066800"/>
          </a:xfrm>
          <a:prstGeom prst="rect">
            <a:avLst/>
          </a:prstGeom>
          <a:noFill/>
          <a:ln w="9525">
            <a:noFill/>
          </a:ln>
        </p:spPr>
        <p:txBody>
          <a:bodyPr>
            <a:spAutoFit/>
          </a:bodyPr>
          <a:p>
            <a:pPr eaLnBrk="0" hangingPunct="0">
              <a:spcBef>
                <a:spcPct val="50000"/>
              </a:spcBef>
            </a:pPr>
            <a:r>
              <a:rPr lang="en-US" altLang="zh-CN" sz="3200" b="1" dirty="0">
                <a:solidFill>
                  <a:srgbClr val="3333FF"/>
                </a:solidFill>
                <a:latin typeface="Times New Roman" panose="02020603050405020304" pitchFamily="18" charset="0"/>
              </a:rPr>
              <a:t>4. </a:t>
            </a:r>
            <a:r>
              <a:rPr lang="zh-CN" altLang="en-US" sz="3200" b="1" dirty="0">
                <a:solidFill>
                  <a:srgbClr val="3333FF"/>
                </a:solidFill>
                <a:latin typeface="Times New Roman" panose="02020603050405020304" pitchFamily="18" charset="0"/>
              </a:rPr>
              <a:t>用 连接的并列主语被</a:t>
            </a:r>
            <a:r>
              <a:rPr lang="en-US" altLang="zh-CN" sz="3200" b="1" dirty="0">
                <a:solidFill>
                  <a:srgbClr val="3333FF"/>
                </a:solidFill>
                <a:latin typeface="Times New Roman" panose="02020603050405020304" pitchFamily="18" charset="0"/>
              </a:rPr>
              <a:t>each, every, no</a:t>
            </a:r>
            <a:r>
              <a:rPr lang="zh-CN" altLang="en-US" sz="3200" b="1" dirty="0">
                <a:solidFill>
                  <a:srgbClr val="3333FF"/>
                </a:solidFill>
                <a:latin typeface="Times New Roman" panose="02020603050405020304" pitchFamily="18" charset="0"/>
              </a:rPr>
              <a:t>或 </a:t>
            </a:r>
            <a:r>
              <a:rPr lang="en-US" altLang="zh-CN" sz="3200" b="1" dirty="0">
                <a:solidFill>
                  <a:srgbClr val="3333FF"/>
                </a:solidFill>
                <a:latin typeface="Times New Roman" panose="02020603050405020304" pitchFamily="18" charset="0"/>
              </a:rPr>
              <a:t>many a </a:t>
            </a:r>
            <a:r>
              <a:rPr lang="zh-CN" altLang="en-US" sz="3200" b="1" dirty="0">
                <a:solidFill>
                  <a:srgbClr val="3333FF"/>
                </a:solidFill>
                <a:latin typeface="Times New Roman" panose="02020603050405020304" pitchFamily="18" charset="0"/>
              </a:rPr>
              <a:t>修饰时，谓语动词 用单数。</a:t>
            </a:r>
            <a:endParaRPr lang="zh-CN" altLang="en-US" sz="3200" b="1" dirty="0">
              <a:solidFill>
                <a:srgbClr val="3333FF"/>
              </a:solidFill>
              <a:latin typeface="Times New Roman" panose="02020603050405020304" pitchFamily="18" charset="0"/>
            </a:endParaRPr>
          </a:p>
        </p:txBody>
      </p:sp>
      <p:sp>
        <p:nvSpPr>
          <p:cNvPr id="18445" name="Rectangle 13"/>
          <p:cNvSpPr/>
          <p:nvPr/>
        </p:nvSpPr>
        <p:spPr>
          <a:xfrm>
            <a:off x="381000" y="2057400"/>
            <a:ext cx="8229600" cy="4525963"/>
          </a:xfrm>
          <a:prstGeom prst="rect">
            <a:avLst/>
          </a:prstGeom>
          <a:noFill/>
          <a:ln w="9525">
            <a:noFill/>
          </a:ln>
        </p:spPr>
        <p:txBody>
          <a:bodyPr/>
          <a:p>
            <a:pPr marL="342900" indent="-342900" algn="just">
              <a:spcBef>
                <a:spcPct val="20000"/>
              </a:spcBef>
              <a:buChar char="•"/>
            </a:pPr>
            <a:r>
              <a:rPr lang="en-US" altLang="zh-CN" sz="3200" b="1" dirty="0">
                <a:solidFill>
                  <a:schemeClr val="accent2"/>
                </a:solidFill>
                <a:latin typeface="Times" charset="0"/>
              </a:rPr>
              <a:t>Every desk and every chair </a:t>
            </a:r>
            <a:r>
              <a:rPr lang="en-US" altLang="zh-CN" sz="4000" b="1" dirty="0">
                <a:solidFill>
                  <a:srgbClr val="CC0000"/>
                </a:solidFill>
                <a:latin typeface="Times New Roman" panose="02020603050405020304" pitchFamily="18" charset="0"/>
              </a:rPr>
              <a:t>is</a:t>
            </a:r>
            <a:r>
              <a:rPr lang="en-US" altLang="zh-CN" sz="3200" b="1" dirty="0">
                <a:solidFill>
                  <a:schemeClr val="accent2"/>
                </a:solidFill>
                <a:latin typeface="Times" charset="0"/>
              </a:rPr>
              <a:t> made of wood.</a:t>
            </a:r>
            <a:r>
              <a:rPr lang="en-US" altLang="zh-CN" sz="3200" dirty="0">
                <a:solidFill>
                  <a:schemeClr val="accent2"/>
                </a:solidFill>
                <a:latin typeface="_x000B__x000C_" charset="0"/>
              </a:rPr>
              <a:t> </a:t>
            </a:r>
            <a:endParaRPr lang="en-US" altLang="zh-CN" sz="3200" dirty="0">
              <a:solidFill>
                <a:schemeClr val="accent2"/>
              </a:solidFill>
              <a:latin typeface="_x000B__x000C_" charset="0"/>
            </a:endParaRPr>
          </a:p>
          <a:p>
            <a:pPr marL="342900" indent="-342900">
              <a:spcBef>
                <a:spcPct val="20000"/>
              </a:spcBef>
              <a:buChar char="•"/>
            </a:pPr>
            <a:r>
              <a:rPr lang="en-US" altLang="zh-CN" sz="3200" b="1" dirty="0">
                <a:solidFill>
                  <a:schemeClr val="accent2"/>
                </a:solidFill>
                <a:latin typeface="Times" charset="0"/>
              </a:rPr>
              <a:t>Many a boy and (many a ) girl </a:t>
            </a:r>
            <a:r>
              <a:rPr lang="en-US" altLang="zh-CN" sz="4000" b="1" dirty="0">
                <a:solidFill>
                  <a:srgbClr val="CC0000"/>
                </a:solidFill>
                <a:latin typeface="Times New Roman" panose="02020603050405020304" pitchFamily="18" charset="0"/>
              </a:rPr>
              <a:t>has</a:t>
            </a:r>
            <a:r>
              <a:rPr lang="en-US" altLang="zh-CN" sz="3200" b="1" dirty="0">
                <a:solidFill>
                  <a:schemeClr val="accent2"/>
                </a:solidFill>
                <a:latin typeface="Times" charset="0"/>
              </a:rPr>
              <a:t> made the same mistake.</a:t>
            </a:r>
            <a:r>
              <a:rPr lang="en-US" altLang="zh-CN" sz="3200" dirty="0">
                <a:solidFill>
                  <a:schemeClr val="accent2"/>
                </a:solidFill>
                <a:latin typeface="_x000B__x000C_" charset="0"/>
              </a:rPr>
              <a:t> </a:t>
            </a:r>
            <a:endParaRPr lang="en-US" altLang="zh-CN" sz="3200" dirty="0">
              <a:solidFill>
                <a:schemeClr val="accent2"/>
              </a:solidFill>
              <a:latin typeface="_x000B__x000C_"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5">
                                            <p:txEl>
                                              <p:charRg st="0" end="45"/>
                                            </p:txEl>
                                          </p:spTgt>
                                        </p:tgtEl>
                                        <p:attrNameLst>
                                          <p:attrName>style.visibility</p:attrName>
                                        </p:attrNameLst>
                                      </p:cBhvr>
                                      <p:to>
                                        <p:strVal val="visible"/>
                                      </p:to>
                                    </p:set>
                                    <p:anim calcmode="lin" valueType="num">
                                      <p:cBhvr additive="base">
                                        <p:cTn id="7" dur="500" fill="hold"/>
                                        <p:tgtEl>
                                          <p:spTgt spid="18445">
                                            <p:txEl>
                                              <p:charRg st="0" end="4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45">
                                            <p:txEl>
                                              <p:charRg st="0" end="4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45">
                                            <p:txEl>
                                              <p:charRg st="45" end="103"/>
                                            </p:txEl>
                                          </p:spTgt>
                                        </p:tgtEl>
                                        <p:attrNameLst>
                                          <p:attrName>style.visibility</p:attrName>
                                        </p:attrNameLst>
                                      </p:cBhvr>
                                      <p:to>
                                        <p:strVal val="visible"/>
                                      </p:to>
                                    </p:set>
                                    <p:anim calcmode="lin" valueType="num">
                                      <p:cBhvr additive="base">
                                        <p:cTn id="13" dur="500" fill="hold"/>
                                        <p:tgtEl>
                                          <p:spTgt spid="18445">
                                            <p:txEl>
                                              <p:charRg st="45" end="10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45">
                                            <p:txEl>
                                              <p:charRg st="45" end="10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14" descr="图片1gg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4339" name="Freeform 4"/>
          <p:cNvSpPr/>
          <p:nvPr/>
        </p:nvSpPr>
        <p:spPr>
          <a:xfrm>
            <a:off x="5651500" y="1981200"/>
            <a:ext cx="1968500" cy="1739900"/>
          </a:xfrm>
          <a:custGeom>
            <a:avLst/>
            <a:gdLst>
              <a:gd name="txL" fmla="*/ 0 w 1240"/>
              <a:gd name="txT" fmla="*/ 0 h 1096"/>
              <a:gd name="txR" fmla="*/ 1240 w 1240"/>
              <a:gd name="txB" fmla="*/ 1096 h 1096"/>
            </a:gdLst>
            <a:ahLst/>
            <a:cxnLst>
              <a:cxn ang="0">
                <a:pos x="1915318790" y="0"/>
              </a:cxn>
              <a:cxn ang="0">
                <a:pos x="100806235" y="2147483647"/>
              </a:cxn>
              <a:cxn ang="0">
                <a:pos x="2147483647" y="2056447378"/>
              </a:cxn>
              <a:cxn ang="0">
                <a:pos x="2147483647" y="1693545039"/>
              </a:cxn>
              <a:cxn ang="0">
                <a:pos x="2147483647" y="2056447378"/>
              </a:cxn>
              <a:cxn ang="0">
                <a:pos x="2147483647" y="1814512485"/>
              </a:cxn>
              <a:cxn ang="0">
                <a:pos x="2147483647" y="1935479931"/>
              </a:cxn>
            </a:cxnLst>
            <a:rect l="txL" t="txT" r="txR" b="txB"/>
            <a:pathLst>
              <a:path w="1240" h="1096">
                <a:moveTo>
                  <a:pt x="760" y="0"/>
                </a:moveTo>
                <a:cubicBezTo>
                  <a:pt x="380" y="412"/>
                  <a:pt x="0" y="824"/>
                  <a:pt x="40" y="960"/>
                </a:cubicBezTo>
                <a:cubicBezTo>
                  <a:pt x="80" y="1096"/>
                  <a:pt x="808" y="864"/>
                  <a:pt x="1000" y="816"/>
                </a:cubicBezTo>
                <a:cubicBezTo>
                  <a:pt x="1192" y="768"/>
                  <a:pt x="1160" y="672"/>
                  <a:pt x="1192" y="672"/>
                </a:cubicBezTo>
                <a:cubicBezTo>
                  <a:pt x="1224" y="672"/>
                  <a:pt x="1192" y="808"/>
                  <a:pt x="1192" y="816"/>
                </a:cubicBezTo>
                <a:cubicBezTo>
                  <a:pt x="1192" y="824"/>
                  <a:pt x="1184" y="728"/>
                  <a:pt x="1192" y="720"/>
                </a:cubicBezTo>
                <a:cubicBezTo>
                  <a:pt x="1200" y="712"/>
                  <a:pt x="1220" y="740"/>
                  <a:pt x="1240" y="768"/>
                </a:cubicBezTo>
              </a:path>
            </a:pathLst>
          </a:custGeom>
          <a:noFill/>
          <a:ln w="9525">
            <a:noFill/>
          </a:ln>
        </p:spPr>
        <p:txBody>
          <a:bodyPr/>
          <a:p>
            <a:endParaRPr lang="zh-CN" altLang="en-US" dirty="0">
              <a:latin typeface="Arial" panose="020B0604020202020204" pitchFamily="34" charset="0"/>
            </a:endParaRPr>
          </a:p>
        </p:txBody>
      </p:sp>
      <p:sp>
        <p:nvSpPr>
          <p:cNvPr id="18445" name="Rectangle 13"/>
          <p:cNvSpPr/>
          <p:nvPr/>
        </p:nvSpPr>
        <p:spPr>
          <a:xfrm>
            <a:off x="428625" y="1214438"/>
            <a:ext cx="8229600" cy="4525962"/>
          </a:xfrm>
          <a:prstGeom prst="rect">
            <a:avLst/>
          </a:prstGeom>
          <a:noFill/>
          <a:ln w="9525">
            <a:noFill/>
          </a:ln>
        </p:spPr>
        <p:txBody>
          <a:bodyPr/>
          <a:p>
            <a:pPr marL="342900" indent="-342900" algn="just">
              <a:spcBef>
                <a:spcPct val="20000"/>
              </a:spcBef>
            </a:pPr>
            <a:r>
              <a:rPr lang="zh-CN" altLang="en-US" sz="9600" dirty="0">
                <a:solidFill>
                  <a:srgbClr val="3333FF"/>
                </a:solidFill>
                <a:latin typeface="_x000B__x000C_" charset="0"/>
              </a:rPr>
              <a:t>   </a:t>
            </a:r>
            <a:r>
              <a:rPr lang="zh-CN" altLang="en-US" sz="9600" b="1" i="1" dirty="0">
                <a:solidFill>
                  <a:srgbClr val="3333FF"/>
                </a:solidFill>
                <a:latin typeface="_x000B__x000C_" charset="0"/>
              </a:rPr>
              <a:t>实战一练</a:t>
            </a:r>
            <a:endParaRPr lang="en-US" altLang="zh-CN" sz="9600" b="1" i="1" dirty="0">
              <a:solidFill>
                <a:srgbClr val="3333FF"/>
              </a:solidFill>
              <a:latin typeface="_x000B__x000C_"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45">
                                            <p:txEl>
                                              <p:charRg st="0" end="8"/>
                                            </p:txEl>
                                          </p:spTgt>
                                        </p:tgtEl>
                                        <p:attrNameLst>
                                          <p:attrName>style.visibility</p:attrName>
                                        </p:attrNameLst>
                                      </p:cBhvr>
                                      <p:to>
                                        <p:strVal val="visible"/>
                                      </p:to>
                                    </p:set>
                                    <p:anim calcmode="lin" valueType="num">
                                      <p:cBhvr additive="base">
                                        <p:cTn id="7" dur="500" fill="hold"/>
                                        <p:tgtEl>
                                          <p:spTgt spid="18445">
                                            <p:txEl>
                                              <p:charRg st="0"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45">
                                            <p:txEl>
                                              <p:charRg st="0"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txBox="1"/>
          <p:nvPr/>
        </p:nvSpPr>
        <p:spPr>
          <a:xfrm>
            <a:off x="228600" y="838200"/>
            <a:ext cx="8686800" cy="4765675"/>
          </a:xfrm>
          <a:prstGeom prst="rect">
            <a:avLst/>
          </a:prstGeom>
          <a:noFill/>
          <a:ln w="9525">
            <a:noFill/>
          </a:ln>
        </p:spPr>
        <p:txBody>
          <a:bodyPr>
            <a:spAutoFit/>
          </a:bodyPr>
          <a:p>
            <a:pPr algn="just">
              <a:lnSpc>
                <a:spcPct val="120000"/>
              </a:lnSpc>
            </a:pPr>
            <a:r>
              <a:rPr lang="en-US" altLang="zh-CN" sz="3200" b="1" dirty="0">
                <a:solidFill>
                  <a:srgbClr val="3333FF"/>
                </a:solidFill>
                <a:latin typeface="Tahoma" panose="020B0604030504040204" pitchFamily="34" charset="0"/>
              </a:rPr>
              <a:t>5</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Nobody but Betty and Mary ____ late for class yesterday</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gn="just">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was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were </a:t>
            </a:r>
            <a:endParaRPr lang="en-US" altLang="zh-CN" sz="3200" b="1" dirty="0">
              <a:solidFill>
                <a:srgbClr val="3333FF"/>
              </a:solidFill>
              <a:latin typeface="Tahoma" panose="020B0604030504040204" pitchFamily="34" charset="0"/>
            </a:endParaRPr>
          </a:p>
          <a:p>
            <a:pPr algn="just">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has been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have been</a:t>
            </a:r>
            <a:endParaRPr lang="en-US" altLang="zh-CN" sz="3200" b="1" dirty="0">
              <a:solidFill>
                <a:srgbClr val="3333FF"/>
              </a:solidFill>
              <a:latin typeface="Tahoma" panose="020B0604030504040204" pitchFamily="34" charset="0"/>
            </a:endParaRPr>
          </a:p>
          <a:p>
            <a:pPr algn="just">
              <a:lnSpc>
                <a:spcPct val="120000"/>
              </a:lnSpc>
            </a:pPr>
            <a:r>
              <a:rPr lang="en-US" altLang="zh-CN" sz="3200" b="1" dirty="0">
                <a:solidFill>
                  <a:srgbClr val="3333FF"/>
                </a:solidFill>
                <a:latin typeface="Tahoma" panose="020B0604030504040204" pitchFamily="34" charset="0"/>
              </a:rPr>
              <a:t>6</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 woman with some children ____ soon</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gn="just">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coming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coming</a:t>
            </a:r>
            <a:endParaRPr lang="en-US" altLang="zh-CN" sz="3200" b="1" dirty="0">
              <a:solidFill>
                <a:srgbClr val="3333FF"/>
              </a:solidFill>
              <a:latin typeface="Tahoma" panose="020B0604030504040204" pitchFamily="34" charset="0"/>
            </a:endParaRPr>
          </a:p>
          <a:p>
            <a:pPr algn="just">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has come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have come</a:t>
            </a:r>
            <a:endParaRPr lang="en-US" altLang="zh-CN" sz="3200" b="1" dirty="0">
              <a:solidFill>
                <a:srgbClr val="3333FF"/>
              </a:solidFill>
              <a:latin typeface="Tahoma" panose="020B0604030504040204" pitchFamily="34" charset="0"/>
            </a:endParaRPr>
          </a:p>
        </p:txBody>
      </p:sp>
      <p:sp>
        <p:nvSpPr>
          <p:cNvPr id="35843" name="Oval 3"/>
          <p:cNvSpPr/>
          <p:nvPr/>
        </p:nvSpPr>
        <p:spPr>
          <a:xfrm>
            <a:off x="381000" y="2174875"/>
            <a:ext cx="685800" cy="3810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5844" name="Oval 4"/>
          <p:cNvSpPr/>
          <p:nvPr/>
        </p:nvSpPr>
        <p:spPr>
          <a:xfrm>
            <a:off x="304800" y="4537075"/>
            <a:ext cx="8382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pic>
        <p:nvPicPr>
          <p:cNvPr id="15365" name="Picture 5" descr="line1">
            <a:hlinkClick r:id="" action="ppaction://hlinkshowjump?jump=lastslide"/>
          </p:cNvPr>
          <p:cNvPicPr>
            <a:picLocks noChangeAspect="1"/>
          </p:cNvPicPr>
          <p:nvPr/>
        </p:nvPicPr>
        <p:blipFill>
          <a:blip r:embed="rId1"/>
          <a:stretch>
            <a:fillRect/>
          </a:stretch>
        </p:blipFill>
        <p:spPr>
          <a:xfrm>
            <a:off x="533400" y="5943600"/>
            <a:ext cx="7418388" cy="150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arn(outVertic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arn(outVertical)">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228600" y="0"/>
            <a:ext cx="8610600" cy="7005638"/>
          </a:xfrm>
          <a:prstGeom prst="rect">
            <a:avLst/>
          </a:prstGeom>
          <a:noFill/>
          <a:ln w="9525">
            <a:noFill/>
          </a:ln>
        </p:spPr>
        <p:txBody>
          <a:bodyPr>
            <a:spAutoFit/>
          </a:bodyPr>
          <a:p>
            <a:pPr>
              <a:lnSpc>
                <a:spcPct val="120000"/>
              </a:lnSpc>
            </a:pPr>
            <a:r>
              <a:rPr lang="en-US" altLang="zh-CN" sz="3200" b="1" dirty="0">
                <a:solidFill>
                  <a:srgbClr val="3333FF"/>
                </a:solidFill>
                <a:latin typeface="Tahoma" panose="020B0604030504040204" pitchFamily="34" charset="0"/>
              </a:rPr>
              <a:t>7</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No one except my parents ____ anything about this.</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know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knows </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known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known</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8</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The teacher as well as the students ____ the book already</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has read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have read</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reading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reading</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9</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All but one ____ in the accident</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was killed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were killed</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will be killed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killed</a:t>
            </a:r>
            <a:r>
              <a:rPr lang="en-US" altLang="zh-CN" sz="3200" b="1" dirty="0">
                <a:latin typeface="Tahoma" panose="020B0604030504040204" pitchFamily="34" charset="0"/>
              </a:rPr>
              <a:t> </a:t>
            </a:r>
            <a:endParaRPr lang="en-US" altLang="zh-CN" sz="3200" b="1" dirty="0">
              <a:latin typeface="Tahoma" panose="020B0604030504040204" pitchFamily="34" charset="0"/>
            </a:endParaRPr>
          </a:p>
          <a:p>
            <a:endParaRPr lang="en-US" altLang="zh-CN" sz="3200" b="1" dirty="0">
              <a:latin typeface="Tahoma" panose="020B0604030504040204" pitchFamily="34" charset="0"/>
            </a:endParaRPr>
          </a:p>
        </p:txBody>
      </p:sp>
      <p:sp>
        <p:nvSpPr>
          <p:cNvPr id="36867" name="Oval 3"/>
          <p:cNvSpPr/>
          <p:nvPr/>
        </p:nvSpPr>
        <p:spPr>
          <a:xfrm>
            <a:off x="5562600" y="1371600"/>
            <a:ext cx="7620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6868" name="Oval 4"/>
          <p:cNvSpPr/>
          <p:nvPr/>
        </p:nvSpPr>
        <p:spPr>
          <a:xfrm>
            <a:off x="304800" y="3657600"/>
            <a:ext cx="7620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6869" name="Oval 5"/>
          <p:cNvSpPr/>
          <p:nvPr/>
        </p:nvSpPr>
        <p:spPr>
          <a:xfrm>
            <a:off x="5486400" y="5410200"/>
            <a:ext cx="8382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arn(outVertical)">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arn(outVertical)">
                                      <p:cBhvr>
                                        <p:cTn id="12" dur="500"/>
                                        <p:tgtEl>
                                          <p:spTgt spid="368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arn(outVertical)">
                                      <p:cBhvr>
                                        <p:cTn id="1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P spid="368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2" descr="图片1fff"/>
          <p:cNvPicPr>
            <a:picLocks noChangeAspect="1"/>
          </p:cNvPicPr>
          <p:nvPr/>
        </p:nvPicPr>
        <p:blipFill>
          <a:blip r:embed="rId1"/>
          <a:stretch>
            <a:fillRect/>
          </a:stretch>
        </p:blipFill>
        <p:spPr>
          <a:xfrm>
            <a:off x="0" y="-227012"/>
            <a:ext cx="9144000" cy="7085012"/>
          </a:xfrm>
          <a:prstGeom prst="rect">
            <a:avLst/>
          </a:prstGeom>
          <a:noFill/>
          <a:ln w="9525">
            <a:noFill/>
          </a:ln>
        </p:spPr>
      </p:pic>
      <p:pic>
        <p:nvPicPr>
          <p:cNvPr id="6146" name="Picture 2" descr="1"/>
          <p:cNvPicPr>
            <a:picLocks noChangeAspect="1"/>
          </p:cNvPicPr>
          <p:nvPr/>
        </p:nvPicPr>
        <p:blipFill>
          <a:blip r:embed="rId2"/>
          <a:stretch>
            <a:fillRect/>
          </a:stretch>
        </p:blipFill>
        <p:spPr>
          <a:xfrm>
            <a:off x="76200" y="768350"/>
            <a:ext cx="2057400" cy="1330325"/>
          </a:xfrm>
          <a:prstGeom prst="rect">
            <a:avLst/>
          </a:prstGeom>
          <a:noFill/>
          <a:ln w="9525">
            <a:noFill/>
          </a:ln>
        </p:spPr>
      </p:pic>
      <p:pic>
        <p:nvPicPr>
          <p:cNvPr id="6147" name="Picture 3" descr="1"/>
          <p:cNvPicPr>
            <a:picLocks noChangeAspect="1"/>
          </p:cNvPicPr>
          <p:nvPr/>
        </p:nvPicPr>
        <p:blipFill>
          <a:blip r:embed="rId2"/>
          <a:stretch>
            <a:fillRect/>
          </a:stretch>
        </p:blipFill>
        <p:spPr>
          <a:xfrm>
            <a:off x="76200" y="2098675"/>
            <a:ext cx="2057400" cy="1330325"/>
          </a:xfrm>
          <a:prstGeom prst="rect">
            <a:avLst/>
          </a:prstGeom>
          <a:noFill/>
          <a:ln w="9525">
            <a:noFill/>
          </a:ln>
        </p:spPr>
      </p:pic>
      <p:sp>
        <p:nvSpPr>
          <p:cNvPr id="6148" name="Text Box 4"/>
          <p:cNvSpPr txBox="1"/>
          <p:nvPr/>
        </p:nvSpPr>
        <p:spPr>
          <a:xfrm>
            <a:off x="2286000" y="541338"/>
            <a:ext cx="4705350" cy="579437"/>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The boy</a:t>
            </a:r>
            <a:r>
              <a:rPr lang="en-US" altLang="zh-CN" sz="3200" b="1" dirty="0">
                <a:latin typeface="Tahoma" panose="020B0604030504040204" pitchFamily="34" charset="0"/>
              </a:rPr>
              <a:t> _____ diving.</a:t>
            </a:r>
            <a:endParaRPr lang="en-US" altLang="zh-CN" sz="3200" b="1" dirty="0">
              <a:latin typeface="Tahoma" panose="020B0604030504040204" pitchFamily="34" charset="0"/>
            </a:endParaRPr>
          </a:p>
        </p:txBody>
      </p:sp>
      <p:sp>
        <p:nvSpPr>
          <p:cNvPr id="6149" name="Text Box 5"/>
          <p:cNvSpPr txBox="1"/>
          <p:nvPr/>
        </p:nvSpPr>
        <p:spPr>
          <a:xfrm>
            <a:off x="2286000" y="1208088"/>
            <a:ext cx="4078288" cy="579437"/>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They</a:t>
            </a:r>
            <a:r>
              <a:rPr lang="en-US" altLang="zh-CN" sz="3200" b="1" dirty="0">
                <a:latin typeface="Tahoma" panose="020B0604030504040204" pitchFamily="34" charset="0"/>
              </a:rPr>
              <a:t> _____ diving.</a:t>
            </a:r>
            <a:endParaRPr lang="en-US" altLang="zh-CN" sz="3200" b="1" dirty="0">
              <a:latin typeface="Tahoma" panose="020B0604030504040204" pitchFamily="34" charset="0"/>
            </a:endParaRPr>
          </a:p>
        </p:txBody>
      </p:sp>
      <p:sp>
        <p:nvSpPr>
          <p:cNvPr id="6150" name="Text Box 6"/>
          <p:cNvSpPr txBox="1"/>
          <p:nvPr/>
        </p:nvSpPr>
        <p:spPr>
          <a:xfrm>
            <a:off x="2286000" y="1970088"/>
            <a:ext cx="6832600" cy="579437"/>
          </a:xfrm>
          <a:prstGeom prst="rect">
            <a:avLst/>
          </a:prstGeom>
          <a:noFill/>
          <a:ln w="9525">
            <a:noFill/>
          </a:ln>
        </p:spPr>
        <p:txBody>
          <a:bodyPr wrap="none">
            <a:spAutoFit/>
          </a:bodyPr>
          <a:p>
            <a:r>
              <a:rPr lang="en-US" altLang="zh-CN" sz="3200" b="1" dirty="0">
                <a:latin typeface="Tahoma" panose="020B0604030504040204" pitchFamily="34" charset="0"/>
              </a:rPr>
              <a:t>Both </a:t>
            </a:r>
            <a:r>
              <a:rPr lang="en-US" altLang="zh-CN" sz="3200" b="1" dirty="0">
                <a:solidFill>
                  <a:srgbClr val="FF0000"/>
                </a:solidFill>
                <a:latin typeface="Tahoma" panose="020B0604030504040204" pitchFamily="34" charset="0"/>
              </a:rPr>
              <a:t>Jack</a:t>
            </a:r>
            <a:r>
              <a:rPr lang="en-US" altLang="zh-CN" sz="3200" b="1" dirty="0">
                <a:latin typeface="Tahoma" panose="020B0604030504040204" pitchFamily="34" charset="0"/>
              </a:rPr>
              <a:t> and </a:t>
            </a:r>
            <a:r>
              <a:rPr lang="en-US" altLang="zh-CN" sz="3200" b="1" dirty="0">
                <a:solidFill>
                  <a:srgbClr val="FF0000"/>
                </a:solidFill>
                <a:latin typeface="Tahoma" panose="020B0604030504040204" pitchFamily="34" charset="0"/>
              </a:rPr>
              <a:t>Tim</a:t>
            </a:r>
            <a:r>
              <a:rPr lang="en-US" altLang="zh-CN" sz="3200" b="1" dirty="0">
                <a:latin typeface="Tahoma" panose="020B0604030504040204" pitchFamily="34" charset="0"/>
              </a:rPr>
              <a:t> _____ diving.</a:t>
            </a:r>
            <a:endParaRPr lang="en-US" altLang="zh-CN" sz="3200" b="1" dirty="0">
              <a:latin typeface="Tahoma" panose="020B0604030504040204" pitchFamily="34" charset="0"/>
            </a:endParaRPr>
          </a:p>
        </p:txBody>
      </p:sp>
      <p:pic>
        <p:nvPicPr>
          <p:cNvPr id="6151" name="Picture 7" descr="1"/>
          <p:cNvPicPr>
            <a:picLocks noChangeAspect="1"/>
          </p:cNvPicPr>
          <p:nvPr/>
        </p:nvPicPr>
        <p:blipFill>
          <a:blip r:embed="rId2"/>
          <a:stretch>
            <a:fillRect/>
          </a:stretch>
        </p:blipFill>
        <p:spPr>
          <a:xfrm>
            <a:off x="76200" y="3394075"/>
            <a:ext cx="2057400" cy="1330325"/>
          </a:xfrm>
          <a:prstGeom prst="rect">
            <a:avLst/>
          </a:prstGeom>
          <a:noFill/>
          <a:ln w="9525">
            <a:noFill/>
          </a:ln>
        </p:spPr>
      </p:pic>
      <p:sp>
        <p:nvSpPr>
          <p:cNvPr id="6152" name="Text Box 8"/>
          <p:cNvSpPr txBox="1"/>
          <p:nvPr/>
        </p:nvSpPr>
        <p:spPr>
          <a:xfrm>
            <a:off x="2514600" y="3992563"/>
            <a:ext cx="5318125" cy="579437"/>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All of</a:t>
            </a:r>
            <a:r>
              <a:rPr lang="en-US" altLang="zh-CN" sz="3200" b="1" dirty="0">
                <a:latin typeface="Tahoma" panose="020B0604030504040204" pitchFamily="34" charset="0"/>
              </a:rPr>
              <a:t> them _____ diving.</a:t>
            </a:r>
            <a:endParaRPr lang="en-US" altLang="zh-CN" sz="3200" b="1" dirty="0">
              <a:latin typeface="Tahoma" panose="020B0604030504040204" pitchFamily="34" charset="0"/>
            </a:endParaRPr>
          </a:p>
        </p:txBody>
      </p:sp>
      <p:sp>
        <p:nvSpPr>
          <p:cNvPr id="6153" name="Text Box 9"/>
          <p:cNvSpPr txBox="1"/>
          <p:nvPr/>
        </p:nvSpPr>
        <p:spPr>
          <a:xfrm>
            <a:off x="2374900" y="2743200"/>
            <a:ext cx="6464300" cy="1066800"/>
          </a:xfrm>
          <a:prstGeom prst="rect">
            <a:avLst/>
          </a:prstGeom>
          <a:noFill/>
          <a:ln w="9525">
            <a:noFill/>
          </a:ln>
        </p:spPr>
        <p:txBody>
          <a:bodyPr>
            <a:spAutoFit/>
          </a:bodyPr>
          <a:p>
            <a:r>
              <a:rPr lang="en-US" altLang="zh-CN" sz="3200" b="1" dirty="0">
                <a:latin typeface="Tahoma" panose="020B0604030504040204" pitchFamily="34" charset="0"/>
              </a:rPr>
              <a:t>Neither Jack nor </a:t>
            </a:r>
            <a:r>
              <a:rPr lang="en-US" altLang="zh-CN" sz="3200" b="1" dirty="0">
                <a:solidFill>
                  <a:srgbClr val="FF0000"/>
                </a:solidFill>
                <a:latin typeface="Tahoma" panose="020B0604030504040204" pitchFamily="34" charset="0"/>
              </a:rPr>
              <a:t>Tim</a:t>
            </a:r>
            <a:r>
              <a:rPr lang="en-US" altLang="zh-CN" sz="3200" b="1" dirty="0">
                <a:latin typeface="Tahoma" panose="020B0604030504040204" pitchFamily="34" charset="0"/>
              </a:rPr>
              <a:t> _____ walking.</a:t>
            </a:r>
            <a:endParaRPr lang="en-US" altLang="zh-CN" sz="3200" b="1" dirty="0">
              <a:latin typeface="Tahoma" panose="020B0604030504040204" pitchFamily="34" charset="0"/>
            </a:endParaRPr>
          </a:p>
        </p:txBody>
      </p:sp>
      <p:sp>
        <p:nvSpPr>
          <p:cNvPr id="6154" name="Text Box 10"/>
          <p:cNvSpPr txBox="1"/>
          <p:nvPr/>
        </p:nvSpPr>
        <p:spPr>
          <a:xfrm>
            <a:off x="4208463" y="533400"/>
            <a:ext cx="515937" cy="579438"/>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is</a:t>
            </a:r>
            <a:endParaRPr lang="en-US" altLang="zh-CN" sz="3200" b="1" dirty="0">
              <a:solidFill>
                <a:srgbClr val="0000FF"/>
              </a:solidFill>
              <a:latin typeface="Tahoma" panose="020B0604030504040204" pitchFamily="34" charset="0"/>
            </a:endParaRPr>
          </a:p>
        </p:txBody>
      </p:sp>
      <p:sp>
        <p:nvSpPr>
          <p:cNvPr id="6155" name="Text Box 11"/>
          <p:cNvSpPr txBox="1"/>
          <p:nvPr/>
        </p:nvSpPr>
        <p:spPr>
          <a:xfrm>
            <a:off x="3657600" y="1173163"/>
            <a:ext cx="844550" cy="579437"/>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are</a:t>
            </a:r>
            <a:endParaRPr lang="en-US" altLang="zh-CN" sz="3200" b="1" dirty="0">
              <a:solidFill>
                <a:srgbClr val="0000FF"/>
              </a:solidFill>
              <a:latin typeface="Tahoma" panose="020B0604030504040204" pitchFamily="34" charset="0"/>
            </a:endParaRPr>
          </a:p>
        </p:txBody>
      </p:sp>
      <p:sp>
        <p:nvSpPr>
          <p:cNvPr id="6156" name="Text Box 12"/>
          <p:cNvSpPr txBox="1"/>
          <p:nvPr/>
        </p:nvSpPr>
        <p:spPr>
          <a:xfrm>
            <a:off x="6400800" y="1935163"/>
            <a:ext cx="844550" cy="579437"/>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are</a:t>
            </a:r>
            <a:endParaRPr lang="en-US" altLang="zh-CN" sz="3200" b="1" dirty="0">
              <a:solidFill>
                <a:srgbClr val="0000FF"/>
              </a:solidFill>
              <a:latin typeface="Tahoma" panose="020B0604030504040204" pitchFamily="34" charset="0"/>
            </a:endParaRPr>
          </a:p>
        </p:txBody>
      </p:sp>
      <p:sp>
        <p:nvSpPr>
          <p:cNvPr id="6157" name="Text Box 13"/>
          <p:cNvSpPr txBox="1"/>
          <p:nvPr/>
        </p:nvSpPr>
        <p:spPr>
          <a:xfrm>
            <a:off x="7164388" y="2708275"/>
            <a:ext cx="515937" cy="579438"/>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is</a:t>
            </a:r>
            <a:endParaRPr lang="en-US" altLang="zh-CN" sz="3200" b="1" dirty="0">
              <a:solidFill>
                <a:srgbClr val="0000FF"/>
              </a:solidFill>
              <a:latin typeface="Tahoma" panose="020B0604030504040204" pitchFamily="34" charset="0"/>
            </a:endParaRPr>
          </a:p>
        </p:txBody>
      </p:sp>
      <p:sp>
        <p:nvSpPr>
          <p:cNvPr id="6158" name="Text Box 14"/>
          <p:cNvSpPr txBox="1"/>
          <p:nvPr/>
        </p:nvSpPr>
        <p:spPr>
          <a:xfrm>
            <a:off x="5105400" y="3840163"/>
            <a:ext cx="844550" cy="579437"/>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are</a:t>
            </a:r>
            <a:endParaRPr lang="en-US" altLang="zh-CN" sz="3200" b="1" dirty="0">
              <a:solidFill>
                <a:srgbClr val="0000FF"/>
              </a:solidFill>
              <a:latin typeface="Tahoma" panose="020B0604030504040204" pitchFamily="34" charset="0"/>
            </a:endParaRPr>
          </a:p>
        </p:txBody>
      </p:sp>
      <p:sp>
        <p:nvSpPr>
          <p:cNvPr id="3088" name="Text Box 23"/>
          <p:cNvSpPr txBox="1"/>
          <p:nvPr/>
        </p:nvSpPr>
        <p:spPr>
          <a:xfrm>
            <a:off x="0" y="0"/>
            <a:ext cx="6400800" cy="579438"/>
          </a:xfrm>
          <a:prstGeom prst="rect">
            <a:avLst/>
          </a:prstGeom>
          <a:noFill/>
          <a:ln w="9525">
            <a:noFill/>
          </a:ln>
        </p:spPr>
        <p:txBody>
          <a:bodyPr>
            <a:spAutoFit/>
          </a:bodyPr>
          <a:p>
            <a:pPr>
              <a:spcBef>
                <a:spcPct val="50000"/>
              </a:spcBef>
            </a:pPr>
            <a:r>
              <a:rPr lang="en-US" altLang="zh-CN" sz="3200" b="1" dirty="0">
                <a:solidFill>
                  <a:schemeClr val="hlink"/>
                </a:solidFill>
                <a:latin typeface="Times New Roman" panose="02020603050405020304" pitchFamily="18" charset="0"/>
              </a:rPr>
              <a:t>Finish the following exercises:</a:t>
            </a:r>
            <a:endParaRPr lang="en-US" altLang="zh-CN" sz="3200" b="1" dirty="0">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1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1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61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1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2" grpId="0"/>
      <p:bldP spid="6153" grpId="0"/>
      <p:bldP spid="6154" grpId="0"/>
      <p:bldP spid="6155" grpId="0"/>
      <p:bldP spid="6156" grpId="0"/>
      <p:bldP spid="6157" grpId="0"/>
      <p:bldP spid="61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4" descr="图片1fff"/>
          <p:cNvPicPr>
            <a:picLocks noChangeAspect="1"/>
          </p:cNvPicPr>
          <p:nvPr/>
        </p:nvPicPr>
        <p:blipFill>
          <a:blip r:embed="rId1"/>
          <a:stretch>
            <a:fillRect/>
          </a:stretch>
        </p:blipFill>
        <p:spPr>
          <a:xfrm>
            <a:off x="-303212" y="-227012"/>
            <a:ext cx="9752012" cy="7313612"/>
          </a:xfrm>
          <a:prstGeom prst="rect">
            <a:avLst/>
          </a:prstGeom>
          <a:noFill/>
          <a:ln w="9525">
            <a:noFill/>
          </a:ln>
        </p:spPr>
      </p:pic>
      <p:sp>
        <p:nvSpPr>
          <p:cNvPr id="25602" name="Text Box 2"/>
          <p:cNvSpPr txBox="1"/>
          <p:nvPr/>
        </p:nvSpPr>
        <p:spPr>
          <a:xfrm>
            <a:off x="2987675" y="115888"/>
            <a:ext cx="3024188" cy="641350"/>
          </a:xfrm>
          <a:prstGeom prst="rect">
            <a:avLst/>
          </a:prstGeom>
          <a:solidFill>
            <a:schemeClr val="hlink"/>
          </a:solidFill>
          <a:ln w="9525">
            <a:noFill/>
          </a:ln>
        </p:spPr>
        <p:txBody>
          <a:bodyPr>
            <a:spAutoFit/>
          </a:bodyPr>
          <a:p>
            <a:pPr>
              <a:spcBef>
                <a:spcPct val="50000"/>
              </a:spcBef>
            </a:pPr>
            <a:r>
              <a:rPr lang="zh-CN" altLang="en-US" sz="3600" b="1" dirty="0">
                <a:solidFill>
                  <a:srgbClr val="CC0000"/>
                </a:solidFill>
                <a:latin typeface="Times New Roman" panose="02020603050405020304" pitchFamily="18" charset="0"/>
                <a:cs typeface="Times New Roman" panose="02020603050405020304" pitchFamily="18" charset="0"/>
              </a:rPr>
              <a:t>概念一致原则</a:t>
            </a:r>
            <a:endParaRPr lang="zh-CN" altLang="en-US" sz="3600" b="1" dirty="0">
              <a:solidFill>
                <a:srgbClr val="CC0000"/>
              </a:solidFill>
              <a:latin typeface="Times New Roman" panose="02020603050405020304" pitchFamily="18" charset="0"/>
              <a:ea typeface="Times New Roman" panose="02020603050405020304" pitchFamily="18" charset="0"/>
            </a:endParaRPr>
          </a:p>
        </p:txBody>
      </p:sp>
      <p:sp>
        <p:nvSpPr>
          <p:cNvPr id="25603" name="Text Box 3"/>
          <p:cNvSpPr txBox="1"/>
          <p:nvPr/>
        </p:nvSpPr>
        <p:spPr>
          <a:xfrm>
            <a:off x="0" y="825500"/>
            <a:ext cx="9144000" cy="3425825"/>
          </a:xfrm>
          <a:prstGeom prst="rect">
            <a:avLst/>
          </a:prstGeom>
          <a:noFill/>
          <a:ln w="9525">
            <a:noFill/>
          </a:ln>
        </p:spPr>
        <p:txBody>
          <a:bodyPr>
            <a:spAutoFit/>
          </a:bodyPr>
          <a:p>
            <a:pPr>
              <a:lnSpc>
                <a:spcPct val="130000"/>
              </a:lnSpc>
            </a:pPr>
            <a:r>
              <a:rPr lang="en-US" altLang="zh-CN" sz="2400" b="1" dirty="0">
                <a:latin typeface="Times New Roman" panose="02020603050405020304" pitchFamily="18" charset="0"/>
              </a:rPr>
              <a:t>    </a:t>
            </a:r>
            <a:r>
              <a:rPr lang="zh-CN" altLang="en-US" sz="2800" b="1" dirty="0">
                <a:solidFill>
                  <a:srgbClr val="3333FF"/>
                </a:solidFill>
                <a:latin typeface="Times New Roman" panose="02020603050405020304" pitchFamily="18" charset="0"/>
              </a:rPr>
              <a:t>所谓概念一致原则是指谓语动词和主语一致不是取决于主语的语法形式</a:t>
            </a:r>
            <a:r>
              <a:rPr lang="en-US" altLang="zh-CN" sz="2800" b="1" dirty="0">
                <a:solidFill>
                  <a:srgbClr val="3333FF"/>
                </a:solidFill>
                <a:latin typeface="Times New Roman" panose="02020603050405020304" pitchFamily="18" charset="0"/>
              </a:rPr>
              <a:t>, </a:t>
            </a:r>
            <a:r>
              <a:rPr lang="zh-CN" altLang="en-US" sz="2800" b="1" dirty="0">
                <a:solidFill>
                  <a:srgbClr val="3333FF"/>
                </a:solidFill>
                <a:latin typeface="Times New Roman" panose="02020603050405020304" pitchFamily="18" charset="0"/>
              </a:rPr>
              <a:t>而是其实际意义。有的主语名词在形式上是单数</a:t>
            </a:r>
            <a:r>
              <a:rPr lang="en-US" altLang="zh-CN" sz="2800" b="1" dirty="0">
                <a:solidFill>
                  <a:srgbClr val="3333FF"/>
                </a:solidFill>
                <a:latin typeface="Times New Roman" panose="02020603050405020304" pitchFamily="18" charset="0"/>
              </a:rPr>
              <a:t>, </a:t>
            </a:r>
            <a:r>
              <a:rPr lang="zh-CN" altLang="en-US" sz="2800" b="1" dirty="0">
                <a:solidFill>
                  <a:srgbClr val="3333FF"/>
                </a:solidFill>
                <a:latin typeface="Times New Roman" panose="02020603050405020304" pitchFamily="18" charset="0"/>
              </a:rPr>
              <a:t>但在意义上却是复数；有的主语名词在形式上是复数</a:t>
            </a:r>
            <a:r>
              <a:rPr lang="en-US" altLang="zh-CN" sz="2800" b="1" dirty="0">
                <a:solidFill>
                  <a:srgbClr val="3333FF"/>
                </a:solidFill>
                <a:latin typeface="Times New Roman" panose="02020603050405020304" pitchFamily="18" charset="0"/>
              </a:rPr>
              <a:t>,  </a:t>
            </a:r>
            <a:r>
              <a:rPr lang="zh-CN" altLang="en-US" sz="2800" b="1" dirty="0">
                <a:solidFill>
                  <a:srgbClr val="3333FF"/>
                </a:solidFill>
                <a:latin typeface="Times New Roman" panose="02020603050405020304" pitchFamily="18" charset="0"/>
              </a:rPr>
              <a:t>但在意义上却是单数。</a:t>
            </a:r>
            <a:endParaRPr lang="zh-CN" altLang="en-US" sz="2800" b="1" dirty="0">
              <a:solidFill>
                <a:srgbClr val="3333FF"/>
              </a:solidFill>
              <a:latin typeface="Times New Roman" panose="02020603050405020304" pitchFamily="18" charset="0"/>
            </a:endParaRPr>
          </a:p>
          <a:p>
            <a:pPr>
              <a:lnSpc>
                <a:spcPct val="130000"/>
              </a:lnSpc>
            </a:pPr>
            <a:r>
              <a:rPr lang="en-US" altLang="zh-CN" sz="2800" b="1" dirty="0">
                <a:solidFill>
                  <a:srgbClr val="3333FF"/>
                </a:solidFill>
                <a:latin typeface="Times New Roman" panose="02020603050405020304" pitchFamily="18" charset="0"/>
              </a:rPr>
              <a:t>1. </a:t>
            </a:r>
            <a:r>
              <a:rPr lang="zh-CN" altLang="en-US" sz="2800" b="1" dirty="0">
                <a:solidFill>
                  <a:srgbClr val="3333FF"/>
                </a:solidFill>
                <a:latin typeface="Times New Roman" panose="02020603050405020304" pitchFamily="18" charset="0"/>
              </a:rPr>
              <a:t>不定代词</a:t>
            </a:r>
            <a:r>
              <a:rPr lang="en-US" altLang="zh-CN" sz="2800" b="1" dirty="0">
                <a:solidFill>
                  <a:srgbClr val="3333FF"/>
                </a:solidFill>
                <a:latin typeface="Times New Roman" panose="02020603050405020304" pitchFamily="18" charset="0"/>
              </a:rPr>
              <a:t>all, more, some, any, none</a:t>
            </a:r>
            <a:r>
              <a:rPr lang="zh-CN" altLang="en-US" sz="2800" b="1" dirty="0">
                <a:solidFill>
                  <a:srgbClr val="3333FF"/>
                </a:solidFill>
                <a:latin typeface="Times New Roman" panose="02020603050405020304" pitchFamily="18" charset="0"/>
              </a:rPr>
              <a:t>作主语</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谓语动词视情况而定。</a:t>
            </a:r>
            <a:endParaRPr lang="zh-CN" altLang="en-US" sz="2800" b="1" dirty="0">
              <a:solidFill>
                <a:srgbClr val="3333FF"/>
              </a:solidFill>
              <a:latin typeface="Times New Roman" panose="02020603050405020304" pitchFamily="18" charset="0"/>
            </a:endParaRPr>
          </a:p>
        </p:txBody>
      </p:sp>
      <p:pic>
        <p:nvPicPr>
          <p:cNvPr id="25605" name="Picture 5"/>
          <p:cNvPicPr>
            <a:picLocks noChangeAspect="1"/>
          </p:cNvPicPr>
          <p:nvPr/>
        </p:nvPicPr>
        <p:blipFill>
          <a:blip r:embed="rId2"/>
          <a:srcRect l="15054" t="45021" r="13806" b="6848"/>
          <a:stretch>
            <a:fillRect/>
          </a:stretch>
        </p:blipFill>
        <p:spPr>
          <a:xfrm>
            <a:off x="468313" y="4221163"/>
            <a:ext cx="8675687" cy="2862262"/>
          </a:xfrm>
          <a:prstGeom prst="rect">
            <a:avLst/>
          </a:prstGeom>
          <a:noFill/>
          <a:ln w="9525">
            <a:noFill/>
          </a:ln>
        </p:spPr>
      </p:pic>
      <p:sp>
        <p:nvSpPr>
          <p:cNvPr id="25606" name="Text Box 6"/>
          <p:cNvSpPr txBox="1"/>
          <p:nvPr/>
        </p:nvSpPr>
        <p:spPr>
          <a:xfrm>
            <a:off x="468313" y="5589588"/>
            <a:ext cx="8675687" cy="1368425"/>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lnSpc>
                <a:spcPct val="130000"/>
              </a:lnSpc>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Most  of the </a:t>
            </a:r>
            <a:r>
              <a:rPr lang="en-US" altLang="zh-CN" sz="3200" b="1" dirty="0">
                <a:solidFill>
                  <a:srgbClr val="0000FF"/>
                </a:solidFill>
                <a:latin typeface="Times New Roman" panose="02020603050405020304" pitchFamily="18" charset="0"/>
              </a:rPr>
              <a:t>apples are</a:t>
            </a:r>
            <a:r>
              <a:rPr lang="en-US" altLang="zh-CN" sz="3200" b="1" dirty="0">
                <a:latin typeface="Times New Roman" panose="02020603050405020304" pitchFamily="18" charset="0"/>
              </a:rPr>
              <a:t> rotten.                       </a:t>
            </a:r>
            <a:endParaRPr lang="en-US" altLang="zh-CN" sz="3200" b="1" dirty="0">
              <a:latin typeface="Times New Roman" panose="02020603050405020304" pitchFamily="18" charset="0"/>
            </a:endParaRPr>
          </a:p>
          <a:p>
            <a:pPr>
              <a:lnSpc>
                <a:spcPct val="130000"/>
              </a:lnSpc>
            </a:pPr>
            <a:r>
              <a:rPr lang="en-US" altLang="zh-CN" sz="3200" b="1" dirty="0">
                <a:latin typeface="Times New Roman" panose="02020603050405020304" pitchFamily="18" charset="0"/>
              </a:rPr>
              <a:t>    Most of the </a:t>
            </a:r>
            <a:r>
              <a:rPr lang="en-US" altLang="zh-CN" sz="3200" b="1" dirty="0">
                <a:solidFill>
                  <a:srgbClr val="0000FF"/>
                </a:solidFill>
                <a:latin typeface="Times New Roman" panose="02020603050405020304" pitchFamily="18" charset="0"/>
              </a:rPr>
              <a:t>apple was eaten by a rat.</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　</a:t>
            </a:r>
            <a:endParaRPr lang="zh-CN" altLang="en-US" sz="3200" b="1" dirty="0">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603"/>
                                        </p:tgtEl>
                                        <p:attrNameLst>
                                          <p:attrName>style.visibility</p:attrName>
                                        </p:attrNameLst>
                                      </p:cBhvr>
                                      <p:to>
                                        <p:strVal val="visible"/>
                                      </p:to>
                                    </p:set>
                                    <p:anim calcmode="discrete" valueType="clr">
                                      <p:cBhvr override="childStyle">
                                        <p:cTn id="12" dur="80"/>
                                        <p:tgtEl>
                                          <p:spTgt spid="2560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603"/>
                                        </p:tgtEl>
                                        <p:attrNameLst>
                                          <p:attrName>fillcolor</p:attrName>
                                        </p:attrNameLst>
                                      </p:cBhvr>
                                      <p:tavLst>
                                        <p:tav tm="0">
                                          <p:val>
                                            <p:clrVal>
                                              <a:schemeClr val="accent2"/>
                                            </p:clrVal>
                                          </p:val>
                                        </p:tav>
                                        <p:tav tm="50000">
                                          <p:val>
                                            <p:clrVal>
                                              <a:schemeClr val="hlink"/>
                                            </p:clrVal>
                                          </p:val>
                                        </p:tav>
                                      </p:tavLst>
                                    </p:anim>
                                    <p:set>
                                      <p:cBhvr>
                                        <p:cTn id="14" dur="80"/>
                                        <p:tgtEl>
                                          <p:spTgt spid="2560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5605"/>
                                        </p:tgtEl>
                                        <p:attrNameLst>
                                          <p:attrName>style.visibility</p:attrName>
                                        </p:attrNameLst>
                                      </p:cBhvr>
                                      <p:to>
                                        <p:strVal val="visible"/>
                                      </p:to>
                                    </p:set>
                                    <p:animEffect transition="in" filter="blinds(horizontal)">
                                      <p:cBhvr>
                                        <p:cTn id="19" dur="500"/>
                                        <p:tgtEl>
                                          <p:spTgt spid="2560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5606">
                                            <p:txEl>
                                              <p:charRg st="0" end="56"/>
                                            </p:txEl>
                                          </p:spTgt>
                                        </p:tgtEl>
                                        <p:attrNameLst>
                                          <p:attrName>style.visibility</p:attrName>
                                        </p:attrNameLst>
                                      </p:cBhvr>
                                      <p:to>
                                        <p:strVal val="visible"/>
                                      </p:to>
                                    </p:set>
                                    <p:animEffect transition="in" filter="strips(downRight)">
                                      <p:cBhvr>
                                        <p:cTn id="24" dur="1000"/>
                                        <p:tgtEl>
                                          <p:spTgt spid="25606">
                                            <p:txEl>
                                              <p:charRg st="0" end="5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5606">
                                            <p:txEl>
                                              <p:charRg st="56" end="139"/>
                                            </p:txEl>
                                          </p:spTgt>
                                        </p:tgtEl>
                                        <p:attrNameLst>
                                          <p:attrName>style.visibility</p:attrName>
                                        </p:attrNameLst>
                                      </p:cBhvr>
                                      <p:to>
                                        <p:strVal val="visible"/>
                                      </p:to>
                                    </p:set>
                                    <p:animEffect transition="in" filter="strips(downRight)">
                                      <p:cBhvr>
                                        <p:cTn id="29" dur="1000"/>
                                        <p:tgtEl>
                                          <p:spTgt spid="25606">
                                            <p:txEl>
                                              <p:charRg st="56" end="1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Freeform 4"/>
          <p:cNvSpPr/>
          <p:nvPr/>
        </p:nvSpPr>
        <p:spPr>
          <a:xfrm>
            <a:off x="5651500" y="1981200"/>
            <a:ext cx="1968500" cy="1739900"/>
          </a:xfrm>
          <a:custGeom>
            <a:avLst/>
            <a:gdLst>
              <a:gd name="txL" fmla="*/ 0 w 1240"/>
              <a:gd name="txT" fmla="*/ 0 h 1096"/>
              <a:gd name="txR" fmla="*/ 1240 w 1240"/>
              <a:gd name="txB" fmla="*/ 1096 h 1096"/>
            </a:gdLst>
            <a:ahLst/>
            <a:cxnLst>
              <a:cxn ang="0">
                <a:pos x="1915318790" y="0"/>
              </a:cxn>
              <a:cxn ang="0">
                <a:pos x="100806235" y="2147483647"/>
              </a:cxn>
              <a:cxn ang="0">
                <a:pos x="2147483647" y="2056447378"/>
              </a:cxn>
              <a:cxn ang="0">
                <a:pos x="2147483647" y="1693545039"/>
              </a:cxn>
              <a:cxn ang="0">
                <a:pos x="2147483647" y="2056447378"/>
              </a:cxn>
              <a:cxn ang="0">
                <a:pos x="2147483647" y="1814512485"/>
              </a:cxn>
              <a:cxn ang="0">
                <a:pos x="2147483647" y="1935479931"/>
              </a:cxn>
            </a:cxnLst>
            <a:rect l="txL" t="txT" r="txR" b="txB"/>
            <a:pathLst>
              <a:path w="1240" h="1096">
                <a:moveTo>
                  <a:pt x="760" y="0"/>
                </a:moveTo>
                <a:cubicBezTo>
                  <a:pt x="380" y="412"/>
                  <a:pt x="0" y="824"/>
                  <a:pt x="40" y="960"/>
                </a:cubicBezTo>
                <a:cubicBezTo>
                  <a:pt x="80" y="1096"/>
                  <a:pt x="808" y="864"/>
                  <a:pt x="1000" y="816"/>
                </a:cubicBezTo>
                <a:cubicBezTo>
                  <a:pt x="1192" y="768"/>
                  <a:pt x="1160" y="672"/>
                  <a:pt x="1192" y="672"/>
                </a:cubicBezTo>
                <a:cubicBezTo>
                  <a:pt x="1224" y="672"/>
                  <a:pt x="1192" y="808"/>
                  <a:pt x="1192" y="816"/>
                </a:cubicBezTo>
                <a:cubicBezTo>
                  <a:pt x="1192" y="824"/>
                  <a:pt x="1184" y="728"/>
                  <a:pt x="1192" y="720"/>
                </a:cubicBezTo>
                <a:cubicBezTo>
                  <a:pt x="1200" y="712"/>
                  <a:pt x="1220" y="740"/>
                  <a:pt x="1240" y="768"/>
                </a:cubicBezTo>
              </a:path>
            </a:pathLst>
          </a:custGeom>
          <a:noFill/>
          <a:ln w="9525">
            <a:noFill/>
          </a:ln>
        </p:spPr>
        <p:txBody>
          <a:bodyPr/>
          <a:p>
            <a:endParaRPr lang="zh-CN" altLang="en-US" dirty="0">
              <a:latin typeface="Arial" panose="020B0604020202020204" pitchFamily="34" charset="0"/>
            </a:endParaRPr>
          </a:p>
        </p:txBody>
      </p:sp>
      <p:sp>
        <p:nvSpPr>
          <p:cNvPr id="22536" name="Text Box 8"/>
          <p:cNvSpPr txBox="1">
            <a:spLocks noChangeArrowheads="1"/>
          </p:cNvSpPr>
          <p:nvPr/>
        </p:nvSpPr>
        <p:spPr bwMode="auto">
          <a:xfrm>
            <a:off x="6096000" y="-92075"/>
            <a:ext cx="3962400" cy="701675"/>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4000" b="1" kern="1200" cap="none" spc="0" normalizeH="0" baseline="0" noProof="0">
                <a:solidFill>
                  <a:srgbClr val="CCCCFF"/>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rPr>
              <a:t>主谓一致</a:t>
            </a:r>
            <a:endParaRPr kumimoji="0" lang="zh-CN" altLang="en-US" sz="4000" b="1" kern="1200" cap="none" spc="0" normalizeH="0" baseline="0" noProof="0">
              <a:solidFill>
                <a:srgbClr val="CCCCFF"/>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endParaRPr>
          </a:p>
        </p:txBody>
      </p:sp>
      <p:sp>
        <p:nvSpPr>
          <p:cNvPr id="18436" name="Text Box 11"/>
          <p:cNvSpPr txBox="1"/>
          <p:nvPr/>
        </p:nvSpPr>
        <p:spPr>
          <a:xfrm>
            <a:off x="179388" y="620713"/>
            <a:ext cx="8748712" cy="1554162"/>
          </a:xfrm>
          <a:prstGeom prst="rect">
            <a:avLst/>
          </a:prstGeom>
          <a:noFill/>
          <a:ln w="9525">
            <a:noFill/>
          </a:ln>
        </p:spPr>
        <p:txBody>
          <a:bodyPr>
            <a:spAutoFit/>
          </a:bodyPr>
          <a:p>
            <a:pPr>
              <a:spcBef>
                <a:spcPct val="50000"/>
              </a:spcBef>
            </a:pPr>
            <a:r>
              <a:rPr lang="en-US" altLang="zh-CN" sz="3200" b="1" dirty="0">
                <a:solidFill>
                  <a:srgbClr val="3333FF"/>
                </a:solidFill>
                <a:latin typeface="Times New Roman" panose="02020603050405020304" pitchFamily="18" charset="0"/>
              </a:rPr>
              <a:t>2. </a:t>
            </a:r>
            <a:r>
              <a:rPr lang="zh-CN" altLang="en-US" sz="3200" b="1" dirty="0">
                <a:solidFill>
                  <a:srgbClr val="3333FF"/>
                </a:solidFill>
                <a:latin typeface="Times New Roman" panose="02020603050405020304" pitchFamily="18" charset="0"/>
              </a:rPr>
              <a:t>百分数</a:t>
            </a:r>
            <a:r>
              <a:rPr lang="en-US" altLang="zh-CN" sz="3200" b="1" dirty="0">
                <a:solidFill>
                  <a:srgbClr val="3333FF"/>
                </a:solidFill>
                <a:latin typeface="Times New Roman" panose="02020603050405020304" pitchFamily="18" charset="0"/>
              </a:rPr>
              <a:t>(</a:t>
            </a:r>
            <a:r>
              <a:rPr lang="zh-CN" altLang="en-US" sz="3200" b="1" dirty="0">
                <a:solidFill>
                  <a:srgbClr val="3333FF"/>
                </a:solidFill>
                <a:latin typeface="Times New Roman" panose="02020603050405020304" pitchFamily="18" charset="0"/>
              </a:rPr>
              <a:t>或分数</a:t>
            </a:r>
            <a:r>
              <a:rPr lang="en-US" altLang="zh-CN" sz="3200" b="1" dirty="0">
                <a:solidFill>
                  <a:srgbClr val="3333FF"/>
                </a:solidFill>
                <a:latin typeface="Times New Roman" panose="02020603050405020304" pitchFamily="18" charset="0"/>
              </a:rPr>
              <a:t>) + of + </a:t>
            </a:r>
            <a:r>
              <a:rPr lang="zh-CN" altLang="en-US" sz="3200" b="1" dirty="0">
                <a:solidFill>
                  <a:srgbClr val="3333FF"/>
                </a:solidFill>
                <a:latin typeface="Times New Roman" panose="02020603050405020304" pitchFamily="18" charset="0"/>
              </a:rPr>
              <a:t>可数名词单数</a:t>
            </a:r>
            <a:r>
              <a:rPr lang="en-US" altLang="zh-CN" sz="3200" b="1" dirty="0">
                <a:solidFill>
                  <a:srgbClr val="3333FF"/>
                </a:solidFill>
                <a:latin typeface="Times New Roman" panose="02020603050405020304" pitchFamily="18" charset="0"/>
              </a:rPr>
              <a:t>(</a:t>
            </a:r>
            <a:r>
              <a:rPr lang="zh-CN" altLang="en-US" sz="3200" b="1" dirty="0">
                <a:solidFill>
                  <a:srgbClr val="3333FF"/>
                </a:solidFill>
                <a:latin typeface="Times New Roman" panose="02020603050405020304" pitchFamily="18" charset="0"/>
              </a:rPr>
              <a:t>或不可数名词</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谓语动词用单数</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百分数</a:t>
            </a:r>
            <a:r>
              <a:rPr lang="en-US" altLang="zh-CN" sz="3200" b="1" dirty="0">
                <a:solidFill>
                  <a:srgbClr val="3333FF"/>
                </a:solidFill>
                <a:latin typeface="Times New Roman" panose="02020603050405020304" pitchFamily="18" charset="0"/>
              </a:rPr>
              <a:t>(</a:t>
            </a:r>
            <a:r>
              <a:rPr lang="zh-CN" altLang="en-US" sz="3200" b="1" dirty="0">
                <a:solidFill>
                  <a:srgbClr val="3333FF"/>
                </a:solidFill>
                <a:latin typeface="Times New Roman" panose="02020603050405020304" pitchFamily="18" charset="0"/>
              </a:rPr>
              <a:t>或分数</a:t>
            </a:r>
            <a:r>
              <a:rPr lang="en-US" altLang="zh-CN" sz="3200" b="1" dirty="0">
                <a:solidFill>
                  <a:srgbClr val="3333FF"/>
                </a:solidFill>
                <a:latin typeface="Times New Roman" panose="02020603050405020304" pitchFamily="18" charset="0"/>
              </a:rPr>
              <a:t>)+of+</a:t>
            </a:r>
            <a:r>
              <a:rPr lang="zh-CN" altLang="en-US" sz="3200" b="1" dirty="0">
                <a:solidFill>
                  <a:srgbClr val="3333FF"/>
                </a:solidFill>
                <a:latin typeface="Times New Roman" panose="02020603050405020304" pitchFamily="18" charset="0"/>
              </a:rPr>
              <a:t>复数名词</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谓语动词用复数</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如</a:t>
            </a:r>
            <a:r>
              <a:rPr lang="en-US" altLang="zh-CN" sz="3200" b="1" dirty="0">
                <a:solidFill>
                  <a:srgbClr val="3333FF"/>
                </a:solidFill>
                <a:latin typeface="Times New Roman" panose="02020603050405020304" pitchFamily="18" charset="0"/>
              </a:rPr>
              <a:t>:</a:t>
            </a:r>
            <a:endParaRPr lang="en-US" altLang="zh-CN" sz="3200" b="1" dirty="0">
              <a:solidFill>
                <a:srgbClr val="3333FF"/>
              </a:solidFill>
              <a:latin typeface="Times New Roman" panose="02020603050405020304" pitchFamily="18" charset="0"/>
            </a:endParaRPr>
          </a:p>
        </p:txBody>
      </p:sp>
      <p:grpSp>
        <p:nvGrpSpPr>
          <p:cNvPr id="2" name="Group 14"/>
          <p:cNvGrpSpPr/>
          <p:nvPr/>
        </p:nvGrpSpPr>
        <p:grpSpPr>
          <a:xfrm>
            <a:off x="539750" y="2565400"/>
            <a:ext cx="8375650" cy="3887788"/>
            <a:chOff x="340" y="1616"/>
            <a:chExt cx="5276" cy="2449"/>
          </a:xfrm>
        </p:grpSpPr>
        <p:pic>
          <p:nvPicPr>
            <p:cNvPr id="18438" name="Picture 10"/>
            <p:cNvPicPr>
              <a:picLocks noChangeAspect="1"/>
            </p:cNvPicPr>
            <p:nvPr/>
          </p:nvPicPr>
          <p:blipFill>
            <a:blip r:embed="rId1"/>
            <a:srcRect l="21021" t="29585" r="19673" b="32771"/>
            <a:stretch>
              <a:fillRect/>
            </a:stretch>
          </p:blipFill>
          <p:spPr>
            <a:xfrm>
              <a:off x="340" y="1616"/>
              <a:ext cx="5276" cy="2449"/>
            </a:xfrm>
            <a:prstGeom prst="rect">
              <a:avLst/>
            </a:prstGeom>
            <a:noFill/>
            <a:ln w="38100" cap="flat" cmpd="sng">
              <a:solidFill>
                <a:schemeClr val="accent2"/>
              </a:solidFill>
              <a:prstDash val="solid"/>
              <a:miter/>
              <a:headEnd type="none" w="med" len="med"/>
              <a:tailEnd type="none" w="med" len="med"/>
            </a:ln>
          </p:spPr>
        </p:pic>
        <p:pic>
          <p:nvPicPr>
            <p:cNvPr id="18439" name="Picture 13" descr="2006020718320910999">
              <a:hlinkClick r:id="rId2"/>
            </p:cNvPr>
            <p:cNvPicPr>
              <a:picLocks noChangeAspect="1"/>
            </p:cNvPicPr>
            <p:nvPr/>
          </p:nvPicPr>
          <p:blipFill>
            <a:blip r:embed="rId3"/>
            <a:stretch>
              <a:fillRect/>
            </a:stretch>
          </p:blipFill>
          <p:spPr>
            <a:xfrm>
              <a:off x="340" y="1616"/>
              <a:ext cx="1769" cy="131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idx="1"/>
          </p:nvPr>
        </p:nvSpPr>
        <p:spPr>
          <a:xfrm>
            <a:off x="395288" y="188913"/>
            <a:ext cx="8748712" cy="5543550"/>
          </a:xfrm>
          <a:ln/>
        </p:spPr>
        <p:txBody>
          <a:bodyPr vert="horz" wrap="square" lIns="91440" tIns="45720" rIns="91440" bIns="45720" anchor="t"/>
          <a:p>
            <a:pPr marL="427355" indent="-427355" eaLnBrk="1" hangingPunct="1">
              <a:lnSpc>
                <a:spcPct val="120000"/>
              </a:lnSpc>
              <a:spcBef>
                <a:spcPct val="0"/>
              </a:spcBef>
              <a:buNone/>
            </a:pPr>
            <a:r>
              <a:rPr lang="en-US" altLang="zh-CN" b="1" dirty="0">
                <a:solidFill>
                  <a:srgbClr val="3333FF"/>
                </a:solidFill>
                <a:latin typeface="Times New Roman" panose="02020603050405020304" pitchFamily="18" charset="0"/>
              </a:rPr>
              <a:t>3. </a:t>
            </a:r>
            <a:r>
              <a:rPr lang="zh-CN" altLang="en-US" b="1" dirty="0">
                <a:solidFill>
                  <a:srgbClr val="3333FF"/>
                </a:solidFill>
                <a:latin typeface="Times New Roman" panose="02020603050405020304" pitchFamily="18" charset="0"/>
              </a:rPr>
              <a:t>集合名词作主语</a:t>
            </a:r>
            <a:r>
              <a:rPr lang="en-US" altLang="zh-CN" b="1" dirty="0">
                <a:solidFill>
                  <a:srgbClr val="3333FF"/>
                </a:solidFill>
                <a:latin typeface="Times New Roman" panose="02020603050405020304" pitchFamily="18" charset="0"/>
              </a:rPr>
              <a:t>, </a:t>
            </a:r>
            <a:r>
              <a:rPr lang="zh-CN" altLang="en-US" b="1" dirty="0">
                <a:solidFill>
                  <a:srgbClr val="3333FF"/>
                </a:solidFill>
                <a:latin typeface="Times New Roman" panose="02020603050405020304" pitchFamily="18" charset="0"/>
              </a:rPr>
              <a:t>动词可用单数</a:t>
            </a:r>
            <a:r>
              <a:rPr lang="en-US" altLang="zh-CN" b="1" dirty="0">
                <a:solidFill>
                  <a:srgbClr val="3333FF"/>
                </a:solidFill>
                <a:latin typeface="Times New Roman" panose="02020603050405020304" pitchFamily="18" charset="0"/>
              </a:rPr>
              <a:t>, </a:t>
            </a:r>
            <a:r>
              <a:rPr lang="zh-CN" altLang="en-US" b="1" dirty="0">
                <a:solidFill>
                  <a:srgbClr val="3333FF"/>
                </a:solidFill>
                <a:latin typeface="Times New Roman" panose="02020603050405020304" pitchFamily="18" charset="0"/>
              </a:rPr>
              <a:t>也可以用复数。主要由句子的意思决定。强调整体谓语动词用单数；指全体人员时</a:t>
            </a:r>
            <a:r>
              <a:rPr lang="en-US" altLang="zh-CN" b="1" dirty="0">
                <a:solidFill>
                  <a:srgbClr val="3333FF"/>
                </a:solidFill>
                <a:latin typeface="Times New Roman" panose="02020603050405020304" pitchFamily="18" charset="0"/>
              </a:rPr>
              <a:t>, </a:t>
            </a:r>
            <a:r>
              <a:rPr lang="zh-CN" altLang="en-US" b="1" dirty="0">
                <a:solidFill>
                  <a:srgbClr val="3333FF"/>
                </a:solidFill>
                <a:latin typeface="Times New Roman" panose="02020603050405020304" pitchFamily="18" charset="0"/>
              </a:rPr>
              <a:t>动词则用复数。这一类常见的集合名词有</a:t>
            </a:r>
            <a:r>
              <a:rPr lang="en-US" altLang="zh-CN" b="1" dirty="0">
                <a:solidFill>
                  <a:srgbClr val="3333FF"/>
                </a:solidFill>
                <a:latin typeface="Times New Roman" panose="02020603050405020304" pitchFamily="18" charset="0"/>
              </a:rPr>
              <a:t>public, family, class, crowd, population, team, group</a:t>
            </a:r>
            <a:r>
              <a:rPr lang="zh-CN" altLang="en-US" b="1" dirty="0">
                <a:solidFill>
                  <a:srgbClr val="3333FF"/>
                </a:solidFill>
                <a:latin typeface="Times New Roman" panose="02020603050405020304" pitchFamily="18" charset="0"/>
              </a:rPr>
              <a:t>。</a:t>
            </a:r>
            <a:endParaRPr lang="zh-CN" altLang="en-US" sz="3600" b="1" dirty="0">
              <a:solidFill>
                <a:srgbClr val="3333FF"/>
              </a:solidFill>
            </a:endParaRPr>
          </a:p>
        </p:txBody>
      </p:sp>
      <p:sp>
        <p:nvSpPr>
          <p:cNvPr id="27651" name="Text Box 3"/>
          <p:cNvSpPr txBox="1"/>
          <p:nvPr/>
        </p:nvSpPr>
        <p:spPr>
          <a:xfrm>
            <a:off x="250825" y="4652963"/>
            <a:ext cx="9220200" cy="641350"/>
          </a:xfrm>
          <a:prstGeom prst="rect">
            <a:avLst/>
          </a:prstGeom>
          <a:noFill/>
          <a:ln w="9525">
            <a:noFill/>
          </a:ln>
        </p:spPr>
        <p:txBody>
          <a:bodyPr>
            <a:spAutoFit/>
          </a:bodyPr>
          <a:p>
            <a:r>
              <a:rPr lang="en-US" altLang="zh-CN" sz="3600" b="1" dirty="0">
                <a:latin typeface="Times New Roman" panose="02020603050405020304" pitchFamily="18" charset="0"/>
              </a:rPr>
              <a:t>The group ____ made up of three students.</a:t>
            </a:r>
            <a:endParaRPr lang="en-US" altLang="zh-CN" sz="3600" b="1" dirty="0">
              <a:latin typeface="Times New Roman" panose="02020603050405020304" pitchFamily="18" charset="0"/>
            </a:endParaRPr>
          </a:p>
        </p:txBody>
      </p:sp>
      <p:sp>
        <p:nvSpPr>
          <p:cNvPr id="27652" name="Text Box 4"/>
          <p:cNvSpPr txBox="1"/>
          <p:nvPr/>
        </p:nvSpPr>
        <p:spPr>
          <a:xfrm>
            <a:off x="323850" y="5445125"/>
            <a:ext cx="7924800" cy="641350"/>
          </a:xfrm>
          <a:prstGeom prst="rect">
            <a:avLst/>
          </a:prstGeom>
          <a:noFill/>
          <a:ln w="9525">
            <a:noFill/>
          </a:ln>
        </p:spPr>
        <p:txBody>
          <a:bodyPr>
            <a:spAutoFit/>
          </a:bodyPr>
          <a:p>
            <a:r>
              <a:rPr lang="en-US" altLang="zh-CN" sz="3600" b="1" dirty="0">
                <a:latin typeface="Times New Roman" panose="02020603050405020304" pitchFamily="18" charset="0"/>
              </a:rPr>
              <a:t>The group____ dancing happily.</a:t>
            </a:r>
            <a:endParaRPr lang="en-US" altLang="zh-CN" sz="3600" b="1" dirty="0">
              <a:latin typeface="Times New Roman" panose="02020603050405020304" pitchFamily="18" charset="0"/>
            </a:endParaRPr>
          </a:p>
        </p:txBody>
      </p:sp>
      <p:sp>
        <p:nvSpPr>
          <p:cNvPr id="27653" name="Text Box 5"/>
          <p:cNvSpPr txBox="1"/>
          <p:nvPr/>
        </p:nvSpPr>
        <p:spPr>
          <a:xfrm>
            <a:off x="2771775" y="4581525"/>
            <a:ext cx="498475" cy="762000"/>
          </a:xfrm>
          <a:prstGeom prst="rect">
            <a:avLst/>
          </a:prstGeom>
          <a:noFill/>
          <a:ln w="9525">
            <a:noFill/>
          </a:ln>
        </p:spPr>
        <p:txBody>
          <a:bodyPr wrap="none">
            <a:spAutoFit/>
          </a:bodyPr>
          <a:p>
            <a:r>
              <a:rPr lang="en-US" altLang="zh-CN" sz="4400" b="1" dirty="0">
                <a:solidFill>
                  <a:srgbClr val="FF3300"/>
                </a:solidFill>
                <a:latin typeface="Monotype Corsiva" panose="03010101010201010101" pitchFamily="66" charset="0"/>
              </a:rPr>
              <a:t>is</a:t>
            </a:r>
            <a:endParaRPr lang="en-US" altLang="zh-CN" sz="4400" b="1" dirty="0">
              <a:solidFill>
                <a:srgbClr val="FF3300"/>
              </a:solidFill>
              <a:latin typeface="Monotype Corsiva" panose="03010101010201010101" pitchFamily="66" charset="0"/>
            </a:endParaRPr>
          </a:p>
        </p:txBody>
      </p:sp>
      <p:sp>
        <p:nvSpPr>
          <p:cNvPr id="27654" name="Text Box 6"/>
          <p:cNvSpPr txBox="1"/>
          <p:nvPr/>
        </p:nvSpPr>
        <p:spPr>
          <a:xfrm>
            <a:off x="2700338" y="5373688"/>
            <a:ext cx="777875" cy="762000"/>
          </a:xfrm>
          <a:prstGeom prst="rect">
            <a:avLst/>
          </a:prstGeom>
          <a:noFill/>
          <a:ln w="9525">
            <a:noFill/>
          </a:ln>
        </p:spPr>
        <p:txBody>
          <a:bodyPr wrap="none">
            <a:spAutoFit/>
          </a:bodyPr>
          <a:p>
            <a:r>
              <a:rPr lang="en-US" altLang="zh-CN" sz="4400" b="1" i="1" dirty="0">
                <a:solidFill>
                  <a:srgbClr val="FF3300"/>
                </a:solidFill>
                <a:latin typeface="Monotype Corsiva" panose="03010101010201010101" pitchFamily="66" charset="0"/>
              </a:rPr>
              <a:t>are</a:t>
            </a:r>
            <a:endParaRPr lang="en-US" altLang="zh-CN" sz="4400" b="1" i="1" dirty="0">
              <a:solidFill>
                <a:srgbClr val="FF3300"/>
              </a:solidFill>
              <a:latin typeface="Monotype Corsiva" panose="03010101010201010101" pitchFamily="66" charset="0"/>
            </a:endParaRPr>
          </a:p>
        </p:txBody>
      </p:sp>
      <p:pic>
        <p:nvPicPr>
          <p:cNvPr id="27655" name="Picture 7" descr="200609261100046"/>
          <p:cNvPicPr>
            <a:picLocks noChangeAspect="1"/>
          </p:cNvPicPr>
          <p:nvPr/>
        </p:nvPicPr>
        <p:blipFill>
          <a:blip r:embed="rId1"/>
          <a:stretch>
            <a:fillRect/>
          </a:stretch>
        </p:blipFill>
        <p:spPr>
          <a:xfrm>
            <a:off x="2725738" y="2774950"/>
            <a:ext cx="3744912" cy="208915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7650">
                                            <p:txEl>
                                              <p:charRg st="0" end="131"/>
                                            </p:txEl>
                                          </p:spTgt>
                                        </p:tgtEl>
                                        <p:attrNameLst>
                                          <p:attrName>style.visibility</p:attrName>
                                        </p:attrNameLst>
                                      </p:cBhvr>
                                      <p:to>
                                        <p:strVal val="visible"/>
                                      </p:to>
                                    </p:set>
                                    <p:animEffect transition="in" filter="diamond(in)">
                                      <p:cBhvr>
                                        <p:cTn id="7" dur="1000"/>
                                        <p:tgtEl>
                                          <p:spTgt spid="27650">
                                            <p:txEl>
                                              <p:charRg st="0" end="1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blinds(horizontal)">
                                      <p:cBhvr>
                                        <p:cTn id="12" dur="500"/>
                                        <p:tgtEl>
                                          <p:spTgt spid="276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blinds(horizontal)">
                                      <p:cBhvr>
                                        <p:cTn id="17" dur="500"/>
                                        <p:tgtEl>
                                          <p:spTgt spid="2765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randombar(horizontal)">
                                      <p:cBhvr>
                                        <p:cTn id="22" dur="500"/>
                                        <p:tgtEl>
                                          <p:spTgt spid="2765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2"/>
                                        </p:tgtEl>
                                        <p:attrNameLst>
                                          <p:attrName>style.visibility</p:attrName>
                                        </p:attrNameLst>
                                      </p:cBhvr>
                                      <p:to>
                                        <p:strVal val="visible"/>
                                      </p:to>
                                    </p:set>
                                    <p:animEffect transition="in" filter="blinds(horizontal)">
                                      <p:cBhvr>
                                        <p:cTn id="27" dur="500"/>
                                        <p:tgtEl>
                                          <p:spTgt spid="2765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654"/>
                                        </p:tgtEl>
                                        <p:attrNameLst>
                                          <p:attrName>style.visibility</p:attrName>
                                        </p:attrNameLst>
                                      </p:cBhvr>
                                      <p:to>
                                        <p:strVal val="visible"/>
                                      </p:to>
                                    </p:set>
                                    <p:animEffect transition="in" filter="randombar(horizontal)">
                                      <p:cBhvr>
                                        <p:cTn id="32"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8cfadb3d5990d14dc8769419dd571ec7"/>
          <p:cNvPicPr>
            <a:picLocks noChangeAspect="1"/>
          </p:cNvPicPr>
          <p:nvPr/>
        </p:nvPicPr>
        <p:blipFill>
          <a:blip r:embed="rId1"/>
          <a:stretch>
            <a:fillRect/>
          </a:stretch>
        </p:blipFill>
        <p:spPr>
          <a:xfrm>
            <a:off x="838200" y="228600"/>
            <a:ext cx="6096000" cy="4079875"/>
          </a:xfrm>
          <a:prstGeom prst="rect">
            <a:avLst/>
          </a:prstGeom>
          <a:noFill/>
          <a:ln w="9525">
            <a:noFill/>
          </a:ln>
        </p:spPr>
      </p:pic>
      <p:sp>
        <p:nvSpPr>
          <p:cNvPr id="10243" name="Text Box 3"/>
          <p:cNvSpPr txBox="1"/>
          <p:nvPr/>
        </p:nvSpPr>
        <p:spPr>
          <a:xfrm>
            <a:off x="152400" y="4572000"/>
            <a:ext cx="8915400" cy="1555750"/>
          </a:xfrm>
          <a:prstGeom prst="rect">
            <a:avLst/>
          </a:prstGeom>
          <a:noFill/>
          <a:ln w="9525">
            <a:noFill/>
          </a:ln>
        </p:spPr>
        <p:txBody>
          <a:bodyPr>
            <a:spAutoFit/>
          </a:bodyPr>
          <a:p>
            <a:r>
              <a:rPr lang="en-US" altLang="zh-CN" sz="4800" b="1" dirty="0">
                <a:latin typeface="Monotype Corsiva" panose="03010101010201010101" pitchFamily="66" charset="0"/>
              </a:rPr>
              <a:t>The team </a:t>
            </a:r>
            <a:r>
              <a:rPr lang="en-US" altLang="zh-CN" sz="4800" b="1" dirty="0">
                <a:solidFill>
                  <a:srgbClr val="000000"/>
                </a:solidFill>
                <a:latin typeface="Monotype Corsiva" panose="03010101010201010101" pitchFamily="66" charset="0"/>
              </a:rPr>
              <a:t>____</a:t>
            </a:r>
            <a:r>
              <a:rPr lang="en-US" altLang="zh-CN" sz="4800" b="1" dirty="0">
                <a:latin typeface="Monotype Corsiva" panose="03010101010201010101" pitchFamily="66" charset="0"/>
              </a:rPr>
              <a:t> some good players. (have)</a:t>
            </a:r>
            <a:endParaRPr lang="en-US" altLang="zh-CN" sz="4800" b="1" dirty="0">
              <a:latin typeface="Monotype Corsiva" panose="03010101010201010101" pitchFamily="66" charset="0"/>
            </a:endParaRPr>
          </a:p>
          <a:p>
            <a:r>
              <a:rPr lang="en-US" altLang="zh-CN" sz="4800" b="1" dirty="0">
                <a:latin typeface="Monotype Corsiva" panose="03010101010201010101" pitchFamily="66" charset="0"/>
              </a:rPr>
              <a:t>The team ____ handsome. (be)</a:t>
            </a:r>
            <a:endParaRPr lang="en-US" altLang="zh-CN" sz="4800" b="1" dirty="0">
              <a:latin typeface="Monotype Corsiva" panose="03010101010201010101" pitchFamily="66" charset="0"/>
            </a:endParaRPr>
          </a:p>
        </p:txBody>
      </p:sp>
      <p:sp>
        <p:nvSpPr>
          <p:cNvPr id="10244" name="Text Box 4"/>
          <p:cNvSpPr txBox="1"/>
          <p:nvPr/>
        </p:nvSpPr>
        <p:spPr>
          <a:xfrm>
            <a:off x="2590800" y="4572000"/>
            <a:ext cx="844550" cy="762000"/>
          </a:xfrm>
          <a:prstGeom prst="rect">
            <a:avLst/>
          </a:prstGeom>
          <a:noFill/>
          <a:ln w="9525">
            <a:noFill/>
          </a:ln>
        </p:spPr>
        <p:txBody>
          <a:bodyPr wrap="none">
            <a:spAutoFit/>
          </a:bodyPr>
          <a:p>
            <a:r>
              <a:rPr lang="en-US" altLang="zh-CN" sz="4400" b="1" dirty="0">
                <a:solidFill>
                  <a:srgbClr val="FF0000"/>
                </a:solidFill>
                <a:latin typeface="Monotype Corsiva" panose="03010101010201010101" pitchFamily="66" charset="0"/>
              </a:rPr>
              <a:t>has</a:t>
            </a:r>
            <a:endParaRPr lang="en-US" altLang="zh-CN" sz="4400" b="1" dirty="0">
              <a:solidFill>
                <a:srgbClr val="FF0000"/>
              </a:solidFill>
              <a:latin typeface="Monotype Corsiva" panose="03010101010201010101" pitchFamily="66" charset="0"/>
            </a:endParaRPr>
          </a:p>
        </p:txBody>
      </p:sp>
      <p:sp>
        <p:nvSpPr>
          <p:cNvPr id="10245" name="Text Box 5"/>
          <p:cNvSpPr txBox="1"/>
          <p:nvPr/>
        </p:nvSpPr>
        <p:spPr>
          <a:xfrm>
            <a:off x="2667000" y="5257800"/>
            <a:ext cx="777875" cy="762000"/>
          </a:xfrm>
          <a:prstGeom prst="rect">
            <a:avLst/>
          </a:prstGeom>
          <a:noFill/>
          <a:ln w="9525">
            <a:noFill/>
          </a:ln>
        </p:spPr>
        <p:txBody>
          <a:bodyPr wrap="none">
            <a:spAutoFit/>
          </a:bodyPr>
          <a:p>
            <a:r>
              <a:rPr lang="en-US" altLang="zh-CN" sz="4400" b="1" dirty="0">
                <a:solidFill>
                  <a:srgbClr val="FF0000"/>
                </a:solidFill>
                <a:latin typeface="Monotype Corsiva" panose="03010101010201010101" pitchFamily="66" charset="0"/>
              </a:rPr>
              <a:t>are</a:t>
            </a:r>
            <a:endParaRPr lang="en-US" altLang="zh-CN" sz="4400" b="1" dirty="0">
              <a:solidFill>
                <a:srgbClr val="FF0000"/>
              </a:solidFill>
              <a:latin typeface="Monotype Corsiva" panose="03010101010201010101" pitchFamily="66" charset="0"/>
            </a:endParaRPr>
          </a:p>
        </p:txBody>
      </p:sp>
      <p:sp>
        <p:nvSpPr>
          <p:cNvPr id="20486" name="Text Box 6"/>
          <p:cNvSpPr txBox="1"/>
          <p:nvPr/>
        </p:nvSpPr>
        <p:spPr>
          <a:xfrm>
            <a:off x="2667000" y="4945063"/>
            <a:ext cx="838200" cy="457200"/>
          </a:xfrm>
          <a:prstGeom prst="rect">
            <a:avLst/>
          </a:prstGeom>
          <a:noFill/>
          <a:ln w="9525">
            <a:noFill/>
          </a:ln>
        </p:spPr>
        <p:txBody>
          <a:bodyPr>
            <a:spAutoFit/>
          </a:bodyPr>
          <a:p>
            <a:pPr>
              <a:spcBef>
                <a:spcPct val="50000"/>
              </a:spcBef>
            </a:pPr>
            <a:endParaRPr lang="zh-CN" altLang="zh-CN" sz="2400" dirty="0">
              <a:latin typeface="Times New Roman" panose="02020603050405020304"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randombar(horizont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randombar(horizontal)">
                                      <p:cBhvr>
                                        <p:cTn id="1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idx="1"/>
          </p:nvPr>
        </p:nvSpPr>
        <p:spPr>
          <a:xfrm>
            <a:off x="250825" y="260350"/>
            <a:ext cx="8642350" cy="5475288"/>
          </a:xfrm>
          <a:ln/>
        </p:spPr>
        <p:txBody>
          <a:bodyPr vert="horz" wrap="square" lIns="91440" tIns="45720" rIns="91440" bIns="45720" anchor="t"/>
          <a:p>
            <a:pPr marL="471805" indent="-471805" eaLnBrk="1" hangingPunct="1">
              <a:lnSpc>
                <a:spcPct val="120000"/>
              </a:lnSpc>
              <a:spcBef>
                <a:spcPct val="0"/>
              </a:spcBef>
              <a:buNone/>
            </a:pPr>
            <a:r>
              <a:rPr lang="en-US" altLang="zh-CN" sz="3600" b="1" dirty="0">
                <a:solidFill>
                  <a:srgbClr val="3333FF"/>
                </a:solidFill>
              </a:rPr>
              <a:t>4. </a:t>
            </a:r>
            <a:r>
              <a:rPr lang="zh-CN" altLang="en-US" sz="3600" b="1" dirty="0">
                <a:solidFill>
                  <a:srgbClr val="3333FF"/>
                </a:solidFill>
              </a:rPr>
              <a:t>某些名词如</a:t>
            </a:r>
            <a:r>
              <a:rPr lang="en-US" altLang="zh-CN" sz="3600" b="1" dirty="0">
                <a:solidFill>
                  <a:srgbClr val="3333FF"/>
                </a:solidFill>
              </a:rPr>
              <a:t>people, police, cattle</a:t>
            </a:r>
            <a:r>
              <a:rPr lang="zh-CN" altLang="en-US" sz="3600" b="1" dirty="0">
                <a:solidFill>
                  <a:srgbClr val="3333FF"/>
                </a:solidFill>
              </a:rPr>
              <a:t>等</a:t>
            </a:r>
            <a:r>
              <a:rPr lang="en-US" altLang="zh-CN" sz="3600" b="1" dirty="0">
                <a:solidFill>
                  <a:srgbClr val="3333FF"/>
                </a:solidFill>
              </a:rPr>
              <a:t>,</a:t>
            </a:r>
            <a:r>
              <a:rPr lang="zh-CN" altLang="en-US" sz="3600" b="1" dirty="0">
                <a:solidFill>
                  <a:srgbClr val="3333FF"/>
                </a:solidFill>
              </a:rPr>
              <a:t>形式上是单数</a:t>
            </a:r>
            <a:r>
              <a:rPr lang="en-US" altLang="zh-CN" sz="3600" b="1" dirty="0">
                <a:solidFill>
                  <a:srgbClr val="3333FF"/>
                </a:solidFill>
              </a:rPr>
              <a:t>, </a:t>
            </a:r>
            <a:r>
              <a:rPr lang="zh-CN" altLang="en-US" sz="3600" b="1" dirty="0">
                <a:solidFill>
                  <a:srgbClr val="3333FF"/>
                </a:solidFill>
              </a:rPr>
              <a:t>但意义上是复数</a:t>
            </a:r>
            <a:r>
              <a:rPr lang="en-US" altLang="zh-CN" sz="3600" b="1" dirty="0">
                <a:solidFill>
                  <a:srgbClr val="3333FF"/>
                </a:solidFill>
              </a:rPr>
              <a:t>, </a:t>
            </a:r>
            <a:r>
              <a:rPr lang="zh-CN" altLang="en-US" sz="3600" b="1" dirty="0">
                <a:solidFill>
                  <a:srgbClr val="3333FF"/>
                </a:solidFill>
              </a:rPr>
              <a:t>谓语动词应用复数。</a:t>
            </a:r>
            <a:endParaRPr lang="zh-CN" altLang="en-US" sz="3600" b="1" dirty="0">
              <a:solidFill>
                <a:srgbClr val="3333FF"/>
              </a:solidFill>
            </a:endParaRPr>
          </a:p>
          <a:p>
            <a:pPr marL="471805" indent="-471805" eaLnBrk="1" hangingPunct="1">
              <a:lnSpc>
                <a:spcPct val="120000"/>
              </a:lnSpc>
              <a:spcBef>
                <a:spcPct val="0"/>
              </a:spcBef>
              <a:buNone/>
            </a:pPr>
            <a:r>
              <a:rPr lang="zh-CN" altLang="en-US" sz="3600" b="1" dirty="0"/>
              <a:t>     </a:t>
            </a:r>
            <a:r>
              <a:rPr lang="en-US" altLang="zh-CN" sz="3600" b="1" dirty="0">
                <a:latin typeface="Times New Roman" panose="02020603050405020304" pitchFamily="18" charset="0"/>
              </a:rPr>
              <a:t>The police </a:t>
            </a:r>
            <a:r>
              <a:rPr lang="en-US" altLang="zh-CN" sz="3600" b="1" dirty="0">
                <a:solidFill>
                  <a:srgbClr val="CC0000"/>
                </a:solidFill>
                <a:latin typeface="Times New Roman" panose="02020603050405020304" pitchFamily="18" charset="0"/>
              </a:rPr>
              <a:t>are</a:t>
            </a:r>
            <a:r>
              <a:rPr lang="en-US" altLang="zh-CN" sz="3600" b="1" dirty="0">
                <a:latin typeface="Times New Roman" panose="02020603050405020304" pitchFamily="18" charset="0"/>
              </a:rPr>
              <a:t> searching for a thief.</a:t>
            </a:r>
            <a:endParaRPr lang="en-US" altLang="zh-CN" sz="3600" b="1" dirty="0">
              <a:latin typeface="Times New Roman" panose="02020603050405020304" pitchFamily="18" charset="0"/>
            </a:endParaRPr>
          </a:p>
          <a:p>
            <a:pPr marL="471805" indent="-471805" eaLnBrk="1" hangingPunct="1">
              <a:lnSpc>
                <a:spcPct val="120000"/>
              </a:lnSpc>
              <a:spcBef>
                <a:spcPct val="0"/>
              </a:spcBef>
              <a:buNone/>
            </a:pPr>
            <a:r>
              <a:rPr lang="en-US" altLang="zh-CN" sz="3600" b="1" dirty="0">
                <a:latin typeface="Times New Roman" panose="02020603050405020304" pitchFamily="18" charset="0"/>
              </a:rPr>
              <a:t>     The cattle </a:t>
            </a:r>
            <a:r>
              <a:rPr lang="en-US" altLang="zh-CN" sz="3600" b="1" dirty="0">
                <a:solidFill>
                  <a:srgbClr val="CC0000"/>
                </a:solidFill>
                <a:latin typeface="Times New Roman" panose="02020603050405020304" pitchFamily="18" charset="0"/>
              </a:rPr>
              <a:t>are</a:t>
            </a:r>
            <a:r>
              <a:rPr lang="en-US" altLang="zh-CN" sz="3600" b="1" dirty="0">
                <a:latin typeface="Times New Roman" panose="02020603050405020304" pitchFamily="18" charset="0"/>
              </a:rPr>
              <a:t> eating grass on the hill.</a:t>
            </a:r>
            <a:endParaRPr lang="en-US" altLang="zh-CN" sz="3600" b="1" dirty="0">
              <a:latin typeface="Times New Roman" panose="02020603050405020304" pitchFamily="18" charset="0"/>
            </a:endParaRPr>
          </a:p>
        </p:txBody>
      </p:sp>
      <p:pic>
        <p:nvPicPr>
          <p:cNvPr id="28676" name="Picture 4" descr="IMG_1704">
            <a:hlinkClick r:id="rId1"/>
          </p:cNvPr>
          <p:cNvPicPr>
            <a:picLocks noChangeAspect="1"/>
          </p:cNvPicPr>
          <p:nvPr/>
        </p:nvPicPr>
        <p:blipFill>
          <a:blip r:embed="rId2"/>
          <a:stretch>
            <a:fillRect/>
          </a:stretch>
        </p:blipFill>
        <p:spPr>
          <a:xfrm>
            <a:off x="2051050" y="3573463"/>
            <a:ext cx="4762500" cy="3284537"/>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8674">
                                            <p:txEl>
                                              <p:charRg st="0" end="59"/>
                                            </p:txEl>
                                          </p:spTgt>
                                        </p:tgtEl>
                                        <p:attrNameLst>
                                          <p:attrName>style.visibility</p:attrName>
                                        </p:attrNameLst>
                                      </p:cBhvr>
                                      <p:to>
                                        <p:strVal val="visible"/>
                                      </p:to>
                                    </p:set>
                                    <p:animEffect transition="in" filter="strips(downRight)">
                                      <p:cBhvr>
                                        <p:cTn id="7" dur="1000"/>
                                        <p:tgtEl>
                                          <p:spTgt spid="28674">
                                            <p:txEl>
                                              <p:charRg st="0"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8674">
                                            <p:txEl>
                                              <p:charRg st="59" end="102"/>
                                            </p:txEl>
                                          </p:spTgt>
                                        </p:tgtEl>
                                        <p:attrNameLst>
                                          <p:attrName>style.visibility</p:attrName>
                                        </p:attrNameLst>
                                      </p:cBhvr>
                                      <p:to>
                                        <p:strVal val="visible"/>
                                      </p:to>
                                    </p:set>
                                    <p:animEffect transition="in" filter="strips(downRight)">
                                      <p:cBhvr>
                                        <p:cTn id="12" dur="1000"/>
                                        <p:tgtEl>
                                          <p:spTgt spid="28674">
                                            <p:txEl>
                                              <p:charRg st="59" end="10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blinds(horizontal)">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4">
                                            <p:txEl>
                                              <p:charRg st="102" end="148"/>
                                            </p:txEl>
                                          </p:spTgt>
                                        </p:tgtEl>
                                        <p:attrNameLst>
                                          <p:attrName>style.visibility</p:attrName>
                                        </p:attrNameLst>
                                      </p:cBhvr>
                                      <p:to>
                                        <p:strVal val="visible"/>
                                      </p:to>
                                    </p:set>
                                    <p:animEffect transition="in" filter="blinds(horizontal)">
                                      <p:cBhvr>
                                        <p:cTn id="22" dur="500"/>
                                        <p:tgtEl>
                                          <p:spTgt spid="28674">
                                            <p:txEl>
                                              <p:charRg st="102"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3" descr="图片1gg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9698" name="Rectangle 2"/>
          <p:cNvSpPr/>
          <p:nvPr/>
        </p:nvSpPr>
        <p:spPr>
          <a:xfrm>
            <a:off x="395288" y="333375"/>
            <a:ext cx="8280400" cy="6021388"/>
          </a:xfrm>
          <a:prstGeom prst="rect">
            <a:avLst/>
          </a:prstGeom>
          <a:noFill/>
          <a:ln w="9525">
            <a:noFill/>
          </a:ln>
        </p:spPr>
        <p:txBody>
          <a:bodyPr>
            <a:spAutoFit/>
          </a:bodyPr>
          <a:p>
            <a:pPr>
              <a:lnSpc>
                <a:spcPct val="120000"/>
              </a:lnSpc>
            </a:pPr>
            <a:r>
              <a:rPr lang="en-US" altLang="zh-CN" sz="3600" b="1" dirty="0">
                <a:solidFill>
                  <a:srgbClr val="3333FF"/>
                </a:solidFill>
                <a:latin typeface="Times New Roman" panose="02020603050405020304" pitchFamily="18" charset="0"/>
              </a:rPr>
              <a:t>5. </a:t>
            </a:r>
            <a:r>
              <a:rPr lang="zh-CN" altLang="en-US" sz="3600" b="1" dirty="0">
                <a:solidFill>
                  <a:srgbClr val="3333FF"/>
                </a:solidFill>
                <a:latin typeface="Times New Roman" panose="02020603050405020304" pitchFamily="18" charset="0"/>
              </a:rPr>
              <a:t>复合不定代词作主语</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谓语动词要用单数，如</a:t>
            </a:r>
            <a:r>
              <a:rPr lang="en-US" altLang="zh-CN" sz="3600" b="1" dirty="0">
                <a:solidFill>
                  <a:srgbClr val="3333FF"/>
                </a:solidFill>
                <a:latin typeface="Times New Roman" panose="02020603050405020304" pitchFamily="18" charset="0"/>
              </a:rPr>
              <a:t>someone ,somebody, something, anybody, anyone, anything, everybody, everyone, everything, nobody, no one, nothing</a:t>
            </a:r>
            <a:r>
              <a:rPr lang="zh-CN" altLang="en-US" sz="3600" b="1" dirty="0">
                <a:solidFill>
                  <a:srgbClr val="3333FF"/>
                </a:solidFill>
                <a:latin typeface="Times New Roman" panose="02020603050405020304" pitchFamily="18" charset="0"/>
              </a:rPr>
              <a:t>。</a:t>
            </a:r>
            <a:endParaRPr lang="zh-CN" altLang="en-US" sz="3600" b="1" dirty="0">
              <a:solidFill>
                <a:srgbClr val="3333FF"/>
              </a:solidFill>
              <a:latin typeface="Times New Roman" panose="02020603050405020304" pitchFamily="18" charset="0"/>
            </a:endParaRPr>
          </a:p>
          <a:p>
            <a:pPr>
              <a:lnSpc>
                <a:spcPct val="120000"/>
              </a:lnSpc>
            </a:pPr>
            <a:r>
              <a:rPr lang="zh-CN" altLang="en-US" sz="3600" b="1" dirty="0">
                <a:latin typeface="Times New Roman" panose="02020603050405020304" pitchFamily="18" charset="0"/>
              </a:rPr>
              <a:t>　</a:t>
            </a:r>
            <a:r>
              <a:rPr lang="en-US" altLang="zh-CN" sz="3600" b="1" dirty="0">
                <a:solidFill>
                  <a:srgbClr val="CC0000"/>
                </a:solidFill>
                <a:latin typeface="Times New Roman" panose="02020603050405020304" pitchFamily="18" charset="0"/>
              </a:rPr>
              <a:t>Someone</a:t>
            </a:r>
            <a:r>
              <a:rPr lang="en-US" altLang="zh-CN" sz="3600" b="1" dirty="0">
                <a:latin typeface="Times New Roman" panose="02020603050405020304" pitchFamily="18" charset="0"/>
              </a:rPr>
              <a:t> is asking for you.                            </a:t>
            </a:r>
            <a:endParaRPr lang="en-US" altLang="zh-CN" sz="3600" b="1" dirty="0">
              <a:latin typeface="Times New Roman" panose="02020603050405020304" pitchFamily="18" charset="0"/>
            </a:endParaRPr>
          </a:p>
          <a:p>
            <a:pPr>
              <a:lnSpc>
                <a:spcPct val="120000"/>
              </a:lnSpc>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有人找你。</a:t>
            </a:r>
            <a:endParaRPr lang="zh-CN" altLang="en-US" sz="3600" b="1" dirty="0">
              <a:latin typeface="Times New Roman" panose="02020603050405020304" pitchFamily="18" charset="0"/>
            </a:endParaRPr>
          </a:p>
          <a:p>
            <a:pPr>
              <a:lnSpc>
                <a:spcPct val="120000"/>
              </a:lnSpc>
            </a:pPr>
            <a:r>
              <a:rPr lang="zh-CN" altLang="en-US" sz="3600" b="1" dirty="0">
                <a:latin typeface="Times New Roman" panose="02020603050405020304" pitchFamily="18" charset="0"/>
              </a:rPr>
              <a:t>　</a:t>
            </a:r>
            <a:r>
              <a:rPr lang="en-US" altLang="zh-CN" sz="3600" b="1" dirty="0">
                <a:solidFill>
                  <a:srgbClr val="CC0000"/>
                </a:solidFill>
                <a:latin typeface="Times New Roman" panose="02020603050405020304" pitchFamily="18" charset="0"/>
              </a:rPr>
              <a:t>Nothing</a:t>
            </a:r>
            <a:r>
              <a:rPr lang="en-US" altLang="zh-CN" sz="3600" b="1" dirty="0">
                <a:latin typeface="Times New Roman" panose="02020603050405020304" pitchFamily="18" charset="0"/>
              </a:rPr>
              <a:t> is found in the room.                      </a:t>
            </a:r>
            <a:endParaRPr lang="en-US" altLang="zh-CN" sz="3600" b="1" dirty="0">
              <a:latin typeface="Times New Roman" panose="02020603050405020304" pitchFamily="18" charset="0"/>
            </a:endParaRPr>
          </a:p>
          <a:p>
            <a:pPr>
              <a:lnSpc>
                <a:spcPct val="120000"/>
              </a:lnSpc>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在屋子里什么也没找到。</a:t>
            </a:r>
            <a:endParaRPr lang="zh-CN" altLang="en-US" sz="3600" b="1" dirty="0">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698">
                                            <p:txEl>
                                              <p:charRg st="0" end="139"/>
                                            </p:txEl>
                                          </p:spTgt>
                                        </p:tgtEl>
                                        <p:attrNameLst>
                                          <p:attrName>style.visibility</p:attrName>
                                        </p:attrNameLst>
                                      </p:cBhvr>
                                      <p:to>
                                        <p:strVal val="visible"/>
                                      </p:to>
                                    </p:set>
                                    <p:animEffect transition="in" filter="blinds(horizontal)">
                                      <p:cBhvr>
                                        <p:cTn id="7" dur="500"/>
                                        <p:tgtEl>
                                          <p:spTgt spid="29698">
                                            <p:txEl>
                                              <p:charRg st="0" end="1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9698">
                                            <p:txEl>
                                              <p:charRg st="139" end="195"/>
                                            </p:txEl>
                                          </p:spTgt>
                                        </p:tgtEl>
                                        <p:attrNameLst>
                                          <p:attrName>style.visibility</p:attrName>
                                        </p:attrNameLst>
                                      </p:cBhvr>
                                      <p:to>
                                        <p:strVal val="visible"/>
                                      </p:to>
                                    </p:set>
                                    <p:animEffect transition="in" filter="strips(downRight)">
                                      <p:cBhvr>
                                        <p:cTn id="12" dur="1000"/>
                                        <p:tgtEl>
                                          <p:spTgt spid="29698">
                                            <p:txEl>
                                              <p:charRg st="139" end="195"/>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29698">
                                            <p:txEl>
                                              <p:charRg st="195" end="205"/>
                                            </p:txEl>
                                          </p:spTgt>
                                        </p:tgtEl>
                                        <p:attrNameLst>
                                          <p:attrName>style.visibility</p:attrName>
                                        </p:attrNameLst>
                                      </p:cBhvr>
                                      <p:to>
                                        <p:strVal val="visible"/>
                                      </p:to>
                                    </p:set>
                                    <p:animEffect transition="in" filter="strips(downRight)">
                                      <p:cBhvr>
                                        <p:cTn id="15" dur="1000"/>
                                        <p:tgtEl>
                                          <p:spTgt spid="29698">
                                            <p:txEl>
                                              <p:charRg st="195" end="20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9698">
                                            <p:txEl>
                                              <p:charRg st="205" end="258"/>
                                            </p:txEl>
                                          </p:spTgt>
                                        </p:tgtEl>
                                        <p:attrNameLst>
                                          <p:attrName>style.visibility</p:attrName>
                                        </p:attrNameLst>
                                      </p:cBhvr>
                                      <p:to>
                                        <p:strVal val="visible"/>
                                      </p:to>
                                    </p:set>
                                    <p:animEffect transition="in" filter="strips(downRight)">
                                      <p:cBhvr>
                                        <p:cTn id="20" dur="1000"/>
                                        <p:tgtEl>
                                          <p:spTgt spid="29698">
                                            <p:txEl>
                                              <p:charRg st="205" end="258"/>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29698">
                                            <p:txEl>
                                              <p:charRg st="258" end="274"/>
                                            </p:txEl>
                                          </p:spTgt>
                                        </p:tgtEl>
                                        <p:attrNameLst>
                                          <p:attrName>style.visibility</p:attrName>
                                        </p:attrNameLst>
                                      </p:cBhvr>
                                      <p:to>
                                        <p:strVal val="visible"/>
                                      </p:to>
                                    </p:set>
                                    <p:animEffect transition="in" filter="strips(downRight)">
                                      <p:cBhvr>
                                        <p:cTn id="23" dur="1000"/>
                                        <p:tgtEl>
                                          <p:spTgt spid="29698">
                                            <p:txEl>
                                              <p:charRg st="258" end="2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Freeform 4"/>
          <p:cNvSpPr/>
          <p:nvPr/>
        </p:nvSpPr>
        <p:spPr>
          <a:xfrm>
            <a:off x="5651500" y="1981200"/>
            <a:ext cx="1968500" cy="1739900"/>
          </a:xfrm>
          <a:custGeom>
            <a:avLst/>
            <a:gdLst>
              <a:gd name="txL" fmla="*/ 0 w 1240"/>
              <a:gd name="txT" fmla="*/ 0 h 1096"/>
              <a:gd name="txR" fmla="*/ 1240 w 1240"/>
              <a:gd name="txB" fmla="*/ 1096 h 1096"/>
            </a:gdLst>
            <a:ahLst/>
            <a:cxnLst>
              <a:cxn ang="0">
                <a:pos x="1915318790" y="0"/>
              </a:cxn>
              <a:cxn ang="0">
                <a:pos x="100806235" y="2147483647"/>
              </a:cxn>
              <a:cxn ang="0">
                <a:pos x="2147483647" y="2056447378"/>
              </a:cxn>
              <a:cxn ang="0">
                <a:pos x="2147483647" y="1693545039"/>
              </a:cxn>
              <a:cxn ang="0">
                <a:pos x="2147483647" y="2056447378"/>
              </a:cxn>
              <a:cxn ang="0">
                <a:pos x="2147483647" y="1814512485"/>
              </a:cxn>
              <a:cxn ang="0">
                <a:pos x="2147483647" y="1935479931"/>
              </a:cxn>
            </a:cxnLst>
            <a:rect l="txL" t="txT" r="txR" b="txB"/>
            <a:pathLst>
              <a:path w="1240" h="1096">
                <a:moveTo>
                  <a:pt x="760" y="0"/>
                </a:moveTo>
                <a:cubicBezTo>
                  <a:pt x="380" y="412"/>
                  <a:pt x="0" y="824"/>
                  <a:pt x="40" y="960"/>
                </a:cubicBezTo>
                <a:cubicBezTo>
                  <a:pt x="80" y="1096"/>
                  <a:pt x="808" y="864"/>
                  <a:pt x="1000" y="816"/>
                </a:cubicBezTo>
                <a:cubicBezTo>
                  <a:pt x="1192" y="768"/>
                  <a:pt x="1160" y="672"/>
                  <a:pt x="1192" y="672"/>
                </a:cubicBezTo>
                <a:cubicBezTo>
                  <a:pt x="1224" y="672"/>
                  <a:pt x="1192" y="808"/>
                  <a:pt x="1192" y="816"/>
                </a:cubicBezTo>
                <a:cubicBezTo>
                  <a:pt x="1192" y="824"/>
                  <a:pt x="1184" y="728"/>
                  <a:pt x="1192" y="720"/>
                </a:cubicBezTo>
                <a:cubicBezTo>
                  <a:pt x="1200" y="712"/>
                  <a:pt x="1220" y="740"/>
                  <a:pt x="1240" y="768"/>
                </a:cubicBezTo>
              </a:path>
            </a:pathLst>
          </a:custGeom>
          <a:noFill/>
          <a:ln w="9525">
            <a:noFill/>
          </a:ln>
        </p:spPr>
        <p:txBody>
          <a:bodyPr/>
          <a:p>
            <a:endParaRPr lang="zh-CN" altLang="en-US" dirty="0">
              <a:latin typeface="Arial" panose="020B0604020202020204" pitchFamily="34" charset="0"/>
            </a:endParaRPr>
          </a:p>
        </p:txBody>
      </p:sp>
      <p:sp>
        <p:nvSpPr>
          <p:cNvPr id="20488" name="Text Box 8"/>
          <p:cNvSpPr txBox="1">
            <a:spLocks noChangeArrowheads="1"/>
          </p:cNvSpPr>
          <p:nvPr/>
        </p:nvSpPr>
        <p:spPr bwMode="auto">
          <a:xfrm>
            <a:off x="6096000" y="-92075"/>
            <a:ext cx="3962400" cy="701675"/>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4000" b="1" kern="1200" cap="none" spc="0" normalizeH="0" baseline="0" noProof="0">
                <a:solidFill>
                  <a:srgbClr val="CCCCFF"/>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rPr>
              <a:t>主谓一致</a:t>
            </a:r>
            <a:endParaRPr kumimoji="0" lang="zh-CN" altLang="en-US" sz="4000" b="1" kern="1200" cap="none" spc="0" normalizeH="0" baseline="0" noProof="0">
              <a:solidFill>
                <a:srgbClr val="CCCCFF"/>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endParaRPr>
          </a:p>
        </p:txBody>
      </p:sp>
      <p:pic>
        <p:nvPicPr>
          <p:cNvPr id="20490" name="Picture 10"/>
          <p:cNvPicPr>
            <a:picLocks noChangeAspect="1"/>
          </p:cNvPicPr>
          <p:nvPr/>
        </p:nvPicPr>
        <p:blipFill>
          <a:blip r:embed="rId1"/>
          <a:srcRect l="17551" t="21785" r="16957" b="30319"/>
          <a:stretch>
            <a:fillRect/>
          </a:stretch>
        </p:blipFill>
        <p:spPr>
          <a:xfrm>
            <a:off x="900113" y="2420938"/>
            <a:ext cx="7920037" cy="4191000"/>
          </a:xfrm>
          <a:prstGeom prst="rect">
            <a:avLst/>
          </a:prstGeom>
          <a:noFill/>
          <a:ln w="9525">
            <a:noFill/>
          </a:ln>
        </p:spPr>
      </p:pic>
      <p:sp>
        <p:nvSpPr>
          <p:cNvPr id="23557" name="Text Box 11"/>
          <p:cNvSpPr txBox="1"/>
          <p:nvPr/>
        </p:nvSpPr>
        <p:spPr>
          <a:xfrm>
            <a:off x="395288" y="692150"/>
            <a:ext cx="8280400" cy="1739900"/>
          </a:xfrm>
          <a:prstGeom prst="rect">
            <a:avLst/>
          </a:prstGeom>
          <a:noFill/>
          <a:ln w="9525">
            <a:noFill/>
          </a:ln>
        </p:spPr>
        <p:txBody>
          <a:bodyPr>
            <a:spAutoFit/>
          </a:bodyPr>
          <a:p>
            <a:pPr>
              <a:spcBef>
                <a:spcPct val="50000"/>
              </a:spcBef>
            </a:pPr>
            <a:r>
              <a:rPr lang="en-US" altLang="zh-CN" sz="3600" b="1" dirty="0">
                <a:solidFill>
                  <a:srgbClr val="3333FF"/>
                </a:solidFill>
                <a:latin typeface="Times New Roman" panose="02020603050405020304" pitchFamily="18" charset="0"/>
              </a:rPr>
              <a:t>6. </a:t>
            </a:r>
            <a:r>
              <a:rPr lang="zh-CN" altLang="en-US" sz="3600" b="1" dirty="0">
                <a:solidFill>
                  <a:srgbClr val="3333FF"/>
                </a:solidFill>
                <a:latin typeface="Times New Roman" panose="02020603050405020304" pitchFamily="18" charset="0"/>
              </a:rPr>
              <a:t>名词如</a:t>
            </a:r>
            <a:r>
              <a:rPr lang="en-US" altLang="zh-CN" sz="3600" b="1" dirty="0">
                <a:solidFill>
                  <a:srgbClr val="3333FF"/>
                </a:solidFill>
                <a:latin typeface="Times New Roman" panose="02020603050405020304" pitchFamily="18" charset="0"/>
              </a:rPr>
              <a:t>: trousers, scissors, clothes,     goods, glasses </a:t>
            </a:r>
            <a:r>
              <a:rPr lang="zh-CN" altLang="en-US" sz="3600" b="1" dirty="0">
                <a:solidFill>
                  <a:srgbClr val="3333FF"/>
                </a:solidFill>
                <a:latin typeface="Times New Roman" panose="02020603050405020304" pitchFamily="18" charset="0"/>
              </a:rPr>
              <a:t>等作主语时</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谓语动词必须用复数</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如</a:t>
            </a:r>
            <a:r>
              <a:rPr lang="en-US" altLang="zh-CN" sz="3600" b="1" dirty="0">
                <a:solidFill>
                  <a:srgbClr val="3333FF"/>
                </a:solidFill>
                <a:latin typeface="Times New Roman" panose="02020603050405020304" pitchFamily="18" charset="0"/>
              </a:rPr>
              <a:t>:</a:t>
            </a:r>
            <a:endParaRPr lang="en-US" altLang="zh-CN" sz="3600" b="1" dirty="0">
              <a:solidFill>
                <a:srgbClr val="3333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blinds(horizontal)">
                                      <p:cBhvr>
                                        <p:cTn id="7"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Freeform 4"/>
          <p:cNvSpPr/>
          <p:nvPr/>
        </p:nvSpPr>
        <p:spPr>
          <a:xfrm>
            <a:off x="5651500" y="1981200"/>
            <a:ext cx="1968500" cy="1739900"/>
          </a:xfrm>
          <a:custGeom>
            <a:avLst/>
            <a:gdLst>
              <a:gd name="txL" fmla="*/ 0 w 1240"/>
              <a:gd name="txT" fmla="*/ 0 h 1096"/>
              <a:gd name="txR" fmla="*/ 1240 w 1240"/>
              <a:gd name="txB" fmla="*/ 1096 h 1096"/>
            </a:gdLst>
            <a:ahLst/>
            <a:cxnLst>
              <a:cxn ang="0">
                <a:pos x="1915318790" y="0"/>
              </a:cxn>
              <a:cxn ang="0">
                <a:pos x="100806235" y="2147483647"/>
              </a:cxn>
              <a:cxn ang="0">
                <a:pos x="2147483647" y="2056447378"/>
              </a:cxn>
              <a:cxn ang="0">
                <a:pos x="2147483647" y="1693545039"/>
              </a:cxn>
              <a:cxn ang="0">
                <a:pos x="2147483647" y="2056447378"/>
              </a:cxn>
              <a:cxn ang="0">
                <a:pos x="2147483647" y="1814512485"/>
              </a:cxn>
              <a:cxn ang="0">
                <a:pos x="2147483647" y="1935479931"/>
              </a:cxn>
            </a:cxnLst>
            <a:rect l="txL" t="txT" r="txR" b="txB"/>
            <a:pathLst>
              <a:path w="1240" h="1096">
                <a:moveTo>
                  <a:pt x="760" y="0"/>
                </a:moveTo>
                <a:cubicBezTo>
                  <a:pt x="380" y="412"/>
                  <a:pt x="0" y="824"/>
                  <a:pt x="40" y="960"/>
                </a:cubicBezTo>
                <a:cubicBezTo>
                  <a:pt x="80" y="1096"/>
                  <a:pt x="808" y="864"/>
                  <a:pt x="1000" y="816"/>
                </a:cubicBezTo>
                <a:cubicBezTo>
                  <a:pt x="1192" y="768"/>
                  <a:pt x="1160" y="672"/>
                  <a:pt x="1192" y="672"/>
                </a:cubicBezTo>
                <a:cubicBezTo>
                  <a:pt x="1224" y="672"/>
                  <a:pt x="1192" y="808"/>
                  <a:pt x="1192" y="816"/>
                </a:cubicBezTo>
                <a:cubicBezTo>
                  <a:pt x="1192" y="824"/>
                  <a:pt x="1184" y="728"/>
                  <a:pt x="1192" y="720"/>
                </a:cubicBezTo>
                <a:cubicBezTo>
                  <a:pt x="1200" y="712"/>
                  <a:pt x="1220" y="740"/>
                  <a:pt x="1240" y="768"/>
                </a:cubicBezTo>
              </a:path>
            </a:pathLst>
          </a:custGeom>
          <a:noFill/>
          <a:ln w="9525">
            <a:noFill/>
          </a:ln>
        </p:spPr>
        <p:txBody>
          <a:bodyPr/>
          <a:p>
            <a:endParaRPr lang="zh-CN" altLang="en-US" dirty="0">
              <a:latin typeface="Arial" panose="020B0604020202020204" pitchFamily="34" charset="0"/>
            </a:endParaRPr>
          </a:p>
        </p:txBody>
      </p:sp>
      <p:sp>
        <p:nvSpPr>
          <p:cNvPr id="21512" name="Text Box 8"/>
          <p:cNvSpPr txBox="1">
            <a:spLocks noChangeArrowheads="1"/>
          </p:cNvSpPr>
          <p:nvPr/>
        </p:nvSpPr>
        <p:spPr bwMode="auto">
          <a:xfrm>
            <a:off x="6096000" y="-92075"/>
            <a:ext cx="3962400" cy="701675"/>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4000" b="1" kern="1200" cap="none" spc="0" normalizeH="0" baseline="0" noProof="0">
                <a:solidFill>
                  <a:srgbClr val="CCCCFF"/>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rPr>
              <a:t>主谓一致</a:t>
            </a:r>
            <a:endParaRPr kumimoji="0" lang="zh-CN" altLang="en-US" sz="4000" b="1" kern="1200" cap="none" spc="0" normalizeH="0" baseline="0" noProof="0">
              <a:solidFill>
                <a:srgbClr val="CCCCFF"/>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endParaRPr>
          </a:p>
        </p:txBody>
      </p:sp>
      <p:pic>
        <p:nvPicPr>
          <p:cNvPr id="21514" name="Picture 10"/>
          <p:cNvPicPr>
            <a:picLocks noChangeAspect="1"/>
          </p:cNvPicPr>
          <p:nvPr/>
        </p:nvPicPr>
        <p:blipFill>
          <a:blip r:embed="rId1"/>
          <a:srcRect l="7500" t="40390" r="65500" b="30121"/>
          <a:stretch>
            <a:fillRect/>
          </a:stretch>
        </p:blipFill>
        <p:spPr>
          <a:xfrm>
            <a:off x="539750" y="3302000"/>
            <a:ext cx="8604250" cy="3556000"/>
          </a:xfrm>
          <a:prstGeom prst="rect">
            <a:avLst/>
          </a:prstGeom>
          <a:noFill/>
          <a:ln w="9525">
            <a:noFill/>
          </a:ln>
        </p:spPr>
      </p:pic>
      <p:sp>
        <p:nvSpPr>
          <p:cNvPr id="24581" name="Text Box 11"/>
          <p:cNvSpPr txBox="1"/>
          <p:nvPr/>
        </p:nvSpPr>
        <p:spPr>
          <a:xfrm>
            <a:off x="250825" y="404813"/>
            <a:ext cx="8604250" cy="2528887"/>
          </a:xfrm>
          <a:prstGeom prst="rect">
            <a:avLst/>
          </a:prstGeom>
          <a:noFill/>
          <a:ln w="9525">
            <a:noFill/>
          </a:ln>
        </p:spPr>
        <p:txBody>
          <a:bodyPr>
            <a:spAutoFit/>
          </a:bodyPr>
          <a:p>
            <a:pPr>
              <a:spcBef>
                <a:spcPct val="50000"/>
              </a:spcBef>
            </a:pPr>
            <a:r>
              <a:rPr lang="en-US" altLang="zh-CN" sz="3200" b="1" dirty="0">
                <a:solidFill>
                  <a:srgbClr val="3333FF"/>
                </a:solidFill>
                <a:latin typeface="Times New Roman" panose="02020603050405020304" pitchFamily="18" charset="0"/>
              </a:rPr>
              <a:t>7. </a:t>
            </a:r>
            <a:r>
              <a:rPr lang="zh-CN" altLang="en-US" sz="3200" b="1" dirty="0">
                <a:solidFill>
                  <a:srgbClr val="3333FF"/>
                </a:solidFill>
                <a:latin typeface="Times New Roman" panose="02020603050405020304" pitchFamily="18" charset="0"/>
              </a:rPr>
              <a:t>形复意单名词如</a:t>
            </a:r>
            <a:r>
              <a:rPr lang="en-US" altLang="zh-CN" sz="3200" b="1" dirty="0">
                <a:solidFill>
                  <a:srgbClr val="3333FF"/>
                </a:solidFill>
                <a:latin typeface="Times New Roman" panose="02020603050405020304" pitchFamily="18" charset="0"/>
              </a:rPr>
              <a:t>: news; </a:t>
            </a:r>
            <a:r>
              <a:rPr lang="zh-CN" altLang="en-US" sz="3200" b="1" dirty="0">
                <a:solidFill>
                  <a:srgbClr val="3333FF"/>
                </a:solidFill>
                <a:latin typeface="Times New Roman" panose="02020603050405020304" pitchFamily="18" charset="0"/>
              </a:rPr>
              <a:t>以</a:t>
            </a:r>
            <a:r>
              <a:rPr lang="en-US" altLang="zh-CN" sz="3200" b="1" dirty="0">
                <a:solidFill>
                  <a:srgbClr val="3333FF"/>
                </a:solidFill>
                <a:latin typeface="Times New Roman" panose="02020603050405020304" pitchFamily="18" charset="0"/>
              </a:rPr>
              <a:t>ics</a:t>
            </a:r>
            <a:r>
              <a:rPr lang="zh-CN" altLang="en-US" sz="3200" b="1" dirty="0">
                <a:solidFill>
                  <a:srgbClr val="3333FF"/>
                </a:solidFill>
                <a:latin typeface="Times New Roman" panose="02020603050405020304" pitchFamily="18" charset="0"/>
              </a:rPr>
              <a:t>结尾的学科名称如</a:t>
            </a:r>
            <a:r>
              <a:rPr lang="en-US" altLang="zh-CN" sz="3200" b="1" dirty="0">
                <a:solidFill>
                  <a:srgbClr val="3333FF"/>
                </a:solidFill>
                <a:latin typeface="Times New Roman" panose="02020603050405020304" pitchFamily="18" charset="0"/>
              </a:rPr>
              <a:t>: physics, mathematics; </a:t>
            </a:r>
            <a:r>
              <a:rPr lang="zh-CN" altLang="en-US" sz="3200" b="1" dirty="0">
                <a:solidFill>
                  <a:srgbClr val="3333FF"/>
                </a:solidFill>
                <a:latin typeface="Times New Roman" panose="02020603050405020304" pitchFamily="18" charset="0"/>
              </a:rPr>
              <a:t>国名如</a:t>
            </a:r>
            <a:r>
              <a:rPr lang="en-US" altLang="zh-CN" sz="3200" b="1" dirty="0">
                <a:solidFill>
                  <a:srgbClr val="3333FF"/>
                </a:solidFill>
                <a:latin typeface="Times New Roman" panose="02020603050405020304" pitchFamily="18" charset="0"/>
              </a:rPr>
              <a:t>: the United States; </a:t>
            </a:r>
            <a:r>
              <a:rPr lang="zh-CN" altLang="en-US" sz="3200" b="1" dirty="0">
                <a:solidFill>
                  <a:srgbClr val="3333FF"/>
                </a:solidFill>
                <a:latin typeface="Times New Roman" panose="02020603050405020304" pitchFamily="18" charset="0"/>
              </a:rPr>
              <a:t>报纸名如</a:t>
            </a:r>
            <a:r>
              <a:rPr lang="en-US" altLang="zh-CN" sz="3200" b="1" dirty="0">
                <a:solidFill>
                  <a:srgbClr val="3333FF"/>
                </a:solidFill>
                <a:latin typeface="Times New Roman" panose="02020603050405020304" pitchFamily="18" charset="0"/>
              </a:rPr>
              <a:t>: the New Times; </a:t>
            </a:r>
            <a:r>
              <a:rPr lang="zh-CN" altLang="en-US" sz="3200" b="1" dirty="0">
                <a:solidFill>
                  <a:srgbClr val="3333FF"/>
                </a:solidFill>
                <a:latin typeface="Times New Roman" panose="02020603050405020304" pitchFamily="18" charset="0"/>
              </a:rPr>
              <a:t>书名如</a:t>
            </a:r>
            <a:r>
              <a:rPr lang="en-US" altLang="zh-CN" sz="3200" b="1" dirty="0">
                <a:solidFill>
                  <a:srgbClr val="3333FF"/>
                </a:solidFill>
                <a:latin typeface="Times New Roman" panose="02020603050405020304" pitchFamily="18" charset="0"/>
              </a:rPr>
              <a:t>: Arabian Nights; </a:t>
            </a:r>
            <a:r>
              <a:rPr lang="zh-CN" altLang="en-US" sz="3200" b="1" dirty="0">
                <a:solidFill>
                  <a:srgbClr val="3333FF"/>
                </a:solidFill>
                <a:latin typeface="Times New Roman" panose="02020603050405020304" pitchFamily="18" charset="0"/>
              </a:rPr>
              <a:t>以及 </a:t>
            </a:r>
            <a:r>
              <a:rPr lang="en-US" altLang="zh-CN" sz="3200" b="1" dirty="0">
                <a:solidFill>
                  <a:srgbClr val="3333FF"/>
                </a:solidFill>
                <a:latin typeface="Times New Roman" panose="02020603050405020304" pitchFamily="18" charset="0"/>
              </a:rPr>
              <a:t>the United Nations </a:t>
            </a:r>
            <a:r>
              <a:rPr lang="zh-CN" altLang="en-US" sz="3200" b="1" dirty="0">
                <a:solidFill>
                  <a:srgbClr val="3333FF"/>
                </a:solidFill>
                <a:latin typeface="Times New Roman" panose="02020603050405020304" pitchFamily="18" charset="0"/>
              </a:rPr>
              <a:t>等作主语</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谓语动词要用单数</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如</a:t>
            </a:r>
            <a:r>
              <a:rPr lang="en-US" altLang="zh-CN" sz="3200" b="1" dirty="0">
                <a:solidFill>
                  <a:srgbClr val="3333FF"/>
                </a:solidFill>
                <a:latin typeface="Times New Roman" panose="02020603050405020304" pitchFamily="18" charset="0"/>
              </a:rPr>
              <a:t>:</a:t>
            </a:r>
            <a:endParaRPr lang="en-US" altLang="zh-CN" sz="3200" b="1" dirty="0">
              <a:solidFill>
                <a:srgbClr val="3333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blinds(horizontal)">
                                      <p:cBhvr>
                                        <p:cTn id="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idx="1"/>
          </p:nvPr>
        </p:nvSpPr>
        <p:spPr>
          <a:xfrm>
            <a:off x="323850" y="188913"/>
            <a:ext cx="8293100" cy="5832475"/>
          </a:xfrm>
          <a:ln/>
        </p:spPr>
        <p:txBody>
          <a:bodyPr vert="horz" wrap="square" lIns="91440" tIns="45720" rIns="91440" bIns="45720" anchor="t"/>
          <a:p>
            <a:pPr eaLnBrk="1" hangingPunct="1">
              <a:lnSpc>
                <a:spcPct val="120000"/>
              </a:lnSpc>
              <a:spcBef>
                <a:spcPct val="0"/>
              </a:spcBef>
              <a:buNone/>
            </a:pPr>
            <a:r>
              <a:rPr lang="en-US" altLang="zh-CN" sz="2800" b="1" dirty="0">
                <a:solidFill>
                  <a:srgbClr val="3333FF"/>
                </a:solidFill>
                <a:latin typeface="Times New Roman" panose="02020603050405020304" pitchFamily="18" charset="0"/>
              </a:rPr>
              <a:t>8. </a:t>
            </a:r>
            <a:r>
              <a:rPr lang="zh-CN" altLang="en-US" sz="2800" b="1" dirty="0">
                <a:solidFill>
                  <a:srgbClr val="3333FF"/>
                </a:solidFill>
                <a:latin typeface="Times New Roman" panose="02020603050405020304" pitchFamily="18" charset="0"/>
              </a:rPr>
              <a:t>如果主语由“</a:t>
            </a:r>
            <a:r>
              <a:rPr lang="en-US" altLang="zh-CN" sz="2800" b="1" dirty="0">
                <a:solidFill>
                  <a:srgbClr val="3333FF"/>
                </a:solidFill>
                <a:latin typeface="Times New Roman" panose="02020603050405020304" pitchFamily="18" charset="0"/>
              </a:rPr>
              <a:t>the + </a:t>
            </a:r>
            <a:r>
              <a:rPr lang="zh-CN" altLang="en-US" sz="2800" b="1" dirty="0">
                <a:solidFill>
                  <a:srgbClr val="3333FF"/>
                </a:solidFill>
                <a:latin typeface="Times New Roman" panose="02020603050405020304" pitchFamily="18" charset="0"/>
              </a:rPr>
              <a:t>形容词</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或过去分词</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结构担任时</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谓语通常用复数</a:t>
            </a:r>
            <a:r>
              <a:rPr lang="en-US" altLang="zh-CN" sz="2800" b="1" dirty="0">
                <a:solidFill>
                  <a:srgbClr val="3333FF"/>
                </a:solidFill>
                <a:latin typeface="Times New Roman" panose="02020603050405020304" pitchFamily="18" charset="0"/>
              </a:rPr>
              <a:t>;</a:t>
            </a:r>
            <a:r>
              <a:rPr lang="zh-CN" altLang="en-US" sz="2800" b="1" dirty="0">
                <a:solidFill>
                  <a:srgbClr val="3333FF"/>
                </a:solidFill>
                <a:latin typeface="Times New Roman" panose="02020603050405020304" pitchFamily="18" charset="0"/>
              </a:rPr>
              <a:t>这类词有</a:t>
            </a:r>
            <a:r>
              <a:rPr lang="en-US" altLang="zh-CN" sz="2800" b="1" dirty="0">
                <a:solidFill>
                  <a:srgbClr val="3333FF"/>
                </a:solidFill>
                <a:latin typeface="Times New Roman" panose="02020603050405020304" pitchFamily="18" charset="0"/>
              </a:rPr>
              <a:t>: the brave, the poor, the rich, the blind, the young, the old, the sick, the dead, the deaf and dumb</a:t>
            </a:r>
            <a:r>
              <a:rPr lang="zh-CN" altLang="en-US" sz="2800" b="1" dirty="0">
                <a:solidFill>
                  <a:srgbClr val="3333FF"/>
                </a:solidFill>
                <a:latin typeface="Times New Roman" panose="02020603050405020304" pitchFamily="18" charset="0"/>
              </a:rPr>
              <a:t>等</a:t>
            </a:r>
            <a:endParaRPr lang="zh-CN" altLang="en-US" sz="2800" b="1" dirty="0">
              <a:solidFill>
                <a:srgbClr val="3333FF"/>
              </a:solidFill>
              <a:latin typeface="Times New Roman" panose="02020603050405020304" pitchFamily="18" charset="0"/>
            </a:endParaRPr>
          </a:p>
        </p:txBody>
      </p:sp>
      <p:pic>
        <p:nvPicPr>
          <p:cNvPr id="30723" name="Picture 3"/>
          <p:cNvPicPr>
            <a:picLocks noChangeAspect="1"/>
          </p:cNvPicPr>
          <p:nvPr/>
        </p:nvPicPr>
        <p:blipFill>
          <a:blip r:embed="rId1"/>
          <a:srcRect l="18019" t="55646" r="24872" b="10437"/>
          <a:stretch>
            <a:fillRect/>
          </a:stretch>
        </p:blipFill>
        <p:spPr>
          <a:xfrm>
            <a:off x="1116013" y="2565400"/>
            <a:ext cx="7272337" cy="4103688"/>
          </a:xfrm>
          <a:prstGeom prst="rect">
            <a:avLst/>
          </a:prstGeom>
          <a:noFill/>
          <a:ln w="38100" cap="flat" cmpd="sng">
            <a:solidFill>
              <a:schemeClr val="tx1"/>
            </a:solidFill>
            <a:prstDash val="solid"/>
            <a:miter/>
            <a:headEnd type="none" w="med" len="med"/>
            <a:tailEnd type="none" w="med" len="me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xEl>
                                              <p:charRg st="0" end="147"/>
                                            </p:txEl>
                                          </p:spTgt>
                                        </p:tgtEl>
                                        <p:attrNameLst>
                                          <p:attrName>style.visibility</p:attrName>
                                        </p:attrNameLst>
                                      </p:cBhvr>
                                      <p:to>
                                        <p:strVal val="visible"/>
                                      </p:to>
                                    </p:set>
                                    <p:animEffect transition="in" filter="circle(in)">
                                      <p:cBhvr>
                                        <p:cTn id="7" dur="1000"/>
                                        <p:tgtEl>
                                          <p:spTgt spid="30722">
                                            <p:txEl>
                                              <p:charRg st="0" end="14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linds(horizontal)">
                                      <p:cBhvr>
                                        <p:cTn id="12"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6" descr="图片1fff"/>
          <p:cNvPicPr>
            <a:picLocks noChangeAspect="1"/>
          </p:cNvPicPr>
          <p:nvPr/>
        </p:nvPicPr>
        <p:blipFill>
          <a:blip r:embed="rId1"/>
          <a:stretch>
            <a:fillRect/>
          </a:stretch>
        </p:blipFill>
        <p:spPr>
          <a:xfrm>
            <a:off x="0" y="-227012"/>
            <a:ext cx="9144000" cy="7085012"/>
          </a:xfrm>
          <a:prstGeom prst="rect">
            <a:avLst/>
          </a:prstGeom>
          <a:noFill/>
          <a:ln w="9525">
            <a:noFill/>
          </a:ln>
        </p:spPr>
      </p:pic>
      <p:grpSp>
        <p:nvGrpSpPr>
          <p:cNvPr id="2" name="Group 2"/>
          <p:cNvGrpSpPr/>
          <p:nvPr/>
        </p:nvGrpSpPr>
        <p:grpSpPr>
          <a:xfrm>
            <a:off x="152400" y="0"/>
            <a:ext cx="2057400" cy="2513013"/>
            <a:chOff x="528" y="336"/>
            <a:chExt cx="1680" cy="1934"/>
          </a:xfrm>
        </p:grpSpPr>
        <p:pic>
          <p:nvPicPr>
            <p:cNvPr id="4120" name="Picture 3" descr="w6"/>
            <p:cNvPicPr>
              <a:picLocks noChangeAspect="1"/>
            </p:cNvPicPr>
            <p:nvPr/>
          </p:nvPicPr>
          <p:blipFill>
            <a:blip r:embed="rId2"/>
            <a:stretch>
              <a:fillRect/>
            </a:stretch>
          </p:blipFill>
          <p:spPr>
            <a:xfrm>
              <a:off x="528" y="336"/>
              <a:ext cx="1680" cy="1516"/>
            </a:xfrm>
            <a:prstGeom prst="rect">
              <a:avLst/>
            </a:prstGeom>
            <a:noFill/>
            <a:ln w="9525">
              <a:noFill/>
            </a:ln>
          </p:spPr>
        </p:pic>
        <p:sp>
          <p:nvSpPr>
            <p:cNvPr id="4121" name="Text Box 4"/>
            <p:cNvSpPr txBox="1"/>
            <p:nvPr/>
          </p:nvSpPr>
          <p:spPr>
            <a:xfrm>
              <a:off x="960" y="1824"/>
              <a:ext cx="890" cy="446"/>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Bob </a:t>
              </a:r>
              <a:endParaRPr lang="en-US" altLang="zh-CN" sz="3200" b="1" dirty="0">
                <a:solidFill>
                  <a:srgbClr val="FF0000"/>
                </a:solidFill>
                <a:latin typeface="Tahoma" panose="020B0604030504040204" pitchFamily="34" charset="0"/>
              </a:endParaRPr>
            </a:p>
          </p:txBody>
        </p:sp>
      </p:grpSp>
      <p:sp>
        <p:nvSpPr>
          <p:cNvPr id="7173" name="Text Box 5">
            <a:hlinkClick r:id="" action="ppaction://noaction"/>
          </p:cNvPr>
          <p:cNvSpPr txBox="1"/>
          <p:nvPr/>
        </p:nvSpPr>
        <p:spPr>
          <a:xfrm>
            <a:off x="2362200" y="258763"/>
            <a:ext cx="4443413" cy="579437"/>
          </a:xfrm>
          <a:prstGeom prst="rect">
            <a:avLst/>
          </a:prstGeom>
          <a:noFill/>
          <a:ln w="9525">
            <a:noFill/>
          </a:ln>
        </p:spPr>
        <p:txBody>
          <a:bodyPr wrap="none">
            <a:spAutoFit/>
          </a:bodyPr>
          <a:p>
            <a:r>
              <a:rPr lang="en-US" altLang="zh-CN" sz="3200" b="1" dirty="0">
                <a:latin typeface="Tahoma" panose="020B0604030504040204" pitchFamily="34" charset="0"/>
              </a:rPr>
              <a:t>Bob _____ a worker.</a:t>
            </a:r>
            <a:endParaRPr lang="en-US" altLang="zh-CN" sz="3200" b="1" dirty="0">
              <a:latin typeface="Tahoma" panose="020B0604030504040204" pitchFamily="34" charset="0"/>
            </a:endParaRPr>
          </a:p>
        </p:txBody>
      </p:sp>
      <p:sp>
        <p:nvSpPr>
          <p:cNvPr id="7174" name="Text Box 6"/>
          <p:cNvSpPr txBox="1"/>
          <p:nvPr/>
        </p:nvSpPr>
        <p:spPr>
          <a:xfrm>
            <a:off x="3733800" y="228600"/>
            <a:ext cx="515938" cy="579438"/>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is</a:t>
            </a:r>
            <a:endParaRPr lang="en-US" altLang="zh-CN" sz="3200" b="1" dirty="0">
              <a:solidFill>
                <a:srgbClr val="0000FF"/>
              </a:solidFill>
              <a:latin typeface="Tahoma" panose="020B0604030504040204" pitchFamily="34" charset="0"/>
            </a:endParaRPr>
          </a:p>
        </p:txBody>
      </p:sp>
      <p:grpSp>
        <p:nvGrpSpPr>
          <p:cNvPr id="3" name="Group 7"/>
          <p:cNvGrpSpPr/>
          <p:nvPr/>
        </p:nvGrpSpPr>
        <p:grpSpPr>
          <a:xfrm>
            <a:off x="457200" y="2271713"/>
            <a:ext cx="1671638" cy="2193925"/>
            <a:chOff x="288" y="1431"/>
            <a:chExt cx="1053" cy="1382"/>
          </a:xfrm>
        </p:grpSpPr>
        <p:pic>
          <p:nvPicPr>
            <p:cNvPr id="4118" name="Picture 8" descr="w2"/>
            <p:cNvPicPr>
              <a:picLocks noChangeAspect="1"/>
            </p:cNvPicPr>
            <p:nvPr/>
          </p:nvPicPr>
          <p:blipFill>
            <a:blip r:embed="rId3"/>
            <a:stretch>
              <a:fillRect/>
            </a:stretch>
          </p:blipFill>
          <p:spPr>
            <a:xfrm>
              <a:off x="288" y="1431"/>
              <a:ext cx="1053" cy="1057"/>
            </a:xfrm>
            <a:prstGeom prst="rect">
              <a:avLst/>
            </a:prstGeom>
            <a:noFill/>
            <a:ln w="9525">
              <a:noFill/>
            </a:ln>
          </p:spPr>
        </p:pic>
        <p:sp>
          <p:nvSpPr>
            <p:cNvPr id="4119" name="Text Box 9"/>
            <p:cNvSpPr txBox="1"/>
            <p:nvPr/>
          </p:nvSpPr>
          <p:spPr>
            <a:xfrm>
              <a:off x="397" y="2448"/>
              <a:ext cx="803" cy="365"/>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Mike</a:t>
              </a:r>
              <a:r>
                <a:rPr lang="en-US" altLang="zh-CN" sz="3200" b="1" dirty="0">
                  <a:solidFill>
                    <a:srgbClr val="0000FF"/>
                  </a:solidFill>
                  <a:latin typeface="Tahoma" panose="020B0604030504040204" pitchFamily="34" charset="0"/>
                </a:rPr>
                <a:t> </a:t>
              </a:r>
              <a:endParaRPr lang="en-US" altLang="zh-CN" sz="3200" b="1" dirty="0">
                <a:solidFill>
                  <a:srgbClr val="0000FF"/>
                </a:solidFill>
                <a:latin typeface="Tahoma" panose="020B0604030504040204" pitchFamily="34" charset="0"/>
              </a:endParaRPr>
            </a:p>
          </p:txBody>
        </p:sp>
      </p:grpSp>
      <p:sp>
        <p:nvSpPr>
          <p:cNvPr id="7178" name="Text Box 10"/>
          <p:cNvSpPr txBox="1"/>
          <p:nvPr/>
        </p:nvSpPr>
        <p:spPr>
          <a:xfrm>
            <a:off x="2362200" y="990600"/>
            <a:ext cx="6224588" cy="579438"/>
          </a:xfrm>
          <a:prstGeom prst="rect">
            <a:avLst/>
          </a:prstGeom>
          <a:noFill/>
          <a:ln w="9525">
            <a:noFill/>
          </a:ln>
        </p:spPr>
        <p:txBody>
          <a:bodyPr>
            <a:spAutoFit/>
          </a:bodyPr>
          <a:p>
            <a:r>
              <a:rPr lang="en-US" altLang="zh-CN" sz="3200" b="1" dirty="0">
                <a:latin typeface="Tahoma" panose="020B0604030504040204" pitchFamily="34" charset="0"/>
              </a:rPr>
              <a:t>Mike and Bob _____ workers.</a:t>
            </a:r>
            <a:endParaRPr lang="en-US" altLang="zh-CN" sz="3200" b="1" dirty="0">
              <a:latin typeface="Tahoma" panose="020B0604030504040204" pitchFamily="34" charset="0"/>
            </a:endParaRPr>
          </a:p>
        </p:txBody>
      </p:sp>
      <p:sp>
        <p:nvSpPr>
          <p:cNvPr id="7179" name="Text Box 11"/>
          <p:cNvSpPr txBox="1"/>
          <p:nvPr/>
        </p:nvSpPr>
        <p:spPr>
          <a:xfrm>
            <a:off x="5486400" y="944563"/>
            <a:ext cx="844550" cy="579437"/>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are</a:t>
            </a:r>
            <a:endParaRPr lang="en-US" altLang="zh-CN" sz="3200" b="1" dirty="0">
              <a:solidFill>
                <a:srgbClr val="0000FF"/>
              </a:solidFill>
              <a:latin typeface="Tahoma" panose="020B0604030504040204" pitchFamily="34" charset="0"/>
            </a:endParaRPr>
          </a:p>
        </p:txBody>
      </p:sp>
      <p:sp>
        <p:nvSpPr>
          <p:cNvPr id="7180" name="Text Box 12"/>
          <p:cNvSpPr txBox="1"/>
          <p:nvPr/>
        </p:nvSpPr>
        <p:spPr>
          <a:xfrm>
            <a:off x="2362200" y="1676400"/>
            <a:ext cx="5948363" cy="1066800"/>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Both</a:t>
            </a:r>
            <a:r>
              <a:rPr lang="en-US" altLang="zh-CN" sz="3200" b="1" dirty="0">
                <a:latin typeface="Tahoma" panose="020B0604030504040204" pitchFamily="34" charset="0"/>
              </a:rPr>
              <a:t> Mike </a:t>
            </a:r>
            <a:r>
              <a:rPr lang="en-US" altLang="zh-CN" sz="3200" b="1" dirty="0">
                <a:solidFill>
                  <a:srgbClr val="FF0000"/>
                </a:solidFill>
                <a:latin typeface="Tahoma" panose="020B0604030504040204" pitchFamily="34" charset="0"/>
              </a:rPr>
              <a:t>and</a:t>
            </a:r>
            <a:r>
              <a:rPr lang="en-US" altLang="zh-CN" sz="3200" b="1" dirty="0">
                <a:latin typeface="Tahoma" panose="020B0604030504040204" pitchFamily="34" charset="0"/>
              </a:rPr>
              <a:t> Bob _______</a:t>
            </a:r>
            <a:endParaRPr lang="en-US" altLang="zh-CN" sz="3200" b="1" dirty="0">
              <a:latin typeface="Tahoma" panose="020B0604030504040204" pitchFamily="34" charset="0"/>
            </a:endParaRPr>
          </a:p>
          <a:p>
            <a:r>
              <a:rPr lang="en-US" altLang="zh-CN" sz="3200" b="1" dirty="0">
                <a:latin typeface="Tahoma" panose="020B0604030504040204" pitchFamily="34" charset="0"/>
              </a:rPr>
              <a:t> workers.</a:t>
            </a:r>
            <a:endParaRPr lang="en-US" altLang="zh-CN" sz="3200" b="1" dirty="0">
              <a:latin typeface="Tahoma" panose="020B0604030504040204" pitchFamily="34" charset="0"/>
            </a:endParaRPr>
          </a:p>
        </p:txBody>
      </p:sp>
      <p:sp>
        <p:nvSpPr>
          <p:cNvPr id="7181" name="Text Box 13"/>
          <p:cNvSpPr txBox="1"/>
          <p:nvPr/>
        </p:nvSpPr>
        <p:spPr>
          <a:xfrm>
            <a:off x="6858000" y="1554163"/>
            <a:ext cx="844550" cy="579437"/>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are</a:t>
            </a:r>
            <a:endParaRPr lang="en-US" altLang="zh-CN" sz="3200" b="1" dirty="0">
              <a:solidFill>
                <a:srgbClr val="0000FF"/>
              </a:solidFill>
              <a:latin typeface="Tahoma" panose="020B0604030504040204" pitchFamily="34" charset="0"/>
            </a:endParaRPr>
          </a:p>
        </p:txBody>
      </p:sp>
      <p:sp>
        <p:nvSpPr>
          <p:cNvPr id="7182" name="Text Box 14"/>
          <p:cNvSpPr txBox="1"/>
          <p:nvPr/>
        </p:nvSpPr>
        <p:spPr>
          <a:xfrm>
            <a:off x="2438400" y="2743200"/>
            <a:ext cx="6440488" cy="1066800"/>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Neither</a:t>
            </a:r>
            <a:r>
              <a:rPr lang="en-US" altLang="zh-CN" sz="3200" b="1" dirty="0">
                <a:latin typeface="Tahoma" panose="020B0604030504040204" pitchFamily="34" charset="0"/>
              </a:rPr>
              <a:t> Mike </a:t>
            </a:r>
            <a:r>
              <a:rPr lang="en-US" altLang="zh-CN" sz="3200" b="1" dirty="0">
                <a:solidFill>
                  <a:srgbClr val="FF0000"/>
                </a:solidFill>
                <a:latin typeface="Tahoma" panose="020B0604030504040204" pitchFamily="34" charset="0"/>
              </a:rPr>
              <a:t>nor</a:t>
            </a:r>
            <a:r>
              <a:rPr lang="en-US" altLang="zh-CN" sz="3200" b="1" dirty="0">
                <a:latin typeface="Tahoma" panose="020B0604030504040204" pitchFamily="34" charset="0"/>
              </a:rPr>
              <a:t> Bob _______</a:t>
            </a:r>
            <a:endParaRPr lang="en-US" altLang="zh-CN" sz="3200" b="1" dirty="0">
              <a:latin typeface="Tahoma" panose="020B0604030504040204" pitchFamily="34" charset="0"/>
            </a:endParaRPr>
          </a:p>
          <a:p>
            <a:r>
              <a:rPr lang="en-US" altLang="zh-CN" sz="3200" b="1" dirty="0">
                <a:latin typeface="Tahoma" panose="020B0604030504040204" pitchFamily="34" charset="0"/>
              </a:rPr>
              <a:t> a teacher.</a:t>
            </a:r>
            <a:endParaRPr lang="en-US" altLang="zh-CN" sz="3200" b="1" dirty="0">
              <a:latin typeface="Tahoma" panose="020B0604030504040204" pitchFamily="34" charset="0"/>
            </a:endParaRPr>
          </a:p>
        </p:txBody>
      </p:sp>
      <p:sp>
        <p:nvSpPr>
          <p:cNvPr id="7183" name="Text Box 15"/>
          <p:cNvSpPr txBox="1"/>
          <p:nvPr/>
        </p:nvSpPr>
        <p:spPr>
          <a:xfrm>
            <a:off x="7315200" y="2667000"/>
            <a:ext cx="515938" cy="579438"/>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is</a:t>
            </a:r>
            <a:endParaRPr lang="en-US" altLang="zh-CN" sz="3200" b="1" dirty="0">
              <a:solidFill>
                <a:srgbClr val="0000FF"/>
              </a:solidFill>
              <a:latin typeface="Tahoma" panose="020B0604030504040204" pitchFamily="34" charset="0"/>
            </a:endParaRPr>
          </a:p>
        </p:txBody>
      </p:sp>
      <p:grpSp>
        <p:nvGrpSpPr>
          <p:cNvPr id="4" name="Group 16"/>
          <p:cNvGrpSpPr/>
          <p:nvPr/>
        </p:nvGrpSpPr>
        <p:grpSpPr>
          <a:xfrm>
            <a:off x="533400" y="4419600"/>
            <a:ext cx="1273175" cy="2339975"/>
            <a:chOff x="336" y="2784"/>
            <a:chExt cx="802" cy="1474"/>
          </a:xfrm>
        </p:grpSpPr>
        <p:pic>
          <p:nvPicPr>
            <p:cNvPr id="4116" name="Picture 17" descr="w4"/>
            <p:cNvPicPr>
              <a:picLocks noChangeAspect="1"/>
            </p:cNvPicPr>
            <p:nvPr/>
          </p:nvPicPr>
          <p:blipFill>
            <a:blip r:embed="rId4"/>
            <a:stretch>
              <a:fillRect/>
            </a:stretch>
          </p:blipFill>
          <p:spPr>
            <a:xfrm>
              <a:off x="336" y="2784"/>
              <a:ext cx="802" cy="1104"/>
            </a:xfrm>
            <a:prstGeom prst="rect">
              <a:avLst/>
            </a:prstGeom>
            <a:noFill/>
            <a:ln w="9525">
              <a:noFill/>
            </a:ln>
          </p:spPr>
        </p:pic>
        <p:sp>
          <p:nvSpPr>
            <p:cNvPr id="4117" name="Text Box 18"/>
            <p:cNvSpPr txBox="1"/>
            <p:nvPr/>
          </p:nvSpPr>
          <p:spPr>
            <a:xfrm>
              <a:off x="458" y="3893"/>
              <a:ext cx="598" cy="365"/>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Bill </a:t>
              </a:r>
              <a:endParaRPr lang="en-US" altLang="zh-CN" sz="3200" b="1" dirty="0">
                <a:solidFill>
                  <a:srgbClr val="FF0000"/>
                </a:solidFill>
                <a:latin typeface="Tahoma" panose="020B0604030504040204" pitchFamily="34" charset="0"/>
              </a:endParaRPr>
            </a:p>
          </p:txBody>
        </p:sp>
      </p:grpSp>
      <p:sp>
        <p:nvSpPr>
          <p:cNvPr id="7187" name="Text Box 19"/>
          <p:cNvSpPr txBox="1"/>
          <p:nvPr/>
        </p:nvSpPr>
        <p:spPr>
          <a:xfrm>
            <a:off x="2362200" y="3810000"/>
            <a:ext cx="6292850" cy="1066800"/>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Neither</a:t>
            </a:r>
            <a:r>
              <a:rPr lang="en-US" altLang="zh-CN" sz="3200" b="1" dirty="0">
                <a:latin typeface="Tahoma" panose="020B0604030504040204" pitchFamily="34" charset="0"/>
              </a:rPr>
              <a:t> </a:t>
            </a:r>
            <a:r>
              <a:rPr lang="en-US" altLang="zh-CN" sz="3200" b="1" dirty="0">
                <a:solidFill>
                  <a:srgbClr val="FF0000"/>
                </a:solidFill>
                <a:latin typeface="Tahoma" panose="020B0604030504040204" pitchFamily="34" charset="0"/>
              </a:rPr>
              <a:t>of</a:t>
            </a:r>
            <a:r>
              <a:rPr lang="en-US" altLang="zh-CN" sz="3200" b="1" dirty="0">
                <a:latin typeface="Tahoma" panose="020B0604030504040204" pitchFamily="34" charset="0"/>
              </a:rPr>
              <a:t> them _______</a:t>
            </a:r>
            <a:endParaRPr lang="en-US" altLang="zh-CN" sz="3200" b="1" dirty="0">
              <a:latin typeface="Tahoma" panose="020B0604030504040204" pitchFamily="34" charset="0"/>
            </a:endParaRPr>
          </a:p>
          <a:p>
            <a:r>
              <a:rPr lang="en-US" altLang="zh-CN" sz="3200" b="1" dirty="0">
                <a:latin typeface="Tahoma" panose="020B0604030504040204" pitchFamily="34" charset="0"/>
              </a:rPr>
              <a:t> (know) how to teach English.</a:t>
            </a:r>
            <a:endParaRPr lang="en-US" altLang="zh-CN" sz="3200" b="1" dirty="0">
              <a:latin typeface="Tahoma" panose="020B0604030504040204" pitchFamily="34" charset="0"/>
            </a:endParaRPr>
          </a:p>
        </p:txBody>
      </p:sp>
      <p:sp>
        <p:nvSpPr>
          <p:cNvPr id="7188" name="Text Box 20"/>
          <p:cNvSpPr txBox="1"/>
          <p:nvPr/>
        </p:nvSpPr>
        <p:spPr>
          <a:xfrm>
            <a:off x="5638800" y="3733800"/>
            <a:ext cx="2982913" cy="579438"/>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 knows/know</a:t>
            </a:r>
            <a:endParaRPr lang="en-US" altLang="zh-CN" sz="3200" b="1" dirty="0">
              <a:solidFill>
                <a:srgbClr val="0000FF"/>
              </a:solidFill>
              <a:latin typeface="Tahoma" panose="020B0604030504040204" pitchFamily="34" charset="0"/>
            </a:endParaRPr>
          </a:p>
        </p:txBody>
      </p:sp>
      <p:sp>
        <p:nvSpPr>
          <p:cNvPr id="7189" name="Text Box 21"/>
          <p:cNvSpPr txBox="1"/>
          <p:nvPr/>
        </p:nvSpPr>
        <p:spPr>
          <a:xfrm>
            <a:off x="2438400" y="4906963"/>
            <a:ext cx="6105525" cy="579437"/>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All of</a:t>
            </a:r>
            <a:r>
              <a:rPr lang="en-US" altLang="zh-CN" sz="3200" b="1" dirty="0">
                <a:latin typeface="Tahoma" panose="020B0604030504040204" pitchFamily="34" charset="0"/>
              </a:rPr>
              <a:t> them ______  workers.</a:t>
            </a:r>
            <a:endParaRPr lang="en-US" altLang="zh-CN" sz="3200" b="1" dirty="0">
              <a:latin typeface="Tahoma" panose="020B0604030504040204" pitchFamily="34" charset="0"/>
            </a:endParaRPr>
          </a:p>
        </p:txBody>
      </p:sp>
      <p:sp>
        <p:nvSpPr>
          <p:cNvPr id="7190" name="Text Box 22">
            <a:hlinkClick r:id="" action="ppaction://noaction"/>
          </p:cNvPr>
          <p:cNvSpPr txBox="1"/>
          <p:nvPr/>
        </p:nvSpPr>
        <p:spPr>
          <a:xfrm>
            <a:off x="2436813" y="5562600"/>
            <a:ext cx="6173787" cy="1066800"/>
          </a:xfrm>
          <a:prstGeom prst="rect">
            <a:avLst/>
          </a:prstGeom>
          <a:noFill/>
          <a:ln w="9525">
            <a:noFill/>
          </a:ln>
        </p:spPr>
        <p:txBody>
          <a:bodyPr wrap="none">
            <a:spAutoFit/>
          </a:bodyPr>
          <a:p>
            <a:r>
              <a:rPr lang="en-US" altLang="zh-CN" sz="3200" b="1" dirty="0">
                <a:solidFill>
                  <a:srgbClr val="FF0000"/>
                </a:solidFill>
                <a:latin typeface="Tahoma" panose="020B0604030504040204" pitchFamily="34" charset="0"/>
              </a:rPr>
              <a:t>None of</a:t>
            </a:r>
            <a:r>
              <a:rPr lang="en-US" altLang="zh-CN" sz="3200" b="1" dirty="0">
                <a:latin typeface="Tahoma" panose="020B0604030504040204" pitchFamily="34" charset="0"/>
              </a:rPr>
              <a:t> them ___________ </a:t>
            </a:r>
            <a:endParaRPr lang="en-US" altLang="zh-CN" sz="3200" b="1" dirty="0">
              <a:latin typeface="Tahoma" panose="020B0604030504040204" pitchFamily="34" charset="0"/>
            </a:endParaRPr>
          </a:p>
          <a:p>
            <a:r>
              <a:rPr lang="en-US" altLang="zh-CN" sz="3200" b="1" dirty="0">
                <a:latin typeface="Tahoma" panose="020B0604030504040204" pitchFamily="34" charset="0"/>
              </a:rPr>
              <a:t>(know) how to teach English.</a:t>
            </a:r>
            <a:endParaRPr lang="en-US" altLang="zh-CN" sz="3200" b="1" dirty="0">
              <a:latin typeface="Tahoma" panose="020B0604030504040204" pitchFamily="34" charset="0"/>
            </a:endParaRPr>
          </a:p>
        </p:txBody>
      </p:sp>
      <p:sp>
        <p:nvSpPr>
          <p:cNvPr id="7191" name="Text Box 23"/>
          <p:cNvSpPr txBox="1"/>
          <p:nvPr/>
        </p:nvSpPr>
        <p:spPr>
          <a:xfrm>
            <a:off x="5181600" y="4906963"/>
            <a:ext cx="844550" cy="579437"/>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are</a:t>
            </a:r>
            <a:endParaRPr lang="en-US" altLang="zh-CN" sz="3200" b="1" dirty="0">
              <a:solidFill>
                <a:srgbClr val="0000FF"/>
              </a:solidFill>
              <a:latin typeface="Tahoma" panose="020B0604030504040204" pitchFamily="34" charset="0"/>
            </a:endParaRPr>
          </a:p>
        </p:txBody>
      </p:sp>
      <p:sp>
        <p:nvSpPr>
          <p:cNvPr id="7192" name="Text Box 24"/>
          <p:cNvSpPr txBox="1"/>
          <p:nvPr/>
        </p:nvSpPr>
        <p:spPr>
          <a:xfrm>
            <a:off x="5257800" y="5516563"/>
            <a:ext cx="2982913" cy="579437"/>
          </a:xfrm>
          <a:prstGeom prst="rect">
            <a:avLst/>
          </a:prstGeom>
          <a:noFill/>
          <a:ln w="9525">
            <a:noFill/>
          </a:ln>
        </p:spPr>
        <p:txBody>
          <a:bodyPr wrap="none">
            <a:spAutoFit/>
          </a:bodyPr>
          <a:p>
            <a:r>
              <a:rPr lang="en-US" altLang="zh-CN" sz="3200" b="1" dirty="0">
                <a:solidFill>
                  <a:srgbClr val="0000FF"/>
                </a:solidFill>
                <a:latin typeface="Tahoma" panose="020B0604030504040204" pitchFamily="34" charset="0"/>
              </a:rPr>
              <a:t> knows/know</a:t>
            </a:r>
            <a:endParaRPr lang="en-US" altLang="zh-CN" sz="3200" b="1" dirty="0">
              <a:solidFill>
                <a:srgbClr val="0000FF"/>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1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71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71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71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71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71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7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8" grpId="0"/>
      <p:bldP spid="7179" grpId="0"/>
      <p:bldP spid="7180" grpId="0"/>
      <p:bldP spid="7181" grpId="0"/>
      <p:bldP spid="7182" grpId="0"/>
      <p:bldP spid="7183" grpId="0"/>
      <p:bldP spid="7187" grpId="0"/>
      <p:bldP spid="7188" grpId="0"/>
      <p:bldP spid="7189" grpId="0"/>
      <p:bldP spid="7190" grpId="0"/>
      <p:bldP spid="7191" grpId="0"/>
      <p:bldP spid="71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Text Box 3">
            <a:hlinkClick r:id="rId1" action="ppaction://hlinksldjump" highlightClick="1"/>
          </p:cNvPr>
          <p:cNvSpPr txBox="1">
            <a:spLocks noChangeArrowheads="1"/>
          </p:cNvSpPr>
          <p:nvPr/>
        </p:nvSpPr>
        <p:spPr bwMode="auto">
          <a:xfrm>
            <a:off x="0" y="260350"/>
            <a:ext cx="2667000" cy="720725"/>
          </a:xfrm>
          <a:prstGeom prst="rect">
            <a:avLst/>
          </a:prstGeom>
          <a:gradFill rotWithShape="1">
            <a:gsLst>
              <a:gs pos="0">
                <a:srgbClr val="C0C0C0">
                  <a:alpha val="99001"/>
                </a:srgbClr>
              </a:gs>
              <a:gs pos="100000">
                <a:srgbClr val="CCECFF"/>
              </a:gs>
            </a:gsLst>
            <a:lin ang="5400000" scaled="1"/>
          </a:gradFill>
          <a:ln w="9525">
            <a:noFill/>
            <a:miter lim="800000"/>
          </a:ln>
          <a:effectLst/>
        </p:spPr>
        <p:txBody>
          <a:bodyPr/>
          <a:lstStyle/>
          <a:p>
            <a:pPr marR="0" algn="ctr" defTabSz="914400">
              <a:spcBef>
                <a:spcPct val="50000"/>
              </a:spcBef>
              <a:buClrTx/>
              <a:buSzTx/>
              <a:buFontTx/>
              <a:defRPr/>
            </a:pPr>
            <a:r>
              <a:rPr kumimoji="1" lang="zh-CN" altLang="en-US" sz="3000" kern="1200" cap="none" spc="0" normalizeH="0" baseline="0" noProof="0">
                <a:solidFill>
                  <a:srgbClr val="FF9900"/>
                </a:solidFill>
                <a:effectLst>
                  <a:outerShdw blurRad="38100" dist="38100" dir="2700000" algn="tl">
                    <a:srgbClr val="000000"/>
                  </a:outerShdw>
                </a:effectLst>
                <a:latin typeface="Arial Narrow" panose="020B0606020202030204" pitchFamily="34" charset="0"/>
                <a:ea typeface="宋体" panose="02010600030101010101" pitchFamily="2" charset="-122"/>
                <a:cs typeface="+mn-cs"/>
              </a:rPr>
              <a:t>就近一致</a:t>
            </a:r>
            <a:endParaRPr kumimoji="1" lang="zh-CN" altLang="en-US" sz="3000" kern="1200" cap="none" spc="0" normalizeH="0" baseline="0" noProof="0">
              <a:solidFill>
                <a:srgbClr val="FF9900"/>
              </a:solidFill>
              <a:effectLst>
                <a:outerShdw blurRad="38100" dist="38100" dir="2700000" algn="tl">
                  <a:srgbClr val="000000"/>
                </a:outerShdw>
              </a:effectLst>
              <a:latin typeface="Arial Narrow" panose="020B0606020202030204" pitchFamily="34" charset="0"/>
              <a:ea typeface="宋体" panose="02010600030101010101" pitchFamily="2" charset="-122"/>
              <a:cs typeface="+mn-cs"/>
            </a:endParaRPr>
          </a:p>
        </p:txBody>
      </p:sp>
      <p:sp>
        <p:nvSpPr>
          <p:cNvPr id="26627" name="Freeform 4"/>
          <p:cNvSpPr/>
          <p:nvPr/>
        </p:nvSpPr>
        <p:spPr>
          <a:xfrm>
            <a:off x="5651500" y="1981200"/>
            <a:ext cx="1968500" cy="1739900"/>
          </a:xfrm>
          <a:custGeom>
            <a:avLst/>
            <a:gdLst>
              <a:gd name="txL" fmla="*/ 0 w 1240"/>
              <a:gd name="txT" fmla="*/ 0 h 1096"/>
              <a:gd name="txR" fmla="*/ 1240 w 1240"/>
              <a:gd name="txB" fmla="*/ 1096 h 1096"/>
            </a:gdLst>
            <a:ahLst/>
            <a:cxnLst>
              <a:cxn ang="0">
                <a:pos x="1915318790" y="0"/>
              </a:cxn>
              <a:cxn ang="0">
                <a:pos x="100806235" y="2147483647"/>
              </a:cxn>
              <a:cxn ang="0">
                <a:pos x="2147483647" y="2056447378"/>
              </a:cxn>
              <a:cxn ang="0">
                <a:pos x="2147483647" y="1693545039"/>
              </a:cxn>
              <a:cxn ang="0">
                <a:pos x="2147483647" y="2056447378"/>
              </a:cxn>
              <a:cxn ang="0">
                <a:pos x="2147483647" y="1814512485"/>
              </a:cxn>
              <a:cxn ang="0">
                <a:pos x="2147483647" y="1935479931"/>
              </a:cxn>
            </a:cxnLst>
            <a:rect l="txL" t="txT" r="txR" b="txB"/>
            <a:pathLst>
              <a:path w="1240" h="1096">
                <a:moveTo>
                  <a:pt x="760" y="0"/>
                </a:moveTo>
                <a:cubicBezTo>
                  <a:pt x="380" y="412"/>
                  <a:pt x="0" y="824"/>
                  <a:pt x="40" y="960"/>
                </a:cubicBezTo>
                <a:cubicBezTo>
                  <a:pt x="80" y="1096"/>
                  <a:pt x="808" y="864"/>
                  <a:pt x="1000" y="816"/>
                </a:cubicBezTo>
                <a:cubicBezTo>
                  <a:pt x="1192" y="768"/>
                  <a:pt x="1160" y="672"/>
                  <a:pt x="1192" y="672"/>
                </a:cubicBezTo>
                <a:cubicBezTo>
                  <a:pt x="1224" y="672"/>
                  <a:pt x="1192" y="808"/>
                  <a:pt x="1192" y="816"/>
                </a:cubicBezTo>
                <a:cubicBezTo>
                  <a:pt x="1192" y="824"/>
                  <a:pt x="1184" y="728"/>
                  <a:pt x="1192" y="720"/>
                </a:cubicBezTo>
                <a:cubicBezTo>
                  <a:pt x="1200" y="712"/>
                  <a:pt x="1220" y="740"/>
                  <a:pt x="1240" y="768"/>
                </a:cubicBezTo>
              </a:path>
            </a:pathLst>
          </a:custGeom>
          <a:noFill/>
          <a:ln w="9525">
            <a:noFill/>
          </a:ln>
        </p:spPr>
        <p:txBody>
          <a:bodyPr/>
          <a:p>
            <a:endParaRPr lang="zh-CN" altLang="en-US" dirty="0">
              <a:latin typeface="Arial" panose="020B0604020202020204" pitchFamily="34" charset="0"/>
            </a:endParaRPr>
          </a:p>
        </p:txBody>
      </p:sp>
      <p:sp>
        <p:nvSpPr>
          <p:cNvPr id="31752" name="Text Box 8"/>
          <p:cNvSpPr txBox="1">
            <a:spLocks noChangeArrowheads="1"/>
          </p:cNvSpPr>
          <p:nvPr/>
        </p:nvSpPr>
        <p:spPr bwMode="auto">
          <a:xfrm>
            <a:off x="6096000" y="-92075"/>
            <a:ext cx="3962400" cy="701675"/>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4000" b="1" kern="1200" cap="none" spc="0" normalizeH="0" baseline="0" noProof="0">
                <a:solidFill>
                  <a:schemeClr val="folHlink"/>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rPr>
              <a:t>主谓一致</a:t>
            </a:r>
            <a:endParaRPr kumimoji="0" lang="zh-CN" altLang="en-US" sz="4000" b="1" kern="1200" cap="none" spc="0" normalizeH="0" baseline="0" noProof="0">
              <a:solidFill>
                <a:schemeClr val="folHlink"/>
              </a:solidFill>
              <a:effectLst>
                <a:outerShdw blurRad="38100" dist="38100" dir="2700000" algn="tl">
                  <a:srgbClr val="C0C0C0"/>
                </a:outerShdw>
              </a:effectLst>
              <a:latin typeface="Arial" panose="020B0604020202020204" pitchFamily="34" charset="0"/>
              <a:ea typeface="华文彩云" panose="02010800040101010101" pitchFamily="2" charset="-122"/>
              <a:cs typeface="+mn-cs"/>
            </a:endParaRPr>
          </a:p>
        </p:txBody>
      </p:sp>
      <p:sp>
        <p:nvSpPr>
          <p:cNvPr id="26629" name="Text Box 10"/>
          <p:cNvSpPr txBox="1"/>
          <p:nvPr/>
        </p:nvSpPr>
        <p:spPr>
          <a:xfrm>
            <a:off x="611188" y="1146175"/>
            <a:ext cx="8151812" cy="1554163"/>
          </a:xfrm>
          <a:prstGeom prst="rect">
            <a:avLst/>
          </a:prstGeom>
          <a:noFill/>
          <a:ln w="9525">
            <a:noFill/>
          </a:ln>
        </p:spPr>
        <p:txBody>
          <a:bodyPr>
            <a:spAutoFit/>
          </a:bodyPr>
          <a:p>
            <a:pPr marL="457200" indent="-457200">
              <a:spcBef>
                <a:spcPct val="50000"/>
              </a:spcBef>
            </a:pPr>
            <a:r>
              <a:rPr lang="en-US" altLang="zh-CN" sz="3200" b="1" dirty="0">
                <a:solidFill>
                  <a:srgbClr val="3333FF"/>
                </a:solidFill>
                <a:latin typeface="Times New Roman" panose="02020603050405020304" pitchFamily="18" charset="0"/>
              </a:rPr>
              <a:t>1. </a:t>
            </a:r>
            <a:r>
              <a:rPr lang="zh-CN" altLang="en-US" sz="3200" b="1" dirty="0">
                <a:solidFill>
                  <a:srgbClr val="3333FF"/>
                </a:solidFill>
                <a:latin typeface="Times New Roman" panose="02020603050405020304" pitchFamily="18" charset="0"/>
              </a:rPr>
              <a:t>由</a:t>
            </a:r>
            <a:r>
              <a:rPr lang="en-US" altLang="zh-CN" sz="3200" b="1" dirty="0">
                <a:solidFill>
                  <a:srgbClr val="3333FF"/>
                </a:solidFill>
                <a:latin typeface="Times New Roman" panose="02020603050405020304" pitchFamily="18" charset="0"/>
              </a:rPr>
              <a:t>here, there, where</a:t>
            </a:r>
            <a:r>
              <a:rPr lang="zh-CN" altLang="en-US" sz="3200" b="1" dirty="0">
                <a:solidFill>
                  <a:srgbClr val="3333FF"/>
                </a:solidFill>
                <a:latin typeface="Times New Roman" panose="02020603050405020304" pitchFamily="18" charset="0"/>
              </a:rPr>
              <a:t>引导的倒装句中</a:t>
            </a:r>
            <a:r>
              <a:rPr lang="en-US" altLang="zh-CN" sz="3200" b="1" dirty="0">
                <a:solidFill>
                  <a:srgbClr val="3333FF"/>
                </a:solidFill>
                <a:latin typeface="Times New Roman" panose="02020603050405020304" pitchFamily="18" charset="0"/>
              </a:rPr>
              <a:t>,(</a:t>
            </a:r>
            <a:r>
              <a:rPr lang="zh-CN" altLang="en-US" sz="3200" b="1" dirty="0">
                <a:solidFill>
                  <a:srgbClr val="3333FF"/>
                </a:solidFill>
                <a:latin typeface="Times New Roman" panose="02020603050405020304" pitchFamily="18" charset="0"/>
              </a:rPr>
              <a:t>有时主语不止一个时</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谓语动词与靠近它的主语在数上一致</a:t>
            </a:r>
            <a:r>
              <a:rPr lang="en-US" altLang="zh-CN" sz="3200" b="1" dirty="0">
                <a:solidFill>
                  <a:srgbClr val="3333FF"/>
                </a:solidFill>
                <a:latin typeface="Times New Roman" panose="02020603050405020304" pitchFamily="18" charset="0"/>
              </a:rPr>
              <a:t>.</a:t>
            </a:r>
            <a:endParaRPr lang="en-US" altLang="zh-CN" sz="3200" b="1" dirty="0">
              <a:solidFill>
                <a:srgbClr val="3333FF"/>
              </a:solidFill>
              <a:latin typeface="Times New Roman" panose="02020603050405020304" pitchFamily="18" charset="0"/>
            </a:endParaRPr>
          </a:p>
        </p:txBody>
      </p:sp>
      <p:pic>
        <p:nvPicPr>
          <p:cNvPr id="31755" name="Picture 11"/>
          <p:cNvPicPr>
            <a:picLocks noChangeAspect="1"/>
          </p:cNvPicPr>
          <p:nvPr/>
        </p:nvPicPr>
        <p:blipFill>
          <a:blip r:embed="rId2"/>
          <a:srcRect l="18799" t="35985" r="16927" b="27870"/>
          <a:stretch>
            <a:fillRect/>
          </a:stretch>
        </p:blipFill>
        <p:spPr>
          <a:xfrm>
            <a:off x="611188" y="2781300"/>
            <a:ext cx="8304212" cy="3543300"/>
          </a:xfrm>
          <a:prstGeom prst="rect">
            <a:avLst/>
          </a:prstGeom>
          <a:noFill/>
          <a:ln w="38100" cap="flat" cmpd="sng">
            <a:solidFill>
              <a:srgbClr val="FF0066"/>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blinds(horizontal)">
                                      <p:cBhvr>
                                        <p:cTn id="7"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Text Box 3">
            <a:hlinkClick r:id="rId1" action="ppaction://hlinksldjump" highlightClick="1"/>
          </p:cNvPr>
          <p:cNvSpPr txBox="1">
            <a:spLocks noChangeArrowheads="1"/>
          </p:cNvSpPr>
          <p:nvPr/>
        </p:nvSpPr>
        <p:spPr bwMode="auto">
          <a:xfrm>
            <a:off x="0" y="404813"/>
            <a:ext cx="2667000" cy="720725"/>
          </a:xfrm>
          <a:prstGeom prst="rect">
            <a:avLst/>
          </a:prstGeom>
          <a:gradFill rotWithShape="1">
            <a:gsLst>
              <a:gs pos="0">
                <a:srgbClr val="C0C0C0">
                  <a:alpha val="99001"/>
                </a:srgbClr>
              </a:gs>
              <a:gs pos="100000">
                <a:srgbClr val="CCECFF"/>
              </a:gs>
            </a:gsLst>
            <a:lin ang="5400000" scaled="1"/>
          </a:gradFill>
          <a:ln w="9525">
            <a:noFill/>
            <a:miter lim="800000"/>
          </a:ln>
          <a:effectLst/>
        </p:spPr>
        <p:txBody>
          <a:bodyPr/>
          <a:lstStyle/>
          <a:p>
            <a:pPr marR="0" algn="ctr" defTabSz="914400">
              <a:spcBef>
                <a:spcPct val="50000"/>
              </a:spcBef>
              <a:buClrTx/>
              <a:buSzTx/>
              <a:buFontTx/>
              <a:defRPr/>
            </a:pPr>
            <a:r>
              <a:rPr kumimoji="1" lang="zh-CN" altLang="en-US" sz="3000" kern="1200" cap="none" spc="0" normalizeH="0" baseline="0" noProof="0">
                <a:solidFill>
                  <a:srgbClr val="FF9900"/>
                </a:solidFill>
                <a:effectLst>
                  <a:outerShdw blurRad="38100" dist="38100" dir="2700000" algn="tl">
                    <a:srgbClr val="000000"/>
                  </a:outerShdw>
                </a:effectLst>
                <a:latin typeface="Arial Narrow" panose="020B0606020202030204" pitchFamily="34" charset="0"/>
                <a:ea typeface="宋体" panose="02010600030101010101" pitchFamily="2" charset="-122"/>
                <a:cs typeface="+mn-cs"/>
              </a:rPr>
              <a:t>就近一致</a:t>
            </a:r>
            <a:endParaRPr kumimoji="1" lang="zh-CN" altLang="en-US" sz="3000" kern="1200" cap="none" spc="0" normalizeH="0" baseline="0" noProof="0">
              <a:solidFill>
                <a:srgbClr val="FF9900"/>
              </a:solidFill>
              <a:effectLst>
                <a:outerShdw blurRad="38100" dist="38100" dir="2700000" algn="tl">
                  <a:srgbClr val="000000"/>
                </a:outerShdw>
              </a:effectLst>
              <a:latin typeface="Arial Narrow" panose="020B0606020202030204" pitchFamily="34" charset="0"/>
              <a:ea typeface="宋体" panose="02010600030101010101" pitchFamily="2" charset="-122"/>
              <a:cs typeface="+mn-cs"/>
            </a:endParaRPr>
          </a:p>
        </p:txBody>
      </p:sp>
      <p:sp>
        <p:nvSpPr>
          <p:cNvPr id="27651" name="Freeform 4"/>
          <p:cNvSpPr/>
          <p:nvPr/>
        </p:nvSpPr>
        <p:spPr>
          <a:xfrm>
            <a:off x="5651500" y="1981200"/>
            <a:ext cx="1968500" cy="1739900"/>
          </a:xfrm>
          <a:custGeom>
            <a:avLst/>
            <a:gdLst>
              <a:gd name="txL" fmla="*/ 0 w 1240"/>
              <a:gd name="txT" fmla="*/ 0 h 1096"/>
              <a:gd name="txR" fmla="*/ 1240 w 1240"/>
              <a:gd name="txB" fmla="*/ 1096 h 1096"/>
            </a:gdLst>
            <a:ahLst/>
            <a:cxnLst>
              <a:cxn ang="0">
                <a:pos x="1915318790" y="0"/>
              </a:cxn>
              <a:cxn ang="0">
                <a:pos x="100806235" y="2147483647"/>
              </a:cxn>
              <a:cxn ang="0">
                <a:pos x="2147483647" y="2056447378"/>
              </a:cxn>
              <a:cxn ang="0">
                <a:pos x="2147483647" y="1693545039"/>
              </a:cxn>
              <a:cxn ang="0">
                <a:pos x="2147483647" y="2056447378"/>
              </a:cxn>
              <a:cxn ang="0">
                <a:pos x="2147483647" y="1814512485"/>
              </a:cxn>
              <a:cxn ang="0">
                <a:pos x="2147483647" y="1935479931"/>
              </a:cxn>
            </a:cxnLst>
            <a:rect l="txL" t="txT" r="txR" b="txB"/>
            <a:pathLst>
              <a:path w="1240" h="1096">
                <a:moveTo>
                  <a:pt x="760" y="0"/>
                </a:moveTo>
                <a:cubicBezTo>
                  <a:pt x="380" y="412"/>
                  <a:pt x="0" y="824"/>
                  <a:pt x="40" y="960"/>
                </a:cubicBezTo>
                <a:cubicBezTo>
                  <a:pt x="80" y="1096"/>
                  <a:pt x="808" y="864"/>
                  <a:pt x="1000" y="816"/>
                </a:cubicBezTo>
                <a:cubicBezTo>
                  <a:pt x="1192" y="768"/>
                  <a:pt x="1160" y="672"/>
                  <a:pt x="1192" y="672"/>
                </a:cubicBezTo>
                <a:cubicBezTo>
                  <a:pt x="1224" y="672"/>
                  <a:pt x="1192" y="808"/>
                  <a:pt x="1192" y="816"/>
                </a:cubicBezTo>
                <a:cubicBezTo>
                  <a:pt x="1192" y="824"/>
                  <a:pt x="1184" y="728"/>
                  <a:pt x="1192" y="720"/>
                </a:cubicBezTo>
                <a:cubicBezTo>
                  <a:pt x="1200" y="712"/>
                  <a:pt x="1220" y="740"/>
                  <a:pt x="1240" y="768"/>
                </a:cubicBezTo>
              </a:path>
            </a:pathLst>
          </a:custGeom>
          <a:noFill/>
          <a:ln w="9525">
            <a:noFill/>
          </a:ln>
        </p:spPr>
        <p:txBody>
          <a:bodyPr/>
          <a:p>
            <a:endParaRPr lang="zh-CN" altLang="en-US" dirty="0">
              <a:latin typeface="Arial" panose="020B0604020202020204" pitchFamily="34" charset="0"/>
            </a:endParaRPr>
          </a:p>
        </p:txBody>
      </p:sp>
      <p:sp>
        <p:nvSpPr>
          <p:cNvPr id="27652" name="Text Box 11"/>
          <p:cNvSpPr txBox="1"/>
          <p:nvPr/>
        </p:nvSpPr>
        <p:spPr>
          <a:xfrm>
            <a:off x="468313" y="1219200"/>
            <a:ext cx="8675687" cy="1554163"/>
          </a:xfrm>
          <a:prstGeom prst="rect">
            <a:avLst/>
          </a:prstGeom>
          <a:noFill/>
          <a:ln w="9525">
            <a:noFill/>
          </a:ln>
        </p:spPr>
        <p:txBody>
          <a:bodyPr>
            <a:spAutoFit/>
          </a:bodyPr>
          <a:p>
            <a:pPr>
              <a:spcBef>
                <a:spcPct val="50000"/>
              </a:spcBef>
            </a:pPr>
            <a:r>
              <a:rPr lang="en-US" altLang="zh-CN" sz="3200" b="1" dirty="0">
                <a:solidFill>
                  <a:srgbClr val="3333FF"/>
                </a:solidFill>
                <a:latin typeface="Times New Roman" panose="02020603050405020304" pitchFamily="18" charset="0"/>
              </a:rPr>
              <a:t>2. </a:t>
            </a:r>
            <a:r>
              <a:rPr lang="zh-CN" altLang="en-US" sz="3200" b="1" dirty="0">
                <a:solidFill>
                  <a:srgbClr val="3333FF"/>
                </a:solidFill>
                <a:latin typeface="Times New Roman" panose="02020603050405020304" pitchFamily="18" charset="0"/>
              </a:rPr>
              <a:t>用连词 </a:t>
            </a:r>
            <a:r>
              <a:rPr lang="en-US" altLang="zh-CN" sz="3200" b="1" dirty="0">
                <a:solidFill>
                  <a:srgbClr val="3333FF"/>
                </a:solidFill>
                <a:latin typeface="Times New Roman" panose="02020603050405020304" pitchFamily="18" charset="0"/>
              </a:rPr>
              <a:t>or, either…or, neither…nor, not only…but also </a:t>
            </a:r>
            <a:r>
              <a:rPr lang="zh-CN" altLang="en-US" sz="3200" b="1" dirty="0">
                <a:solidFill>
                  <a:srgbClr val="3333FF"/>
                </a:solidFill>
                <a:latin typeface="Times New Roman" panose="02020603050405020304" pitchFamily="18" charset="0"/>
              </a:rPr>
              <a:t>等连接的并列主语</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谓语动词与靠近它的主语在数上一致</a:t>
            </a:r>
            <a:r>
              <a:rPr lang="en-US" altLang="zh-CN" sz="3200" b="1" dirty="0">
                <a:solidFill>
                  <a:srgbClr val="3333FF"/>
                </a:solidFill>
                <a:latin typeface="Times New Roman" panose="02020603050405020304" pitchFamily="18" charset="0"/>
              </a:rPr>
              <a:t>. </a:t>
            </a:r>
            <a:r>
              <a:rPr lang="zh-CN" altLang="en-US" sz="3200" b="1" dirty="0">
                <a:solidFill>
                  <a:srgbClr val="3333FF"/>
                </a:solidFill>
                <a:latin typeface="Times New Roman" panose="02020603050405020304" pitchFamily="18" charset="0"/>
              </a:rPr>
              <a:t>如</a:t>
            </a:r>
            <a:r>
              <a:rPr lang="en-US" altLang="zh-CN" sz="3200" b="1" dirty="0">
                <a:solidFill>
                  <a:srgbClr val="3333FF"/>
                </a:solidFill>
                <a:latin typeface="Times New Roman" panose="02020603050405020304" pitchFamily="18" charset="0"/>
              </a:rPr>
              <a:t>:</a:t>
            </a:r>
            <a:r>
              <a:rPr lang="en-US" altLang="zh-CN" sz="3200" b="1" dirty="0">
                <a:solidFill>
                  <a:srgbClr val="FF3300"/>
                </a:solidFill>
                <a:latin typeface="Times New Roman" panose="02020603050405020304" pitchFamily="18" charset="0"/>
              </a:rPr>
              <a:t> </a:t>
            </a:r>
            <a:endParaRPr lang="en-US" altLang="zh-CN" sz="3200" b="1" dirty="0">
              <a:solidFill>
                <a:srgbClr val="FF3300"/>
              </a:solidFill>
              <a:latin typeface="Times New Roman" panose="02020603050405020304" pitchFamily="18" charset="0"/>
            </a:endParaRPr>
          </a:p>
        </p:txBody>
      </p:sp>
      <p:sp>
        <p:nvSpPr>
          <p:cNvPr id="32780" name="Rectangle 12"/>
          <p:cNvSpPr/>
          <p:nvPr/>
        </p:nvSpPr>
        <p:spPr>
          <a:xfrm>
            <a:off x="611188" y="2924175"/>
            <a:ext cx="7848600" cy="2068513"/>
          </a:xfrm>
          <a:prstGeom prst="rect">
            <a:avLst/>
          </a:prstGeom>
          <a:noFill/>
          <a:ln w="9525">
            <a:noFill/>
          </a:ln>
        </p:spPr>
        <p:txBody>
          <a:bodyPr>
            <a:spAutoFit/>
          </a:bodyPr>
          <a:p>
            <a:pPr marL="457200" indent="-457200">
              <a:lnSpc>
                <a:spcPct val="120000"/>
              </a:lnSpc>
            </a:pPr>
            <a:r>
              <a:rPr lang="en-US" altLang="zh-CN" sz="3600" b="1" dirty="0">
                <a:latin typeface="Times New Roman" panose="02020603050405020304" pitchFamily="18" charset="0"/>
              </a:rPr>
              <a:t>Neither you nor I _____</a:t>
            </a:r>
            <a:r>
              <a:rPr lang="en-US" altLang="zh-CN" sz="3600" b="1" dirty="0">
                <a:solidFill>
                  <a:srgbClr val="0000FF"/>
                </a:solidFill>
                <a:latin typeface="Times New Roman" panose="02020603050405020304" pitchFamily="18" charset="0"/>
              </a:rPr>
              <a:t> </a:t>
            </a:r>
            <a:r>
              <a:rPr lang="en-US" altLang="zh-CN" sz="3600" b="1" dirty="0">
                <a:latin typeface="Times New Roman" panose="02020603050405020304" pitchFamily="18" charset="0"/>
              </a:rPr>
              <a:t>wrong.  </a:t>
            </a:r>
            <a:endParaRPr lang="en-US" altLang="zh-CN" sz="3600" b="1" dirty="0">
              <a:latin typeface="Times New Roman" panose="02020603050405020304" pitchFamily="18" charset="0"/>
            </a:endParaRPr>
          </a:p>
          <a:p>
            <a:pPr marL="457200" indent="-457200">
              <a:lnSpc>
                <a:spcPct val="120000"/>
              </a:lnSpc>
            </a:pPr>
            <a:r>
              <a:rPr lang="en-US" altLang="zh-CN" sz="3600" b="1" dirty="0">
                <a:latin typeface="Times New Roman" panose="02020603050405020304" pitchFamily="18" charset="0"/>
              </a:rPr>
              <a:t>There ____a cup of tea and some apples on the table.</a:t>
            </a:r>
            <a:endParaRPr lang="en-US" altLang="zh-CN" sz="3600" b="1" dirty="0">
              <a:latin typeface="Times New Roman" panose="02020603050405020304" pitchFamily="18" charset="0"/>
            </a:endParaRPr>
          </a:p>
        </p:txBody>
      </p:sp>
      <p:sp>
        <p:nvSpPr>
          <p:cNvPr id="27654" name="WordArt 13"/>
          <p:cNvSpPr>
            <a:spLocks noTextEdit="1"/>
          </p:cNvSpPr>
          <p:nvPr/>
        </p:nvSpPr>
        <p:spPr>
          <a:xfrm>
            <a:off x="4284663" y="3068638"/>
            <a:ext cx="792162" cy="457200"/>
          </a:xfrm>
          <a:prstGeom prst="rect">
            <a:avLst/>
          </a:prstGeom>
        </p:spPr>
        <p:txBody>
          <a:bodyPr wrap="none" fromWordArt="1">
            <a:prstTxWarp prst="textPlain">
              <a:avLst>
                <a:gd name="adj" fmla="val 50000"/>
              </a:avLst>
            </a:prstTxWarp>
            <a:normAutofit/>
          </a:bodyPr>
          <a:p>
            <a:pPr algn="ctr" eaLnBrk="0" hangingPunct="0"/>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am</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27655" name="WordArt 14"/>
          <p:cNvSpPr>
            <a:spLocks noTextEdit="1"/>
          </p:cNvSpPr>
          <p:nvPr/>
        </p:nvSpPr>
        <p:spPr>
          <a:xfrm>
            <a:off x="2124075" y="3644900"/>
            <a:ext cx="647700" cy="601663"/>
          </a:xfrm>
          <a:prstGeom prst="rect">
            <a:avLst/>
          </a:prstGeom>
        </p:spPr>
        <p:txBody>
          <a:bodyPr wrap="none" fromWordArt="1">
            <a:prstTxWarp prst="textPlain">
              <a:avLst>
                <a:gd name="adj" fmla="val 50000"/>
              </a:avLst>
            </a:prstTxWarp>
            <a:normAutofit/>
          </a:bodyPr>
          <a:p>
            <a:pPr algn="ctr" eaLnBrk="0" hangingPunct="0"/>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is</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strips(downRight)">
                                      <p:cBhvr>
                                        <p:cTn id="7" dur="1000"/>
                                        <p:tgtEl>
                                          <p:spTgt spid="327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blinds(horizontal)">
                                      <p:cBhvr>
                                        <p:cTn id="12" dur="500"/>
                                        <p:tgtEl>
                                          <p:spTgt spid="2765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blinds(horizontal)">
                                      <p:cBhvr>
                                        <p:cTn id="1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304800" y="990600"/>
            <a:ext cx="8534400" cy="5135563"/>
          </a:xfrm>
          <a:prstGeom prst="rect">
            <a:avLst/>
          </a:prstGeom>
          <a:noFill/>
          <a:ln w="9525">
            <a:noFill/>
          </a:ln>
        </p:spPr>
        <p:txBody>
          <a:bodyPr>
            <a:spAutoFit/>
          </a:bodyPr>
          <a:p>
            <a:pPr algn="just">
              <a:lnSpc>
                <a:spcPct val="115000"/>
              </a:lnSpc>
            </a:pPr>
            <a:r>
              <a:rPr lang="en-US" altLang="zh-CN" sz="3200" b="1" dirty="0">
                <a:solidFill>
                  <a:srgbClr val="3333FF"/>
                </a:solidFill>
                <a:latin typeface="Tahoma" panose="020B0604030504040204" pitchFamily="34" charset="0"/>
              </a:rPr>
              <a:t>1</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One or two days ____ enough to see the city</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gn="just">
              <a:lnSpc>
                <a:spcPct val="115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a:t>
            </a:r>
            <a:endParaRPr lang="en-US" altLang="zh-CN" sz="3200" b="1" dirty="0">
              <a:solidFill>
                <a:srgbClr val="3333FF"/>
              </a:solidFill>
              <a:latin typeface="Tahoma" panose="020B0604030504040204" pitchFamily="34" charset="0"/>
            </a:endParaRPr>
          </a:p>
          <a:p>
            <a:pPr algn="just">
              <a:lnSpc>
                <a:spcPct val="115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am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be</a:t>
            </a:r>
            <a:endParaRPr lang="en-US" altLang="zh-CN" sz="3200" b="1" dirty="0">
              <a:solidFill>
                <a:srgbClr val="3333FF"/>
              </a:solidFill>
              <a:latin typeface="Tahoma" panose="020B0604030504040204" pitchFamily="34" charset="0"/>
            </a:endParaRPr>
          </a:p>
          <a:p>
            <a:pPr algn="just">
              <a:lnSpc>
                <a:spcPct val="115000"/>
              </a:lnSpc>
            </a:pPr>
            <a:r>
              <a:rPr lang="en-US" altLang="zh-CN" sz="3200" b="1" dirty="0">
                <a:solidFill>
                  <a:srgbClr val="3333FF"/>
                </a:solidFill>
                <a:latin typeface="Tahoma" panose="020B0604030504040204" pitchFamily="34" charset="0"/>
              </a:rPr>
              <a:t>2</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Neither my wife nor I myself ____ able to persuade my daughter to change her mind</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gn="just">
              <a:lnSpc>
                <a:spcPct val="115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a:t>
            </a:r>
            <a:endParaRPr lang="en-US" altLang="zh-CN" sz="3200" b="1" dirty="0">
              <a:solidFill>
                <a:srgbClr val="3333FF"/>
              </a:solidFill>
              <a:latin typeface="Tahoma" panose="020B0604030504040204" pitchFamily="34" charset="0"/>
            </a:endParaRPr>
          </a:p>
          <a:p>
            <a:pPr algn="just">
              <a:lnSpc>
                <a:spcPct val="115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am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be</a:t>
            </a:r>
            <a:endParaRPr lang="en-US" altLang="zh-CN" sz="3200" b="1" dirty="0">
              <a:solidFill>
                <a:srgbClr val="3333FF"/>
              </a:solidFill>
              <a:latin typeface="Tahoma" panose="020B0604030504040204" pitchFamily="34" charset="0"/>
            </a:endParaRPr>
          </a:p>
        </p:txBody>
      </p:sp>
      <p:sp>
        <p:nvSpPr>
          <p:cNvPr id="33795" name="Oval 3"/>
          <p:cNvSpPr/>
          <p:nvPr/>
        </p:nvSpPr>
        <p:spPr>
          <a:xfrm>
            <a:off x="5486400" y="2286000"/>
            <a:ext cx="1066800" cy="3810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3796" name="Oval 4"/>
          <p:cNvSpPr/>
          <p:nvPr/>
        </p:nvSpPr>
        <p:spPr>
          <a:xfrm>
            <a:off x="304800" y="5638800"/>
            <a:ext cx="838200" cy="3810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8677" name="Text Box 5"/>
          <p:cNvSpPr txBox="1"/>
          <p:nvPr/>
        </p:nvSpPr>
        <p:spPr>
          <a:xfrm>
            <a:off x="365125" y="312738"/>
            <a:ext cx="2243138" cy="579437"/>
          </a:xfrm>
          <a:prstGeom prst="rect">
            <a:avLst/>
          </a:prstGeom>
          <a:noFill/>
          <a:ln w="9525">
            <a:noFill/>
          </a:ln>
        </p:spPr>
        <p:txBody>
          <a:bodyPr wrap="none">
            <a:spAutoFit/>
          </a:bodyPr>
          <a:p>
            <a:r>
              <a:rPr lang="en-US" altLang="zh-CN" sz="3200" b="1" dirty="0">
                <a:solidFill>
                  <a:srgbClr val="FF3300"/>
                </a:solidFill>
                <a:latin typeface="Tahoma" panose="020B0604030504040204" pitchFamily="34" charset="0"/>
              </a:rPr>
              <a:t>Exercises:</a:t>
            </a:r>
            <a:endParaRPr lang="en-US" altLang="zh-CN" sz="3200" b="1" dirty="0">
              <a:solidFill>
                <a:srgbClr val="FF3300"/>
              </a:solidFill>
              <a:latin typeface="Tahoma" panose="020B0604030504040204" pitchFamily="34" charset="0"/>
            </a:endParaRPr>
          </a:p>
        </p:txBody>
      </p:sp>
      <p:pic>
        <p:nvPicPr>
          <p:cNvPr id="28678" name="Picture 6" descr="line1">
            <a:hlinkClick r:id="" action="ppaction://hlinkshowjump?jump=lastslide"/>
          </p:cNvPr>
          <p:cNvPicPr>
            <a:picLocks noChangeAspect="1"/>
          </p:cNvPicPr>
          <p:nvPr/>
        </p:nvPicPr>
        <p:blipFill>
          <a:blip r:embed="rId1"/>
          <a:stretch>
            <a:fillRect/>
          </a:stretch>
        </p:blipFill>
        <p:spPr>
          <a:xfrm>
            <a:off x="533400" y="6096000"/>
            <a:ext cx="7418388" cy="152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outVertic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arn(outVertical)">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381000" y="322263"/>
            <a:ext cx="8458200" cy="6061075"/>
          </a:xfrm>
          <a:prstGeom prst="rect">
            <a:avLst/>
          </a:prstGeom>
          <a:noFill/>
          <a:ln w="9525">
            <a:noFill/>
          </a:ln>
        </p:spPr>
        <p:txBody>
          <a:bodyPr>
            <a:spAutoFit/>
          </a:bodyPr>
          <a:p>
            <a:pPr>
              <a:lnSpc>
                <a:spcPct val="115000"/>
              </a:lnSpc>
            </a:pPr>
            <a:r>
              <a:rPr lang="en-US" altLang="zh-CN" sz="3200" b="1" dirty="0">
                <a:solidFill>
                  <a:srgbClr val="3333FF"/>
                </a:solidFill>
                <a:latin typeface="Tahoma" panose="020B0604030504040204" pitchFamily="34" charset="0"/>
              </a:rPr>
              <a:t>3</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Not only I but also Jane and Mary ____ tired of having one examination after another</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nSpc>
                <a:spcPct val="115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a:t>
            </a:r>
            <a:endParaRPr lang="en-US" altLang="zh-CN" sz="3200" b="1" dirty="0">
              <a:solidFill>
                <a:srgbClr val="3333FF"/>
              </a:solidFill>
              <a:latin typeface="Tahoma" panose="020B0604030504040204" pitchFamily="34" charset="0"/>
            </a:endParaRPr>
          </a:p>
          <a:p>
            <a:pPr>
              <a:lnSpc>
                <a:spcPct val="115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am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be</a:t>
            </a:r>
            <a:endParaRPr lang="en-US" altLang="zh-CN" sz="3200" b="1" dirty="0">
              <a:solidFill>
                <a:srgbClr val="3333FF"/>
              </a:solidFill>
              <a:latin typeface="Tahoma" panose="020B0604030504040204" pitchFamily="34" charset="0"/>
            </a:endParaRPr>
          </a:p>
          <a:p>
            <a:pPr algn="just">
              <a:lnSpc>
                <a:spcPct val="115000"/>
              </a:lnSpc>
            </a:pPr>
            <a:r>
              <a:rPr lang="en-US" altLang="zh-CN" sz="3200" b="1" dirty="0">
                <a:solidFill>
                  <a:srgbClr val="3333FF"/>
                </a:solidFill>
                <a:latin typeface="Tahoma" panose="020B0604030504040204" pitchFamily="34" charset="0"/>
              </a:rPr>
              <a:t>4</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Not the teacher</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but the students ____ looking forward to seeing the film</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gn="just">
              <a:lnSpc>
                <a:spcPct val="115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a:t>
            </a:r>
            <a:endParaRPr lang="en-US" altLang="zh-CN" sz="3200" b="1" dirty="0">
              <a:solidFill>
                <a:srgbClr val="3333FF"/>
              </a:solidFill>
              <a:latin typeface="Tahoma" panose="020B0604030504040204" pitchFamily="34" charset="0"/>
            </a:endParaRPr>
          </a:p>
          <a:p>
            <a:pPr algn="just">
              <a:lnSpc>
                <a:spcPct val="115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am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be</a:t>
            </a:r>
            <a:endParaRPr lang="en-US" altLang="zh-CN" sz="3200" b="1" dirty="0">
              <a:solidFill>
                <a:srgbClr val="3333FF"/>
              </a:solidFill>
              <a:latin typeface="Tahoma" panose="020B0604030504040204" pitchFamily="34" charset="0"/>
            </a:endParaRPr>
          </a:p>
          <a:p>
            <a:endParaRPr lang="en-US" altLang="zh-CN" sz="2400" dirty="0">
              <a:solidFill>
                <a:srgbClr val="3333FF"/>
              </a:solidFill>
              <a:latin typeface="Times New Roman" panose="02020603050405020304" pitchFamily="18" charset="0"/>
            </a:endParaRPr>
          </a:p>
        </p:txBody>
      </p:sp>
      <p:sp>
        <p:nvSpPr>
          <p:cNvPr id="34819" name="Oval 3"/>
          <p:cNvSpPr/>
          <p:nvPr/>
        </p:nvSpPr>
        <p:spPr>
          <a:xfrm>
            <a:off x="4724400" y="2133600"/>
            <a:ext cx="838200" cy="3810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4820" name="Oval 4"/>
          <p:cNvSpPr/>
          <p:nvPr/>
        </p:nvSpPr>
        <p:spPr>
          <a:xfrm>
            <a:off x="5580063" y="4941888"/>
            <a:ext cx="914400" cy="3810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pic>
        <p:nvPicPr>
          <p:cNvPr id="29701" name="Picture 5" descr="line1">
            <a:hlinkClick r:id="" action="ppaction://hlinkshowjump?jump=lastslide"/>
          </p:cNvPr>
          <p:cNvPicPr>
            <a:picLocks noChangeAspect="1"/>
          </p:cNvPicPr>
          <p:nvPr/>
        </p:nvPicPr>
        <p:blipFill>
          <a:blip r:embed="rId1"/>
          <a:stretch>
            <a:fillRect/>
          </a:stretch>
        </p:blipFill>
        <p:spPr>
          <a:xfrm>
            <a:off x="533400" y="5943600"/>
            <a:ext cx="7418388" cy="150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outVertical)">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outVertic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228600" y="838200"/>
            <a:ext cx="8686800" cy="4765675"/>
          </a:xfrm>
          <a:prstGeom prst="rect">
            <a:avLst/>
          </a:prstGeom>
          <a:noFill/>
          <a:ln w="9525">
            <a:noFill/>
          </a:ln>
        </p:spPr>
        <p:txBody>
          <a:bodyPr>
            <a:spAutoFit/>
          </a:bodyPr>
          <a:p>
            <a:pPr algn="just">
              <a:lnSpc>
                <a:spcPct val="120000"/>
              </a:lnSpc>
            </a:pPr>
            <a:r>
              <a:rPr lang="en-US" altLang="zh-CN" sz="3200" b="1" dirty="0">
                <a:solidFill>
                  <a:srgbClr val="3333FF"/>
                </a:solidFill>
                <a:latin typeface="Tahoma" panose="020B0604030504040204" pitchFamily="34" charset="0"/>
              </a:rPr>
              <a:t>5</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Nobody but Betty and Mary ____ late for class yesterday</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gn="just">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was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were </a:t>
            </a:r>
            <a:endParaRPr lang="en-US" altLang="zh-CN" sz="3200" b="1" dirty="0">
              <a:solidFill>
                <a:srgbClr val="3333FF"/>
              </a:solidFill>
              <a:latin typeface="Tahoma" panose="020B0604030504040204" pitchFamily="34" charset="0"/>
            </a:endParaRPr>
          </a:p>
          <a:p>
            <a:pPr algn="just">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has been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have been</a:t>
            </a:r>
            <a:endParaRPr lang="en-US" altLang="zh-CN" sz="3200" b="1" dirty="0">
              <a:solidFill>
                <a:srgbClr val="3333FF"/>
              </a:solidFill>
              <a:latin typeface="Tahoma" panose="020B0604030504040204" pitchFamily="34" charset="0"/>
            </a:endParaRPr>
          </a:p>
          <a:p>
            <a:pPr algn="just">
              <a:lnSpc>
                <a:spcPct val="120000"/>
              </a:lnSpc>
            </a:pPr>
            <a:r>
              <a:rPr lang="en-US" altLang="zh-CN" sz="3200" b="1" dirty="0">
                <a:solidFill>
                  <a:srgbClr val="3333FF"/>
                </a:solidFill>
                <a:latin typeface="Tahoma" panose="020B0604030504040204" pitchFamily="34" charset="0"/>
              </a:rPr>
              <a:t>6</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 woman with some children ____ soon</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gn="just">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coming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coming</a:t>
            </a:r>
            <a:endParaRPr lang="en-US" altLang="zh-CN" sz="3200" b="1" dirty="0">
              <a:solidFill>
                <a:srgbClr val="3333FF"/>
              </a:solidFill>
              <a:latin typeface="Tahoma" panose="020B0604030504040204" pitchFamily="34" charset="0"/>
            </a:endParaRPr>
          </a:p>
          <a:p>
            <a:pPr algn="just">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has come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have come</a:t>
            </a:r>
            <a:endParaRPr lang="en-US" altLang="zh-CN" sz="3200" b="1" dirty="0">
              <a:solidFill>
                <a:srgbClr val="3333FF"/>
              </a:solidFill>
              <a:latin typeface="Tahoma" panose="020B0604030504040204" pitchFamily="34" charset="0"/>
            </a:endParaRPr>
          </a:p>
        </p:txBody>
      </p:sp>
      <p:sp>
        <p:nvSpPr>
          <p:cNvPr id="35843" name="Oval 3"/>
          <p:cNvSpPr/>
          <p:nvPr/>
        </p:nvSpPr>
        <p:spPr>
          <a:xfrm>
            <a:off x="381000" y="2174875"/>
            <a:ext cx="685800" cy="3810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5844" name="Oval 4"/>
          <p:cNvSpPr/>
          <p:nvPr/>
        </p:nvSpPr>
        <p:spPr>
          <a:xfrm>
            <a:off x="304800" y="4537075"/>
            <a:ext cx="8382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pic>
        <p:nvPicPr>
          <p:cNvPr id="30725" name="Picture 5" descr="line1">
            <a:hlinkClick r:id="" action="ppaction://hlinkshowjump?jump=lastslide"/>
          </p:cNvPr>
          <p:cNvPicPr>
            <a:picLocks noChangeAspect="1"/>
          </p:cNvPicPr>
          <p:nvPr/>
        </p:nvPicPr>
        <p:blipFill>
          <a:blip r:embed="rId1"/>
          <a:stretch>
            <a:fillRect/>
          </a:stretch>
        </p:blipFill>
        <p:spPr>
          <a:xfrm>
            <a:off x="533400" y="5943600"/>
            <a:ext cx="7418388" cy="150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arn(outVertic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arn(outVertical)">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228600" y="0"/>
            <a:ext cx="8610600" cy="7005638"/>
          </a:xfrm>
          <a:prstGeom prst="rect">
            <a:avLst/>
          </a:prstGeom>
          <a:noFill/>
          <a:ln w="9525">
            <a:noFill/>
          </a:ln>
        </p:spPr>
        <p:txBody>
          <a:bodyPr>
            <a:spAutoFit/>
          </a:bodyPr>
          <a:p>
            <a:pPr>
              <a:lnSpc>
                <a:spcPct val="120000"/>
              </a:lnSpc>
            </a:pPr>
            <a:r>
              <a:rPr lang="en-US" altLang="zh-CN" sz="3200" b="1" dirty="0">
                <a:solidFill>
                  <a:srgbClr val="3333FF"/>
                </a:solidFill>
                <a:latin typeface="Tahoma" panose="020B0604030504040204" pitchFamily="34" charset="0"/>
              </a:rPr>
              <a:t>7</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No one except my parents ____ anything about this.</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know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knows </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known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known</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8</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The teacher as well as the students ____ the book already</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has read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have read</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reading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is reading</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9</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All but one ____ in the accident</a:t>
            </a:r>
            <a:r>
              <a:rPr lang="zh-CN" altLang="en-US" sz="3200" b="1" dirty="0">
                <a:solidFill>
                  <a:srgbClr val="3333FF"/>
                </a:solidFill>
                <a:latin typeface="Tahoma" panose="020B0604030504040204" pitchFamily="34" charset="0"/>
              </a:rPr>
              <a:t>．</a:t>
            </a:r>
            <a:endParaRPr lang="zh-CN" altLang="en-US" sz="3200" b="1" dirty="0">
              <a:solidFill>
                <a:srgbClr val="3333FF"/>
              </a:solidFill>
              <a:latin typeface="Tahoma" panose="020B0604030504040204" pitchFamily="34" charset="0"/>
            </a:endParaRPr>
          </a:p>
          <a:p>
            <a:pPr>
              <a:lnSpc>
                <a:spcPct val="120000"/>
              </a:lnSpc>
            </a:pPr>
            <a:r>
              <a:rPr lang="zh-CN" altLang="en-US" sz="3200" b="1" dirty="0">
                <a:solidFill>
                  <a:srgbClr val="3333FF"/>
                </a:solidFill>
                <a:latin typeface="Tahoma" panose="020B0604030504040204" pitchFamily="34" charset="0"/>
              </a:rPr>
              <a:t>  </a:t>
            </a:r>
            <a:r>
              <a:rPr lang="en-US" altLang="zh-CN" sz="3200" b="1" dirty="0">
                <a:solidFill>
                  <a:srgbClr val="3333FF"/>
                </a:solidFill>
                <a:latin typeface="Tahoma" panose="020B0604030504040204" pitchFamily="34" charset="0"/>
              </a:rPr>
              <a:t>A</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was killed 			B</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were killed</a:t>
            </a:r>
            <a:endParaRPr lang="en-US" altLang="zh-CN" sz="3200" b="1" dirty="0">
              <a:solidFill>
                <a:srgbClr val="3333FF"/>
              </a:solidFill>
              <a:latin typeface="Tahoma" panose="020B0604030504040204" pitchFamily="34" charset="0"/>
            </a:endParaRPr>
          </a:p>
          <a:p>
            <a:pPr>
              <a:lnSpc>
                <a:spcPct val="120000"/>
              </a:lnSpc>
            </a:pPr>
            <a:r>
              <a:rPr lang="en-US" altLang="zh-CN" sz="3200" b="1" dirty="0">
                <a:solidFill>
                  <a:srgbClr val="3333FF"/>
                </a:solidFill>
                <a:latin typeface="Tahoma" panose="020B0604030504040204" pitchFamily="34" charset="0"/>
              </a:rPr>
              <a:t>  C</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will be killed 			D</a:t>
            </a:r>
            <a:r>
              <a:rPr lang="zh-CN" altLang="en-US" sz="3200" b="1" dirty="0">
                <a:solidFill>
                  <a:srgbClr val="3333FF"/>
                </a:solidFill>
                <a:latin typeface="Tahoma" panose="020B0604030504040204" pitchFamily="34" charset="0"/>
              </a:rPr>
              <a:t>．</a:t>
            </a:r>
            <a:r>
              <a:rPr lang="en-US" altLang="zh-CN" sz="3200" b="1" dirty="0">
                <a:solidFill>
                  <a:srgbClr val="3333FF"/>
                </a:solidFill>
                <a:latin typeface="Tahoma" panose="020B0604030504040204" pitchFamily="34" charset="0"/>
              </a:rPr>
              <a:t>are killed</a:t>
            </a:r>
            <a:r>
              <a:rPr lang="en-US" altLang="zh-CN" sz="3200" b="1" dirty="0">
                <a:latin typeface="Tahoma" panose="020B0604030504040204" pitchFamily="34" charset="0"/>
              </a:rPr>
              <a:t> </a:t>
            </a:r>
            <a:endParaRPr lang="en-US" altLang="zh-CN" sz="3200" b="1" dirty="0">
              <a:latin typeface="Tahoma" panose="020B0604030504040204" pitchFamily="34" charset="0"/>
            </a:endParaRPr>
          </a:p>
          <a:p>
            <a:endParaRPr lang="en-US" altLang="zh-CN" sz="3200" b="1" dirty="0">
              <a:latin typeface="Tahoma" panose="020B0604030504040204" pitchFamily="34" charset="0"/>
            </a:endParaRPr>
          </a:p>
        </p:txBody>
      </p:sp>
      <p:sp>
        <p:nvSpPr>
          <p:cNvPr id="36867" name="Oval 3"/>
          <p:cNvSpPr/>
          <p:nvPr/>
        </p:nvSpPr>
        <p:spPr>
          <a:xfrm>
            <a:off x="5562600" y="1371600"/>
            <a:ext cx="7620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6868" name="Oval 4"/>
          <p:cNvSpPr/>
          <p:nvPr/>
        </p:nvSpPr>
        <p:spPr>
          <a:xfrm>
            <a:off x="304800" y="3657600"/>
            <a:ext cx="7620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6869" name="Oval 5"/>
          <p:cNvSpPr/>
          <p:nvPr/>
        </p:nvSpPr>
        <p:spPr>
          <a:xfrm>
            <a:off x="5486400" y="5410200"/>
            <a:ext cx="8382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arn(outVertical)">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arn(outVertical)">
                                      <p:cBhvr>
                                        <p:cTn id="12" dur="500"/>
                                        <p:tgtEl>
                                          <p:spTgt spid="368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arn(outVertical)">
                                      <p:cBhvr>
                                        <p:cTn id="1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P spid="368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2"/>
          <p:cNvSpPr txBox="1"/>
          <p:nvPr/>
        </p:nvSpPr>
        <p:spPr>
          <a:xfrm>
            <a:off x="228600" y="14288"/>
            <a:ext cx="8610600" cy="5180012"/>
          </a:xfrm>
          <a:prstGeom prst="rect">
            <a:avLst/>
          </a:prstGeom>
          <a:noFill/>
          <a:ln w="9525">
            <a:noFill/>
          </a:ln>
        </p:spPr>
        <p:txBody>
          <a:bodyPr>
            <a:spAutoFit/>
          </a:bodyPr>
          <a:p>
            <a:pPr>
              <a:lnSpc>
                <a:spcPct val="105000"/>
              </a:lnSpc>
            </a:pPr>
            <a:r>
              <a:rPr lang="en-US" altLang="zh-CN" sz="3200" b="1" dirty="0">
                <a:solidFill>
                  <a:srgbClr val="3333FF"/>
                </a:solidFill>
                <a:latin typeface="Tahoma" panose="020B0604030504040204" pitchFamily="34" charset="0"/>
              </a:rPr>
              <a:t>10. The number of people invited ___fifty, but a number of them ___ absent for different reasons.</a:t>
            </a:r>
            <a:endParaRPr lang="en-US" altLang="zh-CN" sz="3200" b="1" dirty="0">
              <a:solidFill>
                <a:srgbClr val="3333FF"/>
              </a:solidFill>
              <a:latin typeface="Tahoma" panose="020B0604030504040204" pitchFamily="34" charset="0"/>
            </a:endParaRPr>
          </a:p>
          <a:p>
            <a:pPr>
              <a:lnSpc>
                <a:spcPct val="105000"/>
              </a:lnSpc>
            </a:pPr>
            <a:r>
              <a:rPr lang="en-US" altLang="zh-CN" sz="3200" b="1" dirty="0">
                <a:solidFill>
                  <a:srgbClr val="3333FF"/>
                </a:solidFill>
                <a:latin typeface="Tahoma" panose="020B0604030504040204" pitchFamily="34" charset="0"/>
              </a:rPr>
              <a:t> A. were; was       B. was; was         </a:t>
            </a:r>
            <a:endParaRPr lang="en-US" altLang="zh-CN" sz="3200" b="1" dirty="0">
              <a:solidFill>
                <a:srgbClr val="3333FF"/>
              </a:solidFill>
              <a:latin typeface="Tahoma" panose="020B0604030504040204" pitchFamily="34" charset="0"/>
            </a:endParaRPr>
          </a:p>
          <a:p>
            <a:pPr>
              <a:lnSpc>
                <a:spcPct val="105000"/>
              </a:lnSpc>
            </a:pPr>
            <a:r>
              <a:rPr lang="en-US" altLang="zh-CN" sz="3200" b="1" dirty="0">
                <a:solidFill>
                  <a:srgbClr val="3333FF"/>
                </a:solidFill>
                <a:latin typeface="Tahoma" panose="020B0604030504040204" pitchFamily="34" charset="0"/>
              </a:rPr>
              <a:t> C. was; were       D. were; were</a:t>
            </a:r>
            <a:endParaRPr lang="en-US" altLang="zh-CN" sz="3200" b="1" dirty="0">
              <a:solidFill>
                <a:srgbClr val="3333FF"/>
              </a:solidFill>
              <a:latin typeface="Tahoma" panose="020B0604030504040204" pitchFamily="34" charset="0"/>
            </a:endParaRPr>
          </a:p>
          <a:p>
            <a:pPr>
              <a:lnSpc>
                <a:spcPct val="105000"/>
              </a:lnSpc>
            </a:pPr>
            <a:r>
              <a:rPr lang="en-US" altLang="zh-CN" sz="3200" b="1" dirty="0">
                <a:solidFill>
                  <a:srgbClr val="3333FF"/>
                </a:solidFill>
                <a:latin typeface="Tahoma" panose="020B0604030504040204" pitchFamily="34" charset="0"/>
              </a:rPr>
              <a:t>11. ____ of the land in that district ____ covered with trees and grass.</a:t>
            </a:r>
            <a:endParaRPr lang="en-US" altLang="zh-CN" sz="3200" b="1" dirty="0">
              <a:solidFill>
                <a:srgbClr val="3333FF"/>
              </a:solidFill>
              <a:latin typeface="Tahoma" panose="020B0604030504040204" pitchFamily="34" charset="0"/>
            </a:endParaRPr>
          </a:p>
          <a:p>
            <a:pPr>
              <a:lnSpc>
                <a:spcPct val="105000"/>
              </a:lnSpc>
            </a:pPr>
            <a:r>
              <a:rPr lang="en-US" altLang="zh-CN" sz="3200" b="1" dirty="0">
                <a:solidFill>
                  <a:srgbClr val="3333FF"/>
                </a:solidFill>
                <a:latin typeface="Tahoma" panose="020B0604030504040204" pitchFamily="34" charset="0"/>
              </a:rPr>
              <a:t> A. Two fifth; is  	B. Two fifth; are  </a:t>
            </a:r>
            <a:endParaRPr lang="en-US" altLang="zh-CN" sz="3200" b="1" dirty="0">
              <a:solidFill>
                <a:srgbClr val="3333FF"/>
              </a:solidFill>
              <a:latin typeface="Tahoma" panose="020B0604030504040204" pitchFamily="34" charset="0"/>
            </a:endParaRPr>
          </a:p>
          <a:p>
            <a:pPr>
              <a:lnSpc>
                <a:spcPct val="105000"/>
              </a:lnSpc>
            </a:pPr>
            <a:r>
              <a:rPr lang="en-US" altLang="zh-CN" sz="3200" b="1" dirty="0">
                <a:solidFill>
                  <a:srgbClr val="3333FF"/>
                </a:solidFill>
                <a:latin typeface="Tahoma" panose="020B0604030504040204" pitchFamily="34" charset="0"/>
              </a:rPr>
              <a:t> C. Two fifths; is  	  D. Two fifths; are</a:t>
            </a:r>
            <a:endParaRPr lang="en-US" altLang="zh-CN" sz="3200" b="1" dirty="0">
              <a:solidFill>
                <a:srgbClr val="3333FF"/>
              </a:solidFill>
              <a:latin typeface="Tahoma" panose="020B0604030504040204" pitchFamily="34" charset="0"/>
            </a:endParaRPr>
          </a:p>
          <a:p>
            <a:endParaRPr lang="en-US" altLang="zh-CN" sz="3200" b="1" dirty="0">
              <a:solidFill>
                <a:srgbClr val="3333FF"/>
              </a:solidFill>
              <a:latin typeface="Tahoma" panose="020B0604030504040204" pitchFamily="34" charset="0"/>
            </a:endParaRPr>
          </a:p>
        </p:txBody>
      </p:sp>
      <p:sp>
        <p:nvSpPr>
          <p:cNvPr id="38915" name="Oval 3"/>
          <p:cNvSpPr/>
          <p:nvPr/>
        </p:nvSpPr>
        <p:spPr>
          <a:xfrm>
            <a:off x="228600" y="2133600"/>
            <a:ext cx="6858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38916" name="Oval 4"/>
          <p:cNvSpPr/>
          <p:nvPr/>
        </p:nvSpPr>
        <p:spPr>
          <a:xfrm>
            <a:off x="250825" y="4221163"/>
            <a:ext cx="762000" cy="457200"/>
          </a:xfrm>
          <a:prstGeom prst="ellipse">
            <a:avLst/>
          </a:prstGeom>
          <a:noFill/>
          <a:ln w="381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outVertic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arn(outVertical)">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ext Box 2"/>
          <p:cNvSpPr txBox="1"/>
          <p:nvPr/>
        </p:nvSpPr>
        <p:spPr>
          <a:xfrm>
            <a:off x="250825" y="188913"/>
            <a:ext cx="8686800" cy="914400"/>
          </a:xfrm>
          <a:prstGeom prst="rect">
            <a:avLst/>
          </a:prstGeom>
          <a:solidFill>
            <a:srgbClr val="3333FF"/>
          </a:solidFill>
          <a:ln w="9525">
            <a:noFill/>
          </a:ln>
        </p:spPr>
        <p:txBody>
          <a:bodyPr>
            <a:spAutoFit/>
          </a:bodyPr>
          <a:p>
            <a:pPr algn="ctr">
              <a:spcBef>
                <a:spcPct val="50000"/>
              </a:spcBef>
            </a:pPr>
            <a:r>
              <a:rPr lang="zh-CN" altLang="en-US" sz="5400" b="1" dirty="0">
                <a:solidFill>
                  <a:srgbClr val="00CC00"/>
                </a:solidFill>
                <a:latin typeface="Times New Roman" panose="02020603050405020304" pitchFamily="18" charset="0"/>
                <a:ea typeface="华文彩云" panose="02010800040101010101" pitchFamily="2" charset="-122"/>
              </a:rPr>
              <a:t>主谓一致</a:t>
            </a:r>
            <a:r>
              <a:rPr lang="zh-CN" altLang="en-US" sz="5400" b="1" dirty="0">
                <a:solidFill>
                  <a:srgbClr val="FF3300"/>
                </a:solidFill>
                <a:latin typeface="Times New Roman" panose="02020603050405020304" pitchFamily="18" charset="0"/>
                <a:ea typeface="华文彩云" panose="02010800040101010101" pitchFamily="2" charset="-122"/>
              </a:rPr>
              <a:t>   </a:t>
            </a:r>
            <a:endParaRPr lang="zh-CN" altLang="en-US" sz="5400" b="1" dirty="0">
              <a:solidFill>
                <a:srgbClr val="FF3300"/>
              </a:solidFill>
              <a:latin typeface="Times New Roman" panose="02020603050405020304" pitchFamily="18" charset="0"/>
              <a:ea typeface="华文彩云" panose="02010800040101010101" pitchFamily="2" charset="-122"/>
            </a:endParaRPr>
          </a:p>
        </p:txBody>
      </p:sp>
      <p:pic>
        <p:nvPicPr>
          <p:cNvPr id="5123" name="Picture 3" descr="1143137045976"/>
          <p:cNvPicPr>
            <a:picLocks noChangeAspect="1"/>
          </p:cNvPicPr>
          <p:nvPr/>
        </p:nvPicPr>
        <p:blipFill>
          <a:blip r:embed="rId1"/>
          <a:stretch>
            <a:fillRect/>
          </a:stretch>
        </p:blipFill>
        <p:spPr>
          <a:xfrm rot="2619481">
            <a:off x="2268538" y="1916113"/>
            <a:ext cx="3965575" cy="4032250"/>
          </a:xfrm>
          <a:prstGeom prst="rect">
            <a:avLst/>
          </a:prstGeom>
          <a:solidFill>
            <a:srgbClr val="00CC00"/>
          </a:solidFill>
          <a:ln w="9525">
            <a:noFill/>
          </a:ln>
        </p:spPr>
      </p:pic>
      <p:sp>
        <p:nvSpPr>
          <p:cNvPr id="5124" name="Text Box 5"/>
          <p:cNvSpPr txBox="1"/>
          <p:nvPr/>
        </p:nvSpPr>
        <p:spPr>
          <a:xfrm>
            <a:off x="250825" y="1268413"/>
            <a:ext cx="8636000" cy="1006475"/>
          </a:xfrm>
          <a:prstGeom prst="rect">
            <a:avLst/>
          </a:prstGeom>
          <a:noFill/>
          <a:ln w="9525">
            <a:noFill/>
          </a:ln>
        </p:spPr>
        <p:txBody>
          <a:bodyPr>
            <a:spAutoFit/>
          </a:bodyPr>
          <a:p>
            <a:r>
              <a:rPr lang="en-US" altLang="zh-CN" sz="6000" b="1" dirty="0">
                <a:latin typeface="Times New Roman" panose="02020603050405020304" pitchFamily="18" charset="0"/>
              </a:rPr>
              <a:t>Subject-Verb Agreement</a:t>
            </a:r>
            <a:endParaRPr lang="en-US" altLang="zh-CN" sz="6000" b="1" dirty="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
          <p:cNvSpPr txBox="1"/>
          <p:nvPr/>
        </p:nvSpPr>
        <p:spPr>
          <a:xfrm>
            <a:off x="323850" y="620713"/>
            <a:ext cx="8610600" cy="5032375"/>
          </a:xfrm>
          <a:prstGeom prst="rect">
            <a:avLst/>
          </a:prstGeom>
          <a:noFill/>
          <a:ln w="9525">
            <a:noFill/>
          </a:ln>
        </p:spPr>
        <p:txBody>
          <a:bodyPr>
            <a:spAutoFit/>
          </a:bodyPr>
          <a:p>
            <a:pPr algn="ctr">
              <a:lnSpc>
                <a:spcPct val="120000"/>
              </a:lnSpc>
            </a:pPr>
            <a:r>
              <a:rPr lang="zh-CN" altLang="en-US" sz="5400" b="1" dirty="0">
                <a:solidFill>
                  <a:schemeClr val="accent2"/>
                </a:solidFill>
                <a:latin typeface="Arial Black" panose="020B0A04020102020204" pitchFamily="34" charset="0"/>
                <a:ea typeface="隶书" panose="02010509060101010101" pitchFamily="49" charset="-122"/>
              </a:rPr>
              <a:t>主谓一致的定义</a:t>
            </a:r>
            <a:endParaRPr lang="zh-CN" altLang="en-US" sz="5400" b="1" dirty="0">
              <a:solidFill>
                <a:schemeClr val="accent2"/>
              </a:solidFill>
              <a:latin typeface="Arial Black" panose="020B0A04020102020204" pitchFamily="34" charset="0"/>
              <a:ea typeface="隶书" panose="02010509060101010101" pitchFamily="49" charset="-122"/>
            </a:endParaRPr>
          </a:p>
          <a:p>
            <a:pPr>
              <a:lnSpc>
                <a:spcPct val="120000"/>
              </a:lnSpc>
            </a:pPr>
            <a:r>
              <a:rPr lang="zh-CN" altLang="en-US" sz="3600" b="1" dirty="0">
                <a:latin typeface="宋体" panose="02010600030101010101" pitchFamily="2" charset="-122"/>
              </a:rPr>
              <a:t> </a:t>
            </a:r>
            <a:endParaRPr lang="zh-CN" altLang="en-US" sz="3600" b="1" dirty="0">
              <a:latin typeface="宋体" panose="02010600030101010101" pitchFamily="2" charset="-122"/>
            </a:endParaRPr>
          </a:p>
          <a:p>
            <a:pPr>
              <a:lnSpc>
                <a:spcPct val="120000"/>
              </a:lnSpc>
            </a:pPr>
            <a:r>
              <a:rPr lang="zh-CN" altLang="en-US" sz="3600" b="1" dirty="0">
                <a:solidFill>
                  <a:srgbClr val="3333FF"/>
                </a:solidFill>
                <a:latin typeface="宋体" panose="02010600030101010101" pitchFamily="2" charset="-122"/>
              </a:rPr>
              <a:t>英语句子中，主语的</a:t>
            </a:r>
            <a:r>
              <a:rPr lang="zh-CN" altLang="en-US" sz="3600" b="1" dirty="0">
                <a:solidFill>
                  <a:srgbClr val="3333FF"/>
                </a:solidFill>
                <a:latin typeface="Times New Roman" panose="02020603050405020304" pitchFamily="18" charset="0"/>
              </a:rPr>
              <a:t>“</a:t>
            </a:r>
            <a:r>
              <a:rPr lang="zh-CN" altLang="en-US" sz="3600" b="1" dirty="0">
                <a:solidFill>
                  <a:srgbClr val="3333FF"/>
                </a:solidFill>
                <a:latin typeface="宋体" panose="02010600030101010101" pitchFamily="2" charset="-122"/>
              </a:rPr>
              <a:t>人称</a:t>
            </a:r>
            <a:r>
              <a:rPr lang="zh-CN" altLang="en-US" sz="3600" b="1" dirty="0">
                <a:solidFill>
                  <a:srgbClr val="3333FF"/>
                </a:solidFill>
                <a:latin typeface="Times New Roman" panose="02020603050405020304" pitchFamily="18" charset="0"/>
              </a:rPr>
              <a:t>”</a:t>
            </a:r>
            <a:r>
              <a:rPr lang="zh-CN" altLang="en-US" sz="3600" b="1" dirty="0">
                <a:solidFill>
                  <a:srgbClr val="3333FF"/>
                </a:solidFill>
                <a:latin typeface="宋体" panose="02010600030101010101" pitchFamily="2" charset="-122"/>
              </a:rPr>
              <a:t>和</a:t>
            </a:r>
            <a:r>
              <a:rPr lang="zh-CN" altLang="en-US" sz="3600" b="1" dirty="0">
                <a:solidFill>
                  <a:srgbClr val="3333FF"/>
                </a:solidFill>
                <a:latin typeface="Times New Roman" panose="02020603050405020304" pitchFamily="18" charset="0"/>
              </a:rPr>
              <a:t>“</a:t>
            </a:r>
            <a:r>
              <a:rPr lang="zh-CN" altLang="en-US" sz="3600" b="1" dirty="0">
                <a:solidFill>
                  <a:srgbClr val="3333FF"/>
                </a:solidFill>
                <a:latin typeface="宋体" panose="02010600030101010101" pitchFamily="2" charset="-122"/>
              </a:rPr>
              <a:t>数</a:t>
            </a:r>
            <a:r>
              <a:rPr lang="zh-CN" altLang="en-US" sz="3600" b="1" dirty="0">
                <a:solidFill>
                  <a:srgbClr val="3333FF"/>
                </a:solidFill>
                <a:latin typeface="Times New Roman" panose="02020603050405020304" pitchFamily="18" charset="0"/>
              </a:rPr>
              <a:t>”</a:t>
            </a:r>
            <a:r>
              <a:rPr lang="zh-CN" altLang="en-US" sz="3600" b="1" dirty="0">
                <a:solidFill>
                  <a:srgbClr val="3333FF"/>
                </a:solidFill>
                <a:latin typeface="宋体" panose="02010600030101010101" pitchFamily="2" charset="-122"/>
              </a:rPr>
              <a:t>要限制、决定谓语动词的形式变化，这就叫</a:t>
            </a:r>
            <a:r>
              <a:rPr lang="zh-CN" altLang="en-US" sz="3600" b="1" dirty="0">
                <a:solidFill>
                  <a:srgbClr val="3333FF"/>
                </a:solidFill>
                <a:latin typeface="Times New Roman" panose="02020603050405020304" pitchFamily="18" charset="0"/>
              </a:rPr>
              <a:t>“</a:t>
            </a:r>
            <a:r>
              <a:rPr lang="zh-CN" altLang="en-US" sz="3600" b="1" dirty="0">
                <a:solidFill>
                  <a:srgbClr val="3333FF"/>
                </a:solidFill>
                <a:latin typeface="宋体" panose="02010600030101010101" pitchFamily="2" charset="-122"/>
              </a:rPr>
              <a:t>主谓一致</a:t>
            </a:r>
            <a:r>
              <a:rPr lang="zh-CN" altLang="en-US" sz="3600" b="1" dirty="0">
                <a:solidFill>
                  <a:srgbClr val="3333FF"/>
                </a:solidFill>
                <a:latin typeface="Times New Roman" panose="02020603050405020304" pitchFamily="18" charset="0"/>
              </a:rPr>
              <a:t>”</a:t>
            </a:r>
            <a:r>
              <a:rPr lang="zh-CN" altLang="en-US" sz="3600" b="1" dirty="0">
                <a:solidFill>
                  <a:srgbClr val="3333FF"/>
                </a:solidFill>
                <a:latin typeface="宋体" panose="02010600030101010101" pitchFamily="2" charset="-122"/>
              </a:rPr>
              <a:t>关系。它通常依据三项原则：</a:t>
            </a:r>
            <a:br>
              <a:rPr lang="zh-CN" altLang="en-US" sz="3600" b="1" dirty="0">
                <a:solidFill>
                  <a:srgbClr val="3333FF"/>
                </a:solidFill>
                <a:latin typeface="宋体" panose="02010600030101010101" pitchFamily="2" charset="-122"/>
              </a:rPr>
            </a:br>
            <a:r>
              <a:rPr lang="en-US" altLang="zh-CN" sz="3600" b="1" dirty="0">
                <a:solidFill>
                  <a:srgbClr val="3333FF"/>
                </a:solidFill>
                <a:latin typeface="宋体" panose="02010600030101010101" pitchFamily="2" charset="-122"/>
              </a:rPr>
              <a:t>1</a:t>
            </a:r>
            <a:r>
              <a:rPr lang="zh-CN" altLang="en-US" sz="3600" b="1" dirty="0">
                <a:solidFill>
                  <a:srgbClr val="3333FF"/>
                </a:solidFill>
                <a:latin typeface="宋体" panose="02010600030101010101" pitchFamily="2" charset="-122"/>
              </a:rPr>
              <a:t>）语法一致      </a:t>
            </a:r>
            <a:r>
              <a:rPr lang="en-US" altLang="zh-CN" sz="3600" b="1" dirty="0">
                <a:solidFill>
                  <a:srgbClr val="3333FF"/>
                </a:solidFill>
                <a:latin typeface="宋体" panose="02010600030101010101" pitchFamily="2" charset="-122"/>
              </a:rPr>
              <a:t>2</a:t>
            </a:r>
            <a:r>
              <a:rPr lang="zh-CN" altLang="en-US" sz="3600" b="1" dirty="0">
                <a:solidFill>
                  <a:srgbClr val="3333FF"/>
                </a:solidFill>
                <a:latin typeface="宋体" panose="02010600030101010101" pitchFamily="2" charset="-122"/>
              </a:rPr>
              <a:t>）意义一致； </a:t>
            </a:r>
            <a:endParaRPr lang="zh-CN" altLang="en-US" sz="3600" b="1" dirty="0">
              <a:solidFill>
                <a:srgbClr val="3333FF"/>
              </a:solidFill>
              <a:latin typeface="宋体" panose="02010600030101010101" pitchFamily="2" charset="-122"/>
            </a:endParaRPr>
          </a:p>
          <a:p>
            <a:pPr>
              <a:lnSpc>
                <a:spcPct val="120000"/>
              </a:lnSpc>
            </a:pPr>
            <a:r>
              <a:rPr lang="en-US" altLang="zh-CN" sz="3600" b="1" dirty="0">
                <a:solidFill>
                  <a:srgbClr val="3333FF"/>
                </a:solidFill>
                <a:latin typeface="宋体" panose="02010600030101010101" pitchFamily="2" charset="-122"/>
              </a:rPr>
              <a:t>3</a:t>
            </a:r>
            <a:r>
              <a:rPr lang="zh-CN" altLang="en-US" sz="3600" b="1" dirty="0">
                <a:solidFill>
                  <a:srgbClr val="3333FF"/>
                </a:solidFill>
                <a:latin typeface="宋体" panose="02010600030101010101" pitchFamily="2" charset="-122"/>
              </a:rPr>
              <a:t>）就近一致</a:t>
            </a:r>
            <a:endParaRPr lang="zh-CN" altLang="en-US" sz="3600" b="1" dirty="0">
              <a:solidFill>
                <a:srgbClr val="3333FF"/>
              </a:solidFill>
              <a:latin typeface="宋体" panose="02010600030101010101" pitchFamily="2" charset="-122"/>
            </a:endParaRPr>
          </a:p>
        </p:txBody>
      </p:sp>
      <p:pic>
        <p:nvPicPr>
          <p:cNvPr id="6147" name="Picture 4" descr="图片1e"/>
          <p:cNvPicPr>
            <a:picLocks noChangeAspect="1"/>
          </p:cNvPicPr>
          <p:nvPr/>
        </p:nvPicPr>
        <p:blipFill>
          <a:blip r:embed="rId1"/>
          <a:stretch>
            <a:fillRect/>
          </a:stretch>
        </p:blipFill>
        <p:spPr>
          <a:xfrm>
            <a:off x="0" y="5578475"/>
            <a:ext cx="9144000" cy="1279525"/>
          </a:xfrm>
          <a:prstGeom prst="rect">
            <a:avLst/>
          </a:prstGeom>
          <a:noFill/>
          <a:ln w="9525">
            <a:noFill/>
          </a:ln>
        </p:spPr>
      </p:pic>
      <p:pic>
        <p:nvPicPr>
          <p:cNvPr id="6148" name="Picture 5" descr="图片1hy"/>
          <p:cNvPicPr>
            <a:picLocks noChangeAspect="1"/>
          </p:cNvPicPr>
          <p:nvPr/>
        </p:nvPicPr>
        <p:blipFill>
          <a:blip r:embed="rId2"/>
          <a:stretch>
            <a:fillRect/>
          </a:stretch>
        </p:blipFill>
        <p:spPr>
          <a:xfrm>
            <a:off x="7235825" y="0"/>
            <a:ext cx="1908175" cy="2349500"/>
          </a:xfrm>
          <a:prstGeom prst="rect">
            <a:avLst/>
          </a:prstGeom>
          <a:noFill/>
          <a:ln w="9525">
            <a:noFill/>
          </a:ln>
        </p:spPr>
      </p:pic>
      <p:pic>
        <p:nvPicPr>
          <p:cNvPr id="6149" name="Picture 6" descr="图片1hy"/>
          <p:cNvPicPr>
            <a:picLocks noChangeAspect="1"/>
          </p:cNvPicPr>
          <p:nvPr/>
        </p:nvPicPr>
        <p:blipFill>
          <a:blip r:embed="rId2"/>
          <a:stretch>
            <a:fillRect/>
          </a:stretch>
        </p:blipFill>
        <p:spPr>
          <a:xfrm>
            <a:off x="0" y="0"/>
            <a:ext cx="1908175" cy="23495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descr="图片1ggg"/>
          <p:cNvPicPr>
            <a:picLocks noChangeAspect="1"/>
          </p:cNvPicPr>
          <p:nvPr/>
        </p:nvPicPr>
        <p:blipFill>
          <a:blip r:embed="rId1"/>
          <a:stretch>
            <a:fillRect/>
          </a:stretch>
        </p:blipFill>
        <p:spPr>
          <a:xfrm>
            <a:off x="0" y="-228600"/>
            <a:ext cx="9144000" cy="7086600"/>
          </a:xfrm>
          <a:prstGeom prst="rect">
            <a:avLst/>
          </a:prstGeom>
          <a:noFill/>
          <a:ln w="9525">
            <a:noFill/>
          </a:ln>
        </p:spPr>
      </p:pic>
      <p:sp>
        <p:nvSpPr>
          <p:cNvPr id="13314" name="Rectangle 2"/>
          <p:cNvSpPr>
            <a:spLocks noGrp="1"/>
          </p:cNvSpPr>
          <p:nvPr>
            <p:ph idx="1"/>
          </p:nvPr>
        </p:nvSpPr>
        <p:spPr>
          <a:xfrm>
            <a:off x="250825" y="476250"/>
            <a:ext cx="8135938" cy="5257800"/>
          </a:xfrm>
          <a:ln/>
        </p:spPr>
        <p:txBody>
          <a:bodyPr vert="horz" wrap="square" lIns="91440" tIns="45720" rIns="91440" bIns="45720" anchor="t"/>
          <a:p>
            <a:pPr marL="390525" indent="-390525" defTabSz="914400" eaLnBrk="1" hangingPunct="1">
              <a:lnSpc>
                <a:spcPct val="130000"/>
              </a:lnSpc>
              <a:spcBef>
                <a:spcPct val="0"/>
              </a:spcBef>
              <a:buNone/>
              <a:tabLst>
                <a:tab pos="630555" algn="l"/>
              </a:tabLst>
            </a:pPr>
            <a:endParaRPr lang="en-US" altLang="zh-CN" sz="3600" b="1" dirty="0">
              <a:solidFill>
                <a:srgbClr val="FF0066"/>
              </a:solidFill>
              <a:cs typeface="Times New Roman" panose="02020603050405020304" pitchFamily="18" charset="0"/>
            </a:endParaRPr>
          </a:p>
          <a:p>
            <a:pPr marL="390525" indent="-390525" defTabSz="914400" eaLnBrk="1" hangingPunct="1">
              <a:lnSpc>
                <a:spcPct val="130000"/>
              </a:lnSpc>
              <a:spcBef>
                <a:spcPct val="0"/>
              </a:spcBef>
              <a:buNone/>
              <a:tabLst>
                <a:tab pos="630555" algn="l"/>
              </a:tabLst>
            </a:pPr>
            <a:r>
              <a:rPr lang="en-US" altLang="zh-CN" sz="3600" b="1" dirty="0">
                <a:solidFill>
                  <a:srgbClr val="3333FF"/>
                </a:solidFill>
                <a:cs typeface="Times New Roman" panose="02020603050405020304" pitchFamily="18" charset="0"/>
              </a:rPr>
              <a:t>1. and</a:t>
            </a:r>
            <a:r>
              <a:rPr lang="zh-CN" altLang="en-US" sz="3600" b="1" dirty="0">
                <a:solidFill>
                  <a:srgbClr val="3333FF"/>
                </a:solidFill>
              </a:rPr>
              <a:t>连接两个或两个以上单数名词或者代词作主语的时候</a:t>
            </a:r>
            <a:r>
              <a:rPr lang="en-US" altLang="zh-CN" sz="3600" b="1" dirty="0">
                <a:solidFill>
                  <a:srgbClr val="3333FF"/>
                </a:solidFill>
              </a:rPr>
              <a:t>,</a:t>
            </a:r>
            <a:r>
              <a:rPr lang="zh-CN" altLang="en-US" sz="3600" b="1" dirty="0">
                <a:solidFill>
                  <a:srgbClr val="3333FF"/>
                </a:solidFill>
              </a:rPr>
              <a:t>谓语动词有以下两种情况：</a:t>
            </a:r>
            <a:endParaRPr lang="zh-CN" altLang="en-US" sz="3600" b="1" dirty="0">
              <a:solidFill>
                <a:srgbClr val="3333FF"/>
              </a:solidFill>
            </a:endParaRPr>
          </a:p>
          <a:p>
            <a:pPr marL="390525" indent="-390525" defTabSz="914400" eaLnBrk="1" hangingPunct="1">
              <a:lnSpc>
                <a:spcPct val="130000"/>
              </a:lnSpc>
              <a:spcBef>
                <a:spcPct val="0"/>
              </a:spcBef>
              <a:buNone/>
              <a:tabLst>
                <a:tab pos="630555" algn="l"/>
              </a:tabLst>
            </a:pPr>
            <a:r>
              <a:rPr lang="en-US" altLang="zh-CN" sz="3600" b="1" dirty="0">
                <a:solidFill>
                  <a:srgbClr val="3333FF"/>
                </a:solidFill>
              </a:rPr>
              <a:t>(1) </a:t>
            </a:r>
            <a:r>
              <a:rPr lang="zh-CN" altLang="en-US" sz="3600" b="1" dirty="0">
                <a:solidFill>
                  <a:srgbClr val="3333FF"/>
                </a:solidFill>
              </a:rPr>
              <a:t>如果指两个或两个以上不同的人或              事物的时候</a:t>
            </a:r>
            <a:r>
              <a:rPr lang="en-US" altLang="zh-CN" sz="3600" b="1" dirty="0">
                <a:solidFill>
                  <a:srgbClr val="3333FF"/>
                </a:solidFill>
              </a:rPr>
              <a:t>,</a:t>
            </a:r>
            <a:r>
              <a:rPr lang="zh-CN" altLang="en-US" sz="3600" b="1" dirty="0">
                <a:solidFill>
                  <a:srgbClr val="3333FF"/>
                </a:solidFill>
              </a:rPr>
              <a:t>谓语动词用复数。如：</a:t>
            </a:r>
            <a:endParaRPr lang="zh-CN" altLang="en-US" sz="3600" dirty="0">
              <a:solidFill>
                <a:srgbClr val="3333FF"/>
              </a:solidFill>
            </a:endParaRPr>
          </a:p>
        </p:txBody>
      </p:sp>
      <p:sp>
        <p:nvSpPr>
          <p:cNvPr id="13316" name="Text Box 4">
            <a:hlinkClick r:id="rId2" action="ppaction://hlinksldjump" highlightClick="1"/>
          </p:cNvPr>
          <p:cNvSpPr txBox="1">
            <a:spLocks noChangeArrowheads="1"/>
          </p:cNvSpPr>
          <p:nvPr/>
        </p:nvSpPr>
        <p:spPr bwMode="auto">
          <a:xfrm>
            <a:off x="0" y="260350"/>
            <a:ext cx="3276600" cy="720725"/>
          </a:xfrm>
          <a:prstGeom prst="rect">
            <a:avLst/>
          </a:prstGeom>
          <a:gradFill rotWithShape="0">
            <a:gsLst>
              <a:gs pos="0">
                <a:srgbClr val="808080"/>
              </a:gs>
              <a:gs pos="100000">
                <a:srgbClr val="99CCFF"/>
              </a:gs>
            </a:gsLst>
            <a:lin ang="5400000" scaled="1"/>
          </a:gradFill>
          <a:ln w="9525">
            <a:noFill/>
            <a:miter lim="800000"/>
          </a:ln>
          <a:effectLst/>
        </p:spPr>
        <p:txBody>
          <a:bodyPr/>
          <a:lstStyle/>
          <a:p>
            <a:pPr marR="0" algn="ctr" defTabSz="914400">
              <a:spcBef>
                <a:spcPct val="50000"/>
              </a:spcBef>
              <a:buClrTx/>
              <a:buSzTx/>
              <a:buFontTx/>
              <a:defRPr/>
            </a:pPr>
            <a:r>
              <a:rPr kumimoji="1" lang="zh-CN" altLang="en-US" sz="3000" b="1" kern="1200" cap="none" spc="0" normalizeH="0" baseline="0" noProof="0">
                <a:solidFill>
                  <a:srgbClr val="CC0000"/>
                </a:solidFill>
                <a:effectLst>
                  <a:outerShdw blurRad="38100" dist="38100" dir="2700000" algn="tl">
                    <a:srgbClr val="000000"/>
                  </a:outerShdw>
                </a:effectLst>
                <a:latin typeface="Arial Narrow" panose="020B0606020202030204" pitchFamily="34" charset="0"/>
                <a:ea typeface="宋体" panose="02010600030101010101" pitchFamily="2" charset="-122"/>
                <a:cs typeface="+mn-cs"/>
              </a:rPr>
              <a:t>语法一致</a:t>
            </a:r>
            <a:endParaRPr kumimoji="1" lang="zh-CN" altLang="en-US" sz="2400" b="1" kern="1200" cap="none" spc="0" normalizeH="0" baseline="0" noProof="0">
              <a:solidFill>
                <a:srgbClr val="CC0000"/>
              </a:solidFill>
              <a:latin typeface="Arial Narrow" panose="020B0606020202030204" pitchFamily="34" charset="0"/>
              <a:ea typeface="宋体" panose="02010600030101010101" pitchFamily="2" charset="-122"/>
              <a:cs typeface="+mn-cs"/>
            </a:endParaRPr>
          </a:p>
        </p:txBody>
      </p:sp>
      <p:sp>
        <p:nvSpPr>
          <p:cNvPr id="13318" name="Rectangle 6"/>
          <p:cNvSpPr/>
          <p:nvPr/>
        </p:nvSpPr>
        <p:spPr>
          <a:xfrm>
            <a:off x="0" y="4868863"/>
            <a:ext cx="9685338" cy="865187"/>
          </a:xfrm>
          <a:prstGeom prst="rect">
            <a:avLst/>
          </a:prstGeom>
          <a:noFill/>
          <a:ln w="9525">
            <a:noFill/>
          </a:ln>
        </p:spPr>
        <p:txBody>
          <a:bodyPr/>
          <a:p>
            <a:pPr marL="614680" indent="-614680">
              <a:lnSpc>
                <a:spcPct val="130000"/>
              </a:lnSpc>
            </a:pPr>
            <a:r>
              <a:rPr lang="en-US" altLang="zh-CN" sz="3600" b="1" dirty="0">
                <a:solidFill>
                  <a:srgbClr val="0000FF"/>
                </a:solidFill>
                <a:latin typeface="Arial" panose="020B0604020202020204" pitchFamily="34" charset="0"/>
              </a:rPr>
              <a:t>He </a:t>
            </a:r>
            <a:r>
              <a:rPr lang="en-US" altLang="zh-CN" sz="3600" b="1" dirty="0">
                <a:latin typeface="Arial" panose="020B0604020202020204" pitchFamily="34" charset="0"/>
              </a:rPr>
              <a:t>and </a:t>
            </a:r>
            <a:r>
              <a:rPr lang="en-US" altLang="zh-CN" sz="3600" b="1" dirty="0">
                <a:solidFill>
                  <a:srgbClr val="0000FF"/>
                </a:solidFill>
                <a:latin typeface="Arial" panose="020B0604020202020204" pitchFamily="34" charset="0"/>
              </a:rPr>
              <a:t>I</a:t>
            </a:r>
            <a:r>
              <a:rPr lang="en-US" altLang="zh-CN" sz="3600" b="1" dirty="0">
                <a:latin typeface="Arial" panose="020B0604020202020204" pitchFamily="34" charset="0"/>
              </a:rPr>
              <a:t> ___both students of this school.                                                          </a:t>
            </a:r>
            <a:endParaRPr lang="en-US" altLang="zh-CN" sz="3600" b="1" dirty="0">
              <a:latin typeface="Arial" panose="020B0604020202020204" pitchFamily="34" charset="0"/>
            </a:endParaRPr>
          </a:p>
        </p:txBody>
      </p:sp>
      <p:sp>
        <p:nvSpPr>
          <p:cNvPr id="7174" name="WordArt 7"/>
          <p:cNvSpPr>
            <a:spLocks noTextEdit="1"/>
          </p:cNvSpPr>
          <p:nvPr/>
        </p:nvSpPr>
        <p:spPr>
          <a:xfrm>
            <a:off x="2051050" y="5084763"/>
            <a:ext cx="504825" cy="457200"/>
          </a:xfrm>
          <a:prstGeom prst="rect">
            <a:avLst/>
          </a:prstGeom>
        </p:spPr>
        <p:txBody>
          <a:bodyPr wrap="none" fromWordArt="1">
            <a:prstTxWarp prst="textPlain">
              <a:avLst>
                <a:gd name="adj" fmla="val 50000"/>
              </a:avLst>
            </a:prstTxWarp>
            <a:normAutofit/>
          </a:bodyPr>
          <a:p>
            <a:pPr algn="ctr" eaLnBrk="0" hangingPunct="0"/>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are</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4">
                                            <p:txEl>
                                              <p:charRg st="1" end="44"/>
                                            </p:txEl>
                                          </p:spTgt>
                                        </p:tgtEl>
                                        <p:attrNameLst>
                                          <p:attrName>style.visibility</p:attrName>
                                        </p:attrNameLst>
                                      </p:cBhvr>
                                      <p:to>
                                        <p:strVal val="visible"/>
                                      </p:to>
                                    </p:set>
                                    <p:animEffect transition="in" filter="wedge">
                                      <p:cBhvr>
                                        <p:cTn id="7" dur="1000"/>
                                        <p:tgtEl>
                                          <p:spTgt spid="13314">
                                            <p:txEl>
                                              <p:charRg st="1"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314">
                                            <p:txEl>
                                              <p:charRg st="44" end="94"/>
                                            </p:txEl>
                                          </p:spTgt>
                                        </p:tgtEl>
                                        <p:attrNameLst>
                                          <p:attrName>style.visibility</p:attrName>
                                        </p:attrNameLst>
                                      </p:cBhvr>
                                      <p:to>
                                        <p:strVal val="visible"/>
                                      </p:to>
                                    </p:set>
                                    <p:animEffect transition="in" filter="wipe(up)">
                                      <p:cBhvr>
                                        <p:cTn id="12" dur="500"/>
                                        <p:tgtEl>
                                          <p:spTgt spid="13314">
                                            <p:txEl>
                                              <p:charRg st="44" end="9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blinds(horizontal)">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blinds(horizontal)">
                                      <p:cBhvr>
                                        <p:cTn id="2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WordArt 2"/>
          <p:cNvSpPr>
            <a:spLocks noTextEdit="1"/>
          </p:cNvSpPr>
          <p:nvPr/>
        </p:nvSpPr>
        <p:spPr>
          <a:xfrm>
            <a:off x="1143000" y="1981200"/>
            <a:ext cx="7162800" cy="2819400"/>
          </a:xfrm>
          <a:prstGeom prst="rect">
            <a:avLst/>
          </a:prstGeom>
        </p:spPr>
        <p:txBody>
          <a:bodyPr wrap="none" fromWordArt="1">
            <a:prstTxWarp prst="textDeflate">
              <a:avLst>
                <a:gd name="adj" fmla="val 12681"/>
              </a:avLst>
            </a:prstTxWarp>
            <a:normAutofit/>
          </a:bodyPr>
          <a:p>
            <a:pPr algn="ctr" eaLnBrk="0" hangingPunct="0"/>
            <a:r>
              <a:rPr lang="zh-CN" altLang="en-US" sz="4000" b="1" i="1">
                <a:ln w="9525" cap="flat" cmpd="sng">
                  <a:solidFill>
                    <a:srgbClr val="0000FF"/>
                  </a:solidFill>
                  <a:prstDash val="solid"/>
                  <a:headEnd type="none" w="med" len="med"/>
                  <a:tailEnd type="none" w="med" len="med"/>
                </a:ln>
                <a:solidFill>
                  <a:srgbClr val="0000FF"/>
                </a:solidFill>
                <a:latin typeface="华文新魏" panose="02010800040101010101" charset="-122"/>
                <a:ea typeface="华文新魏" panose="02010800040101010101" charset="-122"/>
              </a:rPr>
              <a:t>a singer and dancer</a:t>
            </a:r>
            <a:endParaRPr lang="zh-CN" altLang="en-US" sz="4000" b="1" i="1">
              <a:ln w="9525" cap="flat" cmpd="sng">
                <a:solidFill>
                  <a:srgbClr val="0000FF"/>
                </a:solidFill>
                <a:prstDash val="solid"/>
                <a:headEnd type="none" w="med" len="med"/>
                <a:tailEnd type="none" w="med" len="med"/>
              </a:ln>
              <a:solidFill>
                <a:srgbClr val="0000FF"/>
              </a:solidFill>
              <a:latin typeface="华文新魏" panose="02010800040101010101" charset="-122"/>
              <a:ea typeface="华文新魏" panose="02010800040101010101" charset="-122"/>
            </a:endParaRPr>
          </a:p>
          <a:p>
            <a:pPr algn="ctr" eaLnBrk="0" hangingPunct="0"/>
            <a:endParaRPr lang="zh-CN" altLang="en-US" sz="4000" b="1" i="1">
              <a:ln w="9525" cap="flat" cmpd="sng">
                <a:solidFill>
                  <a:srgbClr val="0000FF"/>
                </a:solidFill>
                <a:prstDash val="solid"/>
                <a:headEnd type="none" w="med" len="med"/>
                <a:tailEnd type="none" w="med" len="med"/>
              </a:ln>
              <a:solidFill>
                <a:srgbClr val="0000FF"/>
              </a:solidFill>
              <a:latin typeface="华文新魏" panose="02010800040101010101" charset="-122"/>
              <a:ea typeface="华文新魏" panose="02010800040101010101" charset="-122"/>
            </a:endParaRPr>
          </a:p>
        </p:txBody>
      </p:sp>
      <p:sp>
        <p:nvSpPr>
          <p:cNvPr id="8195" name="Rectangle 3"/>
          <p:cNvSpPr/>
          <p:nvPr/>
        </p:nvSpPr>
        <p:spPr>
          <a:xfrm>
            <a:off x="0" y="2819400"/>
            <a:ext cx="8858250" cy="0"/>
          </a:xfrm>
          <a:prstGeom prst="rect">
            <a:avLst/>
          </a:prstGeom>
          <a:noFill/>
          <a:ln w="9525">
            <a:noFill/>
          </a:ln>
        </p:spPr>
        <p:txBody>
          <a:bodyPr>
            <a:spAutoFit/>
          </a:bodyPr>
          <a:p>
            <a:endParaRPr lang="zh-CN" altLang="en-US" dirty="0">
              <a:latin typeface="Arial" panose="020B0604020202020204" pitchFamily="34" charset="0"/>
            </a:endParaRPr>
          </a:p>
        </p:txBody>
      </p:sp>
      <p:pic>
        <p:nvPicPr>
          <p:cNvPr id="11268" name="Picture 4" descr="6"/>
          <p:cNvPicPr>
            <a:picLocks noChangeAspect="1"/>
          </p:cNvPicPr>
          <p:nvPr/>
        </p:nvPicPr>
        <p:blipFill>
          <a:blip r:embed="rId1"/>
          <a:stretch>
            <a:fillRect/>
          </a:stretch>
        </p:blipFill>
        <p:spPr>
          <a:xfrm>
            <a:off x="914400" y="1628775"/>
            <a:ext cx="7761288" cy="4238625"/>
          </a:xfrm>
          <a:prstGeom prst="rect">
            <a:avLst/>
          </a:prstGeom>
          <a:noFill/>
          <a:ln w="9525">
            <a:noFill/>
          </a:ln>
        </p:spPr>
      </p:pic>
      <p:sp>
        <p:nvSpPr>
          <p:cNvPr id="8197" name="Rectangle 5"/>
          <p:cNvSpPr/>
          <p:nvPr/>
        </p:nvSpPr>
        <p:spPr>
          <a:xfrm>
            <a:off x="0" y="2835275"/>
            <a:ext cx="9144000" cy="0"/>
          </a:xfrm>
          <a:prstGeom prst="rect">
            <a:avLst/>
          </a:prstGeom>
          <a:noFill/>
          <a:ln w="9525">
            <a:noFill/>
          </a:ln>
        </p:spPr>
        <p:txBody>
          <a:bodyPr>
            <a:spAutoFit/>
          </a:bodyPr>
          <a:p>
            <a:endParaRPr lang="zh-CN" altLang="en-US" dirty="0">
              <a:latin typeface="Arial" panose="020B0604020202020204" pitchFamily="34" charset="0"/>
            </a:endParaRPr>
          </a:p>
        </p:txBody>
      </p:sp>
      <p:sp>
        <p:nvSpPr>
          <p:cNvPr id="8198" name="Text Box 6"/>
          <p:cNvSpPr txBox="1"/>
          <p:nvPr/>
        </p:nvSpPr>
        <p:spPr>
          <a:xfrm>
            <a:off x="365125" y="5964238"/>
            <a:ext cx="184150" cy="457200"/>
          </a:xfrm>
          <a:prstGeom prst="rect">
            <a:avLst/>
          </a:prstGeom>
          <a:noFill/>
          <a:ln w="9525">
            <a:noFill/>
          </a:ln>
        </p:spPr>
        <p:txBody>
          <a:bodyPr wrap="none">
            <a:spAutoFit/>
          </a:bodyPr>
          <a:p>
            <a:endParaRPr lang="zh-CN" altLang="zh-CN" sz="2400" dirty="0">
              <a:latin typeface="Times New Roman" panose="02020603050405020304" pitchFamily="18" charset="0"/>
            </a:endParaRPr>
          </a:p>
        </p:txBody>
      </p:sp>
      <p:sp>
        <p:nvSpPr>
          <p:cNvPr id="11271" name="Text Box 7"/>
          <p:cNvSpPr txBox="1"/>
          <p:nvPr/>
        </p:nvSpPr>
        <p:spPr>
          <a:xfrm>
            <a:off x="381000" y="5943600"/>
            <a:ext cx="8362950" cy="641350"/>
          </a:xfrm>
          <a:prstGeom prst="rect">
            <a:avLst/>
          </a:prstGeom>
          <a:noFill/>
          <a:ln w="9525">
            <a:noFill/>
          </a:ln>
        </p:spPr>
        <p:txBody>
          <a:bodyPr wrap="none">
            <a:spAutoFit/>
          </a:bodyPr>
          <a:p>
            <a:r>
              <a:rPr lang="en-US" altLang="zh-CN" sz="3600" b="1" dirty="0">
                <a:latin typeface="Times New Roman" panose="02020603050405020304" pitchFamily="18" charset="0"/>
              </a:rPr>
              <a:t>The singer and dancer _____ on the stage.</a:t>
            </a:r>
            <a:endParaRPr lang="en-US" altLang="zh-CN" sz="3600" b="1" dirty="0">
              <a:latin typeface="Times New Roman" panose="02020603050405020304" pitchFamily="18" charset="0"/>
            </a:endParaRPr>
          </a:p>
        </p:txBody>
      </p:sp>
      <p:sp>
        <p:nvSpPr>
          <p:cNvPr id="11272" name="Text Box 8"/>
          <p:cNvSpPr txBox="1"/>
          <p:nvPr/>
        </p:nvSpPr>
        <p:spPr>
          <a:xfrm>
            <a:off x="5105400" y="5943600"/>
            <a:ext cx="488950" cy="641350"/>
          </a:xfrm>
          <a:prstGeom prst="rect">
            <a:avLst/>
          </a:prstGeom>
          <a:noFill/>
          <a:ln w="9525">
            <a:noFill/>
          </a:ln>
        </p:spPr>
        <p:txBody>
          <a:bodyPr wrap="none">
            <a:spAutoFit/>
          </a:bodyPr>
          <a:p>
            <a:r>
              <a:rPr lang="en-US" altLang="zh-CN" sz="3600" b="1" dirty="0">
                <a:solidFill>
                  <a:srgbClr val="FF0000"/>
                </a:solidFill>
                <a:latin typeface="Times New Roman" panose="02020603050405020304" pitchFamily="18" charset="0"/>
              </a:rPr>
              <a:t>is</a:t>
            </a:r>
            <a:endParaRPr lang="en-US" altLang="zh-CN" sz="3600" b="1" dirty="0">
              <a:solidFill>
                <a:srgbClr val="FF0000"/>
              </a:solidFill>
              <a:latin typeface="Times New Roman" panose="02020603050405020304" pitchFamily="18" charset="0"/>
            </a:endParaRPr>
          </a:p>
        </p:txBody>
      </p:sp>
      <p:sp>
        <p:nvSpPr>
          <p:cNvPr id="11274" name="Rectangle 10"/>
          <p:cNvSpPr/>
          <p:nvPr/>
        </p:nvSpPr>
        <p:spPr>
          <a:xfrm>
            <a:off x="250825" y="188913"/>
            <a:ext cx="8893175" cy="2016125"/>
          </a:xfrm>
          <a:prstGeom prst="rect">
            <a:avLst/>
          </a:prstGeom>
          <a:noFill/>
          <a:ln w="9525">
            <a:noFill/>
          </a:ln>
        </p:spPr>
        <p:txBody>
          <a:bodyPr/>
          <a:p>
            <a:pPr marL="614680" indent="-614680">
              <a:lnSpc>
                <a:spcPct val="130000"/>
              </a:lnSpc>
            </a:pPr>
            <a:r>
              <a:rPr lang="en-US" altLang="zh-CN" sz="3200" b="1" dirty="0">
                <a:solidFill>
                  <a:srgbClr val="3333FF"/>
                </a:solidFill>
                <a:latin typeface="Arial" panose="020B0604020202020204" pitchFamily="34" charset="0"/>
              </a:rPr>
              <a:t>(2) </a:t>
            </a:r>
            <a:r>
              <a:rPr lang="zh-CN" altLang="en-US" sz="3200" b="1" dirty="0">
                <a:solidFill>
                  <a:srgbClr val="3333FF"/>
                </a:solidFill>
                <a:latin typeface="Arial" panose="020B0604020202020204" pitchFamily="34" charset="0"/>
              </a:rPr>
              <a:t>如果连接两个以上的名词指的是同一个人或物</a:t>
            </a:r>
            <a:r>
              <a:rPr lang="en-US" altLang="zh-CN" sz="3200" b="1" dirty="0">
                <a:solidFill>
                  <a:srgbClr val="3333FF"/>
                </a:solidFill>
                <a:latin typeface="Arial" panose="020B0604020202020204" pitchFamily="34" charset="0"/>
              </a:rPr>
              <a:t>, </a:t>
            </a:r>
            <a:r>
              <a:rPr lang="zh-CN" altLang="en-US" sz="3200" b="1" dirty="0">
                <a:solidFill>
                  <a:srgbClr val="3333FF"/>
                </a:solidFill>
                <a:latin typeface="Arial" panose="020B0604020202020204" pitchFamily="34" charset="0"/>
              </a:rPr>
              <a:t>或者指同一概念的时候</a:t>
            </a:r>
            <a:r>
              <a:rPr lang="en-US" altLang="zh-CN" sz="3200" b="1" dirty="0">
                <a:solidFill>
                  <a:srgbClr val="3333FF"/>
                </a:solidFill>
                <a:latin typeface="Arial" panose="020B0604020202020204" pitchFamily="34" charset="0"/>
              </a:rPr>
              <a:t>, </a:t>
            </a:r>
            <a:r>
              <a:rPr lang="zh-CN" altLang="en-US" sz="3200" b="1" dirty="0">
                <a:solidFill>
                  <a:srgbClr val="3333FF"/>
                </a:solidFill>
                <a:latin typeface="Arial" panose="020B0604020202020204" pitchFamily="34" charset="0"/>
              </a:rPr>
              <a:t>谓语要用单数。</a:t>
            </a:r>
            <a:r>
              <a:rPr lang="zh-CN" altLang="en-US" sz="3600" b="1" dirty="0">
                <a:latin typeface="Arial" panose="020B0604020202020204" pitchFamily="34" charset="0"/>
              </a:rPr>
              <a:t>      </a:t>
            </a:r>
            <a:endParaRPr lang="zh-CN" altLang="en-US" sz="3600" b="1" dirty="0">
              <a:latin typeface="Arial" panose="020B060402020202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274">
                                            <p:txEl>
                                              <p:charRg st="0" end="52"/>
                                            </p:txEl>
                                          </p:spTgt>
                                        </p:tgtEl>
                                        <p:attrNameLst>
                                          <p:attrName>style.visibility</p:attrName>
                                        </p:attrNameLst>
                                      </p:cBhvr>
                                      <p:to>
                                        <p:strVal val="visible"/>
                                      </p:to>
                                    </p:set>
                                    <p:animEffect transition="in" filter="wipe(up)">
                                      <p:cBhvr>
                                        <p:cTn id="7" dur="500"/>
                                        <p:tgtEl>
                                          <p:spTgt spid="11274">
                                            <p:txEl>
                                              <p:charRg st="0" end="5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barn(outHorizontal)">
                                      <p:cBhvr>
                                        <p:cTn id="17" dur="500"/>
                                        <p:tgtEl>
                                          <p:spTgt spid="1126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checkerboard(across)">
                                      <p:cBhvr>
                                        <p:cTn id="22" dur="500"/>
                                        <p:tgtEl>
                                          <p:spTgt spid="1127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0" y="404813"/>
            <a:ext cx="8564563" cy="2101850"/>
          </a:xfrm>
          <a:prstGeom prst="rect">
            <a:avLst/>
          </a:prstGeom>
          <a:noFill/>
          <a:ln w="9525">
            <a:noFill/>
          </a:ln>
        </p:spPr>
        <p:txBody>
          <a:bodyPr>
            <a:spAutoFit/>
          </a:bodyPr>
          <a:p>
            <a:r>
              <a:rPr lang="en-US" altLang="zh-CN" sz="4400" b="1" i="1" dirty="0">
                <a:latin typeface="Times New Roman" panose="02020603050405020304" pitchFamily="18" charset="0"/>
              </a:rPr>
              <a:t>The gift is used to have western meals.</a:t>
            </a:r>
            <a:endParaRPr lang="en-US" altLang="zh-CN" sz="4400" b="1" i="1" dirty="0">
              <a:latin typeface="Times New Roman" panose="02020603050405020304" pitchFamily="18" charset="0"/>
            </a:endParaRPr>
          </a:p>
          <a:p>
            <a:r>
              <a:rPr lang="en-US" altLang="zh-CN" sz="4400" b="1" i="1" dirty="0">
                <a:latin typeface="Times New Roman" panose="02020603050405020304" pitchFamily="18" charset="0"/>
              </a:rPr>
              <a:t>What is it?</a:t>
            </a:r>
            <a:endParaRPr lang="en-US" altLang="zh-CN" sz="4400" b="1" i="1" dirty="0">
              <a:latin typeface="Times New Roman" panose="02020603050405020304" pitchFamily="18" charset="0"/>
            </a:endParaRPr>
          </a:p>
        </p:txBody>
      </p:sp>
      <p:pic>
        <p:nvPicPr>
          <p:cNvPr id="9219" name="Picture 3" descr="2004422151829129"/>
          <p:cNvPicPr>
            <a:picLocks noChangeAspect="1"/>
          </p:cNvPicPr>
          <p:nvPr/>
        </p:nvPicPr>
        <p:blipFill>
          <a:blip r:embed="rId1"/>
          <a:stretch>
            <a:fillRect/>
          </a:stretch>
        </p:blipFill>
        <p:spPr>
          <a:xfrm>
            <a:off x="0" y="0"/>
            <a:ext cx="9144000" cy="6021388"/>
          </a:xfrm>
          <a:prstGeom prst="rect">
            <a:avLst/>
          </a:prstGeom>
          <a:noFill/>
          <a:ln w="9525">
            <a:noFill/>
          </a:ln>
        </p:spPr>
      </p:pic>
      <p:sp>
        <p:nvSpPr>
          <p:cNvPr id="9220" name="WordArt 4"/>
          <p:cNvSpPr>
            <a:spLocks noTextEdit="1"/>
          </p:cNvSpPr>
          <p:nvPr/>
        </p:nvSpPr>
        <p:spPr>
          <a:xfrm>
            <a:off x="4800600" y="304800"/>
            <a:ext cx="3733800" cy="1524000"/>
          </a:xfrm>
          <a:prstGeom prst="rect">
            <a:avLst/>
          </a:prstGeom>
        </p:spPr>
        <p:txBody>
          <a:bodyPr wrap="none" fromWordArt="1">
            <a:prstTxWarp prst="textDeflate">
              <a:avLst>
                <a:gd name="adj" fmla="val 26227"/>
              </a:avLst>
            </a:prstTxWarp>
            <a:normAutofit/>
          </a:bodyPr>
          <a:p>
            <a:pPr algn="ctr" eaLnBrk="0" hangingPunct="0"/>
            <a:r>
              <a:rPr lang="zh-CN" altLang="en-US" sz="4000" b="1" i="1">
                <a:ln w="9525" cap="flat" cmpd="sng">
                  <a:solidFill>
                    <a:srgbClr val="800080"/>
                  </a:solidFill>
                  <a:prstDash val="solid"/>
                  <a:headEnd type="none" w="med" len="med"/>
                  <a:tailEnd type="none" w="med" len="med"/>
                </a:ln>
                <a:solidFill>
                  <a:srgbClr val="800080"/>
                </a:solidFill>
                <a:latin typeface="华文新魏" panose="02010800040101010101" charset="-122"/>
                <a:ea typeface="华文新魏" panose="02010800040101010101" charset="-122"/>
              </a:rPr>
              <a:t>a knife and fork</a:t>
            </a:r>
            <a:endParaRPr lang="zh-CN" altLang="en-US" sz="4000" b="1" i="1">
              <a:ln w="9525" cap="flat" cmpd="sng">
                <a:solidFill>
                  <a:srgbClr val="800080"/>
                </a:solidFill>
                <a:prstDash val="solid"/>
                <a:headEnd type="none" w="med" len="med"/>
                <a:tailEnd type="none" w="med" len="med"/>
              </a:ln>
              <a:solidFill>
                <a:srgbClr val="800080"/>
              </a:solidFill>
              <a:latin typeface="华文新魏" panose="02010800040101010101" charset="-122"/>
              <a:ea typeface="华文新魏" panose="02010800040101010101" charset="-122"/>
            </a:endParaRPr>
          </a:p>
        </p:txBody>
      </p:sp>
      <p:sp>
        <p:nvSpPr>
          <p:cNvPr id="12293" name="Text Box 5"/>
          <p:cNvSpPr txBox="1"/>
          <p:nvPr/>
        </p:nvSpPr>
        <p:spPr>
          <a:xfrm>
            <a:off x="533400" y="5943600"/>
            <a:ext cx="7715250" cy="641350"/>
          </a:xfrm>
          <a:prstGeom prst="rect">
            <a:avLst/>
          </a:prstGeom>
          <a:noFill/>
          <a:ln w="9525">
            <a:noFill/>
          </a:ln>
        </p:spPr>
        <p:txBody>
          <a:bodyPr wrap="none">
            <a:spAutoFit/>
          </a:bodyPr>
          <a:p>
            <a:r>
              <a:rPr lang="en-US" altLang="zh-CN" sz="3600" b="1" dirty="0">
                <a:solidFill>
                  <a:schemeClr val="accent2"/>
                </a:solidFill>
                <a:latin typeface="Times New Roman" panose="02020603050405020304" pitchFamily="18" charset="0"/>
              </a:rPr>
              <a:t>A knife and fork</a:t>
            </a:r>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is </a:t>
            </a:r>
            <a:r>
              <a:rPr lang="en-US" altLang="zh-CN" sz="3600" b="1" dirty="0">
                <a:latin typeface="Times New Roman" panose="02020603050405020304" pitchFamily="18" charset="0"/>
              </a:rPr>
              <a:t>used to have meals.</a:t>
            </a:r>
            <a:endParaRPr lang="en-US" altLang="zh-CN" sz="3600" b="1" dirty="0">
              <a:latin typeface="Times New Roman" panose="02020603050405020304"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500" fill="hold"/>
                                        <p:tgtEl>
                                          <p:spTgt spid="12293"/>
                                        </p:tgtEl>
                                        <p:attrNameLst>
                                          <p:attrName>ppt_x</p:attrName>
                                        </p:attrNameLst>
                                      </p:cBhvr>
                                      <p:tavLst>
                                        <p:tav tm="0">
                                          <p:val>
                                            <p:strVal val="0-#ppt_w/2"/>
                                          </p:val>
                                        </p:tav>
                                        <p:tav tm="100000">
                                          <p:val>
                                            <p:strVal val="#ppt_x"/>
                                          </p:val>
                                        </p:tav>
                                      </p:tavLst>
                                    </p:anim>
                                    <p:anim calcmode="lin" valueType="num">
                                      <p:cBhvr additive="base">
                                        <p:cTn id="13"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3" descr="图片1gg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4338" name="Rectangle 2"/>
          <p:cNvSpPr>
            <a:spLocks noGrp="1"/>
          </p:cNvSpPr>
          <p:nvPr>
            <p:ph idx="1"/>
          </p:nvPr>
        </p:nvSpPr>
        <p:spPr>
          <a:xfrm>
            <a:off x="179388" y="285750"/>
            <a:ext cx="8964612" cy="5545138"/>
          </a:xfrm>
          <a:ln/>
        </p:spPr>
        <p:txBody>
          <a:bodyPr vert="horz" wrap="square" lIns="91440" tIns="45720" rIns="91440" bIns="45720" anchor="t"/>
          <a:p>
            <a:pPr marL="471805" indent="-471805" eaLnBrk="1" hangingPunct="1">
              <a:lnSpc>
                <a:spcPct val="120000"/>
              </a:lnSpc>
              <a:spcBef>
                <a:spcPct val="0"/>
              </a:spcBef>
              <a:buNone/>
            </a:pPr>
            <a:r>
              <a:rPr lang="en-US" altLang="zh-CN" sz="3600" b="1" dirty="0">
                <a:solidFill>
                  <a:srgbClr val="3333FF"/>
                </a:solidFill>
              </a:rPr>
              <a:t>2. </a:t>
            </a:r>
            <a:r>
              <a:rPr lang="zh-CN" altLang="en-US" sz="3600" b="1" dirty="0">
                <a:solidFill>
                  <a:srgbClr val="3333FF"/>
                </a:solidFill>
              </a:rPr>
              <a:t>如果主语是不定式，动词</a:t>
            </a:r>
            <a:r>
              <a:rPr lang="en-US" altLang="zh-CN" sz="3600" b="1" dirty="0">
                <a:solidFill>
                  <a:srgbClr val="3333FF"/>
                </a:solidFill>
              </a:rPr>
              <a:t>ing</a:t>
            </a:r>
            <a:r>
              <a:rPr lang="zh-CN" altLang="en-US" sz="3600" b="1" dirty="0">
                <a:solidFill>
                  <a:srgbClr val="3333FF"/>
                </a:solidFill>
              </a:rPr>
              <a:t>形式或主语从句的时候</a:t>
            </a:r>
            <a:r>
              <a:rPr lang="en-US" altLang="zh-CN" sz="3600" b="1" dirty="0">
                <a:solidFill>
                  <a:srgbClr val="3333FF"/>
                </a:solidFill>
              </a:rPr>
              <a:t>,</a:t>
            </a:r>
            <a:r>
              <a:rPr lang="zh-CN" altLang="en-US" sz="3600" b="1" dirty="0">
                <a:solidFill>
                  <a:srgbClr val="3333FF"/>
                </a:solidFill>
              </a:rPr>
              <a:t>谓语动词用单数。</a:t>
            </a:r>
            <a:endParaRPr lang="zh-CN" altLang="en-US" sz="3600" b="1" dirty="0">
              <a:solidFill>
                <a:srgbClr val="3333FF"/>
              </a:solidFill>
            </a:endParaRPr>
          </a:p>
          <a:p>
            <a:pPr marL="471805" indent="-471805" eaLnBrk="1" hangingPunct="1">
              <a:lnSpc>
                <a:spcPct val="120000"/>
              </a:lnSpc>
              <a:spcBef>
                <a:spcPct val="0"/>
              </a:spcBef>
              <a:buNone/>
            </a:pPr>
            <a:r>
              <a:rPr lang="zh-CN" altLang="en-US" sz="3600" b="1" dirty="0">
                <a:solidFill>
                  <a:srgbClr val="3333FF"/>
                </a:solidFill>
              </a:rPr>
              <a:t>　</a:t>
            </a:r>
            <a:r>
              <a:rPr lang="zh-CN" altLang="en-US" sz="3600" b="1" dirty="0"/>
              <a:t>眼见为实。</a:t>
            </a:r>
            <a:endParaRPr lang="en-US" altLang="zh-CN" sz="3600" b="1" dirty="0"/>
          </a:p>
          <a:p>
            <a:pPr marL="471805" indent="-471805" eaLnBrk="1" hangingPunct="1">
              <a:lnSpc>
                <a:spcPct val="120000"/>
              </a:lnSpc>
              <a:spcBef>
                <a:spcPct val="0"/>
              </a:spcBef>
              <a:buNone/>
            </a:pPr>
            <a:r>
              <a:rPr lang="en-US" altLang="zh-CN" sz="3600" b="1" dirty="0">
                <a:solidFill>
                  <a:srgbClr val="FF0000"/>
                </a:solidFill>
              </a:rPr>
              <a:t>   To see </a:t>
            </a:r>
            <a:r>
              <a:rPr lang="en-US" altLang="zh-CN" sz="3600" b="1" dirty="0">
                <a:solidFill>
                  <a:srgbClr val="3333FF"/>
                </a:solidFill>
              </a:rPr>
              <a:t>is </a:t>
            </a:r>
            <a:r>
              <a:rPr lang="en-US" altLang="zh-CN" sz="3600" b="1" dirty="0"/>
              <a:t>to believe.  </a:t>
            </a:r>
            <a:r>
              <a:rPr lang="en-US" altLang="zh-CN" sz="3600" b="1" dirty="0">
                <a:solidFill>
                  <a:srgbClr val="FF0000"/>
                </a:solidFill>
              </a:rPr>
              <a:t>Seeing</a:t>
            </a:r>
            <a:r>
              <a:rPr lang="en-US" altLang="zh-CN" sz="3600" b="1" dirty="0">
                <a:solidFill>
                  <a:srgbClr val="3333FF"/>
                </a:solidFill>
              </a:rPr>
              <a:t> is </a:t>
            </a:r>
            <a:r>
              <a:rPr lang="en-US" altLang="zh-CN" sz="3600" b="1" dirty="0"/>
              <a:t>believing.</a:t>
            </a:r>
            <a:r>
              <a:rPr lang="en-US" altLang="zh-CN" sz="3600" b="1" dirty="0">
                <a:solidFill>
                  <a:srgbClr val="3333FF"/>
                </a:solidFill>
              </a:rPr>
              <a:t> </a:t>
            </a:r>
            <a:endParaRPr lang="en-US" altLang="zh-CN" sz="3600" b="1" dirty="0">
              <a:solidFill>
                <a:srgbClr val="3333FF"/>
              </a:solidFill>
            </a:endParaRPr>
          </a:p>
          <a:p>
            <a:pPr marL="471805" indent="-471805" eaLnBrk="1" hangingPunct="1">
              <a:lnSpc>
                <a:spcPct val="120000"/>
              </a:lnSpc>
              <a:spcBef>
                <a:spcPct val="0"/>
              </a:spcBef>
              <a:buNone/>
            </a:pPr>
            <a:r>
              <a:rPr lang="zh-CN" altLang="en-US" b="1" dirty="0">
                <a:solidFill>
                  <a:srgbClr val="3333FF"/>
                </a:solidFill>
              </a:rPr>
              <a:t>    他正在做的事情看起来很重要。</a:t>
            </a:r>
            <a:r>
              <a:rPr lang="zh-CN" altLang="en-US" sz="3600" b="1" dirty="0"/>
              <a:t> </a:t>
            </a:r>
            <a:endParaRPr lang="zh-CN" altLang="en-US" sz="3600" b="1" dirty="0"/>
          </a:p>
          <a:p>
            <a:pPr marL="471805" indent="-471805" eaLnBrk="1" hangingPunct="1">
              <a:lnSpc>
                <a:spcPct val="120000"/>
              </a:lnSpc>
              <a:spcBef>
                <a:spcPct val="0"/>
              </a:spcBef>
              <a:buNone/>
            </a:pPr>
            <a:r>
              <a:rPr lang="zh-CN" altLang="en-US" sz="3600" b="1" dirty="0"/>
              <a:t>   </a:t>
            </a:r>
            <a:r>
              <a:rPr lang="en-US" altLang="zh-CN" sz="3600" b="1" dirty="0">
                <a:solidFill>
                  <a:srgbClr val="CC0000"/>
                </a:solidFill>
                <a:latin typeface="Times New Roman" panose="02020603050405020304" pitchFamily="18" charset="0"/>
              </a:rPr>
              <a:t>What he is doing</a:t>
            </a:r>
            <a:r>
              <a:rPr lang="en-US" altLang="zh-CN" sz="3600" b="1" dirty="0">
                <a:latin typeface="Times New Roman" panose="02020603050405020304" pitchFamily="18" charset="0"/>
              </a:rPr>
              <a:t> seems very important.</a:t>
            </a:r>
            <a:r>
              <a:rPr lang="en-US" altLang="zh-CN" sz="3600" b="1" dirty="0"/>
              <a:t>                                                     </a:t>
            </a:r>
            <a:endParaRPr lang="en-US" altLang="zh-CN" sz="3600" b="1" dirty="0"/>
          </a:p>
          <a:p>
            <a:pPr marL="471805" indent="-471805" eaLnBrk="1" hangingPunct="1">
              <a:lnSpc>
                <a:spcPct val="120000"/>
              </a:lnSpc>
              <a:spcBef>
                <a:spcPct val="0"/>
              </a:spcBef>
              <a:buNone/>
            </a:pPr>
            <a:r>
              <a:rPr lang="en-US" altLang="zh-CN" b="1" dirty="0"/>
              <a:t>    </a:t>
            </a:r>
            <a:r>
              <a:rPr lang="zh-CN" altLang="en-US" b="1" dirty="0"/>
              <a:t>收集邮票是他的爱好。</a:t>
            </a:r>
            <a:endParaRPr lang="zh-CN" altLang="en-US" b="1" dirty="0"/>
          </a:p>
          <a:p>
            <a:pPr marL="471805" indent="-471805" eaLnBrk="1" hangingPunct="1">
              <a:lnSpc>
                <a:spcPct val="120000"/>
              </a:lnSpc>
              <a:spcBef>
                <a:spcPct val="0"/>
              </a:spcBef>
              <a:buNone/>
            </a:pPr>
            <a:r>
              <a:rPr lang="zh-CN" altLang="en-US" sz="3600" b="1" dirty="0">
                <a:solidFill>
                  <a:srgbClr val="0000FF"/>
                </a:solidFill>
                <a:latin typeface="Times New Roman" panose="02020603050405020304" pitchFamily="18" charset="0"/>
              </a:rPr>
              <a:t>   </a:t>
            </a:r>
            <a:r>
              <a:rPr lang="en-US" altLang="zh-CN" sz="3600" b="1" dirty="0">
                <a:solidFill>
                  <a:srgbClr val="CC0000"/>
                </a:solidFill>
                <a:latin typeface="Times New Roman" panose="02020603050405020304" pitchFamily="18" charset="0"/>
              </a:rPr>
              <a:t>Collecting stamps</a:t>
            </a:r>
            <a:r>
              <a:rPr lang="en-US" altLang="zh-CN" sz="3600" b="1" dirty="0">
                <a:latin typeface="Times New Roman" panose="02020603050405020304" pitchFamily="18" charset="0"/>
              </a:rPr>
              <a:t> is his hobby.</a:t>
            </a:r>
            <a:r>
              <a:rPr lang="en-US" altLang="zh-CN" sz="3600" b="1" dirty="0"/>
              <a:t>                   </a:t>
            </a:r>
            <a:endParaRPr lang="en-US" altLang="zh-CN" sz="3600" b="1" dirty="0"/>
          </a:p>
        </p:txBody>
      </p:sp>
      <p:pic>
        <p:nvPicPr>
          <p:cNvPr id="10244" name="Picture 4" descr="图片1'"/>
          <p:cNvPicPr>
            <a:picLocks noChangeAspect="1"/>
          </p:cNvPicPr>
          <p:nvPr/>
        </p:nvPicPr>
        <p:blipFill>
          <a:blip r:embed="rId2"/>
          <a:stretch>
            <a:fillRect/>
          </a:stretch>
        </p:blipFill>
        <p:spPr>
          <a:xfrm>
            <a:off x="0" y="3643313"/>
            <a:ext cx="684213" cy="792162"/>
          </a:xfrm>
          <a:prstGeom prst="rect">
            <a:avLst/>
          </a:prstGeom>
          <a:noFill/>
          <a:ln w="9525">
            <a:noFill/>
          </a:ln>
        </p:spPr>
      </p:pic>
      <p:pic>
        <p:nvPicPr>
          <p:cNvPr id="10245" name="Picture 6" descr="图片1'"/>
          <p:cNvPicPr>
            <a:picLocks noChangeAspect="1"/>
          </p:cNvPicPr>
          <p:nvPr/>
        </p:nvPicPr>
        <p:blipFill>
          <a:blip r:embed="rId2"/>
          <a:stretch>
            <a:fillRect/>
          </a:stretch>
        </p:blipFill>
        <p:spPr>
          <a:xfrm>
            <a:off x="0" y="4857750"/>
            <a:ext cx="684213" cy="792163"/>
          </a:xfrm>
          <a:prstGeom prst="rect">
            <a:avLst/>
          </a:prstGeom>
          <a:noFill/>
          <a:ln w="9525">
            <a:noFill/>
          </a:ln>
        </p:spPr>
      </p:pic>
      <p:pic>
        <p:nvPicPr>
          <p:cNvPr id="10246" name="Picture 4" descr="图片1'"/>
          <p:cNvPicPr>
            <a:picLocks noChangeAspect="1"/>
          </p:cNvPicPr>
          <p:nvPr/>
        </p:nvPicPr>
        <p:blipFill>
          <a:blip r:embed="rId2"/>
          <a:stretch>
            <a:fillRect/>
          </a:stretch>
        </p:blipFill>
        <p:spPr>
          <a:xfrm>
            <a:off x="0" y="1785938"/>
            <a:ext cx="684213" cy="792162"/>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338">
                                            <p:txEl>
                                              <p:charRg st="0" end="37"/>
                                            </p:txEl>
                                          </p:spTgt>
                                        </p:tgtEl>
                                        <p:attrNameLst>
                                          <p:attrName>style.visibility</p:attrName>
                                        </p:attrNameLst>
                                      </p:cBhvr>
                                      <p:to>
                                        <p:strVal val="visible"/>
                                      </p:to>
                                    </p:set>
                                    <p:animEffect transition="in" filter="wedge">
                                      <p:cBhvr>
                                        <p:cTn id="7" dur="1000"/>
                                        <p:tgtEl>
                                          <p:spTgt spid="14338">
                                            <p:txEl>
                                              <p:charRg st="0" end="3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4338">
                                            <p:txEl>
                                              <p:charRg st="37" end="44"/>
                                            </p:txEl>
                                          </p:spTgt>
                                        </p:tgtEl>
                                        <p:attrNameLst>
                                          <p:attrName>style.visibility</p:attrName>
                                        </p:attrNameLst>
                                      </p:cBhvr>
                                      <p:to>
                                        <p:strVal val="visible"/>
                                      </p:to>
                                    </p:set>
                                    <p:animEffect transition="in" filter="strips(downRight)">
                                      <p:cBhvr>
                                        <p:cTn id="12" dur="1000"/>
                                        <p:tgtEl>
                                          <p:spTgt spid="14338">
                                            <p:txEl>
                                              <p:charRg st="37"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4338">
                                            <p:txEl>
                                              <p:charRg st="44" end="92"/>
                                            </p:txEl>
                                          </p:spTgt>
                                        </p:tgtEl>
                                        <p:attrNameLst>
                                          <p:attrName>style.visibility</p:attrName>
                                        </p:attrNameLst>
                                      </p:cBhvr>
                                      <p:to>
                                        <p:strVal val="visible"/>
                                      </p:to>
                                    </p:set>
                                    <p:animEffect transition="in" filter="strips(downRight)">
                                      <p:cBhvr>
                                        <p:cTn id="17" dur="1000"/>
                                        <p:tgtEl>
                                          <p:spTgt spid="14338">
                                            <p:txEl>
                                              <p:charRg st="44" end="9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4338">
                                            <p:txEl>
                                              <p:charRg st="92" end="112"/>
                                            </p:txEl>
                                          </p:spTgt>
                                        </p:tgtEl>
                                        <p:attrNameLst>
                                          <p:attrName>style.visibility</p:attrName>
                                        </p:attrNameLst>
                                      </p:cBhvr>
                                      <p:to>
                                        <p:strVal val="visible"/>
                                      </p:to>
                                    </p:set>
                                    <p:animEffect transition="in" filter="strips(downRight)">
                                      <p:cBhvr>
                                        <p:cTn id="22" dur="1000"/>
                                        <p:tgtEl>
                                          <p:spTgt spid="14338">
                                            <p:txEl>
                                              <p:charRg st="92" end="1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4338">
                                            <p:txEl>
                                              <p:charRg st="112" end="207"/>
                                            </p:txEl>
                                          </p:spTgt>
                                        </p:tgtEl>
                                        <p:attrNameLst>
                                          <p:attrName>style.visibility</p:attrName>
                                        </p:attrNameLst>
                                      </p:cBhvr>
                                      <p:to>
                                        <p:strVal val="visible"/>
                                      </p:to>
                                    </p:set>
                                    <p:animEffect transition="in" filter="strips(downRight)">
                                      <p:cBhvr>
                                        <p:cTn id="27" dur="1000"/>
                                        <p:tgtEl>
                                          <p:spTgt spid="14338">
                                            <p:txEl>
                                              <p:charRg st="112" end="20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4338">
                                            <p:txEl>
                                              <p:charRg st="207" end="222"/>
                                            </p:txEl>
                                          </p:spTgt>
                                        </p:tgtEl>
                                        <p:attrNameLst>
                                          <p:attrName>style.visibility</p:attrName>
                                        </p:attrNameLst>
                                      </p:cBhvr>
                                      <p:to>
                                        <p:strVal val="visible"/>
                                      </p:to>
                                    </p:set>
                                    <p:animEffect transition="in" filter="strips(downRight)">
                                      <p:cBhvr>
                                        <p:cTn id="32" dur="1000"/>
                                        <p:tgtEl>
                                          <p:spTgt spid="14338">
                                            <p:txEl>
                                              <p:charRg st="207" end="22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4338">
                                            <p:txEl>
                                              <p:charRg st="222" end="276"/>
                                            </p:txEl>
                                          </p:spTgt>
                                        </p:tgtEl>
                                        <p:attrNameLst>
                                          <p:attrName>style.visibility</p:attrName>
                                        </p:attrNameLst>
                                      </p:cBhvr>
                                      <p:to>
                                        <p:strVal val="visible"/>
                                      </p:to>
                                    </p:set>
                                    <p:animEffect transition="in" filter="strips(downRight)">
                                      <p:cBhvr>
                                        <p:cTn id="37" dur="1000"/>
                                        <p:tgtEl>
                                          <p:spTgt spid="14338">
                                            <p:txEl>
                                              <p:charRg st="222" end="2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5881</Words>
  <Application>WPS 演示</Application>
  <PresentationFormat>全屏显示(4:3)</PresentationFormat>
  <Paragraphs>269</Paragraphs>
  <Slides>36</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36</vt:i4>
      </vt:variant>
    </vt:vector>
  </HeadingPairs>
  <TitlesOfParts>
    <vt:vector size="56" baseType="lpstr">
      <vt:lpstr>Arial</vt:lpstr>
      <vt:lpstr>宋体</vt:lpstr>
      <vt:lpstr>Wingdings</vt:lpstr>
      <vt:lpstr>Calibri</vt:lpstr>
      <vt:lpstr>Tahoma</vt:lpstr>
      <vt:lpstr>Times New Roman</vt:lpstr>
      <vt:lpstr>华文彩云</vt:lpstr>
      <vt:lpstr>Arial Black</vt:lpstr>
      <vt:lpstr>隶书</vt:lpstr>
      <vt:lpstr>Arial Narrow</vt:lpstr>
      <vt:lpstr>华文行楷</vt:lpstr>
      <vt:lpstr>Comic Sans MS</vt:lpstr>
      <vt:lpstr>Times</vt:lpstr>
      <vt:lpstr>_x000B__x000C_</vt:lpstr>
      <vt:lpstr>Segoe Print</vt:lpstr>
      <vt:lpstr>Monotype Corsiva</vt:lpstr>
      <vt:lpstr>华文新魏</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starcraft</dc:creator>
  <cp:lastModifiedBy>看星星的狗狗</cp:lastModifiedBy>
  <cp:revision>119</cp:revision>
  <dcterms:created xsi:type="dcterms:W3CDTF">2007-05-10T14:28:15Z</dcterms:created>
  <dcterms:modified xsi:type="dcterms:W3CDTF">2019-10-22T01:33:00Z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