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0" r:id="rId3"/>
    <p:sldId id="258" r:id="rId4"/>
    <p:sldId id="260" r:id="rId5"/>
    <p:sldId id="261" r:id="rId6"/>
    <p:sldId id="262" r:id="rId7"/>
    <p:sldId id="263" r:id="rId8"/>
    <p:sldId id="264" r:id="rId9"/>
    <p:sldId id="291" r:id="rId10"/>
    <p:sldId id="268" r:id="rId11"/>
    <p:sldId id="285" r:id="rId12"/>
    <p:sldId id="284" r:id="rId13"/>
    <p:sldId id="271" r:id="rId14"/>
    <p:sldId id="275" r:id="rId15"/>
    <p:sldId id="277" r:id="rId16"/>
    <p:sldId id="278" r:id="rId17"/>
    <p:sldId id="282" r:id="rId18"/>
    <p:sldId id="279" r:id="rId19"/>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11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その他"/>
          <p:cNvSpPr>
            <a:spLocks noChangeAspect="1"/>
          </p:cNvSpPr>
          <p:nvPr/>
        </p:nvSpPr>
        <p:spPr bwMode="auto">
          <a:xfrm>
            <a:off x="0" y="3535363"/>
            <a:ext cx="9137650" cy="2889250"/>
          </a:xfrm>
          <a:custGeom>
            <a:avLst/>
            <a:gdLst>
              <a:gd name="T0" fmla="*/ 0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2147483647 h 21600"/>
              <a:gd name="T18" fmla="*/ 2147483647 w 21600"/>
              <a:gd name="T19" fmla="*/ 2147483647 h 21600"/>
              <a:gd name="T20" fmla="*/ 2147483647 w 21600"/>
              <a:gd name="T21" fmla="*/ 0 h 21600"/>
              <a:gd name="T22" fmla="*/ 2147483647 w 21600"/>
              <a:gd name="T23" fmla="*/ 2147483647 h 21600"/>
              <a:gd name="T24" fmla="*/ 2147483647 w 21600"/>
              <a:gd name="T25" fmla="*/ 2147483647 h 21600"/>
              <a:gd name="T26" fmla="*/ 2147483647 w 21600"/>
              <a:gd name="T27" fmla="*/ 2147483647 h 21600"/>
              <a:gd name="T28" fmla="*/ 2147483647 w 21600"/>
              <a:gd name="T29" fmla="*/ 2147483647 h 21600"/>
              <a:gd name="T30" fmla="*/ 2147483647 w 21600"/>
              <a:gd name="T31" fmla="*/ 2147483647 h 21600"/>
              <a:gd name="T32" fmla="*/ 2147483647 w 21600"/>
              <a:gd name="T33" fmla="*/ 2147483647 h 21600"/>
              <a:gd name="T34" fmla="*/ 2147483647 w 21600"/>
              <a:gd name="T35" fmla="*/ 2147483647 h 21600"/>
              <a:gd name="T36" fmla="*/ 2147483647 w 21600"/>
              <a:gd name="T37" fmla="*/ 2147483647 h 21600"/>
              <a:gd name="T38" fmla="*/ 2147483647 w 21600"/>
              <a:gd name="T39" fmla="*/ 2147483647 h 21600"/>
              <a:gd name="T40" fmla="*/ 2147483647 w 21600"/>
              <a:gd name="T41" fmla="*/ 2147483647 h 21600"/>
              <a:gd name="T42" fmla="*/ 2147483647 w 21600"/>
              <a:gd name="T43" fmla="*/ 2147483647 h 21600"/>
              <a:gd name="T44" fmla="*/ 2147483647 w 21600"/>
              <a:gd name="T45" fmla="*/ 2147483647 h 21600"/>
              <a:gd name="T46" fmla="*/ 2147483647 w 21600"/>
              <a:gd name="T47" fmla="*/ 2147483647 h 21600"/>
              <a:gd name="T48" fmla="*/ 2147483647 w 21600"/>
              <a:gd name="T49" fmla="*/ 2147483647 h 21600"/>
              <a:gd name="T50" fmla="*/ 2147483647 w 21600"/>
              <a:gd name="T51" fmla="*/ 2147483647 h 21600"/>
              <a:gd name="T52" fmla="*/ 2147483647 w 21600"/>
              <a:gd name="T53" fmla="*/ 2147483647 h 21600"/>
              <a:gd name="T54" fmla="*/ 2147483647 w 21600"/>
              <a:gd name="T55" fmla="*/ 2147483647 h 21600"/>
              <a:gd name="T56" fmla="*/ 2147483647 w 21600"/>
              <a:gd name="T57" fmla="*/ 2147483647 h 21600"/>
              <a:gd name="T58" fmla="*/ 2147483647 w 21600"/>
              <a:gd name="T59" fmla="*/ 2147483647 h 21600"/>
              <a:gd name="T60" fmla="*/ 2147483647 w 21600"/>
              <a:gd name="T61" fmla="*/ 2147483647 h 21600"/>
              <a:gd name="T62" fmla="*/ 2147483647 w 21600"/>
              <a:gd name="T63" fmla="*/ 2147483647 h 21600"/>
              <a:gd name="T64" fmla="*/ 2147483647 w 21600"/>
              <a:gd name="T65" fmla="*/ 2147483647 h 21600"/>
              <a:gd name="T66" fmla="*/ 2147483647 w 21600"/>
              <a:gd name="T67" fmla="*/ 2147483647 h 21600"/>
              <a:gd name="T68" fmla="*/ 0 w 21600"/>
              <a:gd name="T69" fmla="*/ 2147483647 h 21600"/>
              <a:gd name="T70" fmla="*/ 0 w 21600"/>
              <a:gd name="T71" fmla="*/ 2147483647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600" h="21600">
                <a:moveTo>
                  <a:pt x="0" y="21600"/>
                </a:moveTo>
                <a:lnTo>
                  <a:pt x="21600" y="21600"/>
                </a:lnTo>
                <a:lnTo>
                  <a:pt x="21600" y="3410"/>
                </a:lnTo>
                <a:lnTo>
                  <a:pt x="20833" y="2533"/>
                </a:lnTo>
                <a:lnTo>
                  <a:pt x="20103" y="1799"/>
                </a:lnTo>
                <a:lnTo>
                  <a:pt x="19391" y="1183"/>
                </a:lnTo>
                <a:lnTo>
                  <a:pt x="18715" y="733"/>
                </a:lnTo>
                <a:lnTo>
                  <a:pt x="18056" y="378"/>
                </a:lnTo>
                <a:lnTo>
                  <a:pt x="17425" y="165"/>
                </a:lnTo>
                <a:lnTo>
                  <a:pt x="16803" y="23"/>
                </a:lnTo>
                <a:lnTo>
                  <a:pt x="16208" y="0"/>
                </a:lnTo>
                <a:lnTo>
                  <a:pt x="15622" y="47"/>
                </a:lnTo>
                <a:lnTo>
                  <a:pt x="15045" y="165"/>
                </a:lnTo>
                <a:lnTo>
                  <a:pt x="14477" y="331"/>
                </a:lnTo>
                <a:lnTo>
                  <a:pt x="13918" y="591"/>
                </a:lnTo>
                <a:lnTo>
                  <a:pt x="13360" y="852"/>
                </a:lnTo>
                <a:lnTo>
                  <a:pt x="12801" y="1160"/>
                </a:lnTo>
                <a:lnTo>
                  <a:pt x="12242" y="1492"/>
                </a:lnTo>
                <a:lnTo>
                  <a:pt x="11674" y="1847"/>
                </a:lnTo>
                <a:lnTo>
                  <a:pt x="11106" y="2226"/>
                </a:lnTo>
                <a:lnTo>
                  <a:pt x="10520" y="2581"/>
                </a:lnTo>
                <a:lnTo>
                  <a:pt x="9934" y="2936"/>
                </a:lnTo>
                <a:lnTo>
                  <a:pt x="9321" y="3244"/>
                </a:lnTo>
                <a:lnTo>
                  <a:pt x="8699" y="3505"/>
                </a:lnTo>
                <a:lnTo>
                  <a:pt x="8050" y="3765"/>
                </a:lnTo>
                <a:lnTo>
                  <a:pt x="7383" y="3955"/>
                </a:lnTo>
                <a:lnTo>
                  <a:pt x="6697" y="4073"/>
                </a:lnTo>
                <a:lnTo>
                  <a:pt x="5985" y="4144"/>
                </a:lnTo>
                <a:lnTo>
                  <a:pt x="5237" y="4097"/>
                </a:lnTo>
                <a:lnTo>
                  <a:pt x="4462" y="3978"/>
                </a:lnTo>
                <a:lnTo>
                  <a:pt x="3641" y="3765"/>
                </a:lnTo>
                <a:lnTo>
                  <a:pt x="2794" y="3410"/>
                </a:lnTo>
                <a:lnTo>
                  <a:pt x="1902" y="2984"/>
                </a:lnTo>
                <a:lnTo>
                  <a:pt x="973" y="2391"/>
                </a:lnTo>
                <a:lnTo>
                  <a:pt x="0" y="1681"/>
                </a:lnTo>
                <a:lnTo>
                  <a:pt x="0" y="21600"/>
                </a:lnTo>
              </a:path>
            </a:pathLst>
          </a:custGeom>
          <a:solidFill>
            <a:schemeClr val="accent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その他"/>
          <p:cNvSpPr>
            <a:spLocks noChangeAspect="1"/>
          </p:cNvSpPr>
          <p:nvPr/>
        </p:nvSpPr>
        <p:spPr bwMode="auto">
          <a:xfrm>
            <a:off x="3175" y="4071938"/>
            <a:ext cx="9140825" cy="2794000"/>
          </a:xfrm>
          <a:custGeom>
            <a:avLst/>
            <a:gdLst>
              <a:gd name="T0" fmla="*/ 0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2147483647 h 21600"/>
              <a:gd name="T18" fmla="*/ 2147483647 w 21600"/>
              <a:gd name="T19" fmla="*/ 2147483647 h 21600"/>
              <a:gd name="T20" fmla="*/ 2147483647 w 21600"/>
              <a:gd name="T21" fmla="*/ 2147483647 h 21600"/>
              <a:gd name="T22" fmla="*/ 2147483647 w 21600"/>
              <a:gd name="T23" fmla="*/ 2147483647 h 21600"/>
              <a:gd name="T24" fmla="*/ 2147483647 w 21600"/>
              <a:gd name="T25" fmla="*/ 2147483647 h 21600"/>
              <a:gd name="T26" fmla="*/ 2147483647 w 21600"/>
              <a:gd name="T27" fmla="*/ 2147483647 h 21600"/>
              <a:gd name="T28" fmla="*/ 2147483647 w 21600"/>
              <a:gd name="T29" fmla="*/ 2147483647 h 21600"/>
              <a:gd name="T30" fmla="*/ 2147483647 w 21600"/>
              <a:gd name="T31" fmla="*/ 2147483647 h 21600"/>
              <a:gd name="T32" fmla="*/ 2147483647 w 21600"/>
              <a:gd name="T33" fmla="*/ 2147483647 h 21600"/>
              <a:gd name="T34" fmla="*/ 2147483647 w 21600"/>
              <a:gd name="T35" fmla="*/ 2147483647 h 21600"/>
              <a:gd name="T36" fmla="*/ 2147483647 w 21600"/>
              <a:gd name="T37" fmla="*/ 2147483647 h 21600"/>
              <a:gd name="T38" fmla="*/ 2147483647 w 21600"/>
              <a:gd name="T39" fmla="*/ 2147483647 h 21600"/>
              <a:gd name="T40" fmla="*/ 2147483647 w 21600"/>
              <a:gd name="T41" fmla="*/ 2147483647 h 21600"/>
              <a:gd name="T42" fmla="*/ 2147483647 w 21600"/>
              <a:gd name="T43" fmla="*/ 2147483647 h 21600"/>
              <a:gd name="T44" fmla="*/ 2147483647 w 21600"/>
              <a:gd name="T45" fmla="*/ 2147483647 h 21600"/>
              <a:gd name="T46" fmla="*/ 2147483647 w 21600"/>
              <a:gd name="T47" fmla="*/ 2147483647 h 21600"/>
              <a:gd name="T48" fmla="*/ 2147483647 w 21600"/>
              <a:gd name="T49" fmla="*/ 2147483647 h 21600"/>
              <a:gd name="T50" fmla="*/ 2147483647 w 21600"/>
              <a:gd name="T51" fmla="*/ 2147483647 h 21600"/>
              <a:gd name="T52" fmla="*/ 2147483647 w 21600"/>
              <a:gd name="T53" fmla="*/ 2147483647 h 21600"/>
              <a:gd name="T54" fmla="*/ 2147483647 w 21600"/>
              <a:gd name="T55" fmla="*/ 2147483647 h 21600"/>
              <a:gd name="T56" fmla="*/ 2147483647 w 21600"/>
              <a:gd name="T57" fmla="*/ 2147483647 h 21600"/>
              <a:gd name="T58" fmla="*/ 2147483647 w 21600"/>
              <a:gd name="T59" fmla="*/ 2147483647 h 21600"/>
              <a:gd name="T60" fmla="*/ 2147483647 w 21600"/>
              <a:gd name="T61" fmla="*/ 2147483647 h 21600"/>
              <a:gd name="T62" fmla="*/ 2147483647 w 21600"/>
              <a:gd name="T63" fmla="*/ 2147483647 h 21600"/>
              <a:gd name="T64" fmla="*/ 2147483647 w 21600"/>
              <a:gd name="T65" fmla="*/ 2147483647 h 21600"/>
              <a:gd name="T66" fmla="*/ 2147483647 w 21600"/>
              <a:gd name="T67" fmla="*/ 2147483647 h 21600"/>
              <a:gd name="T68" fmla="*/ 0 w 21600"/>
              <a:gd name="T69" fmla="*/ 2147483647 h 21600"/>
              <a:gd name="T70" fmla="*/ 0 w 21600"/>
              <a:gd name="T71" fmla="*/ 0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600" h="21600">
                <a:moveTo>
                  <a:pt x="0" y="0"/>
                </a:moveTo>
                <a:lnTo>
                  <a:pt x="973" y="645"/>
                </a:lnTo>
                <a:lnTo>
                  <a:pt x="1902" y="1210"/>
                </a:lnTo>
                <a:lnTo>
                  <a:pt x="2794" y="1667"/>
                </a:lnTo>
                <a:lnTo>
                  <a:pt x="3641" y="2044"/>
                </a:lnTo>
                <a:lnTo>
                  <a:pt x="4462" y="2313"/>
                </a:lnTo>
                <a:lnTo>
                  <a:pt x="5237" y="2501"/>
                </a:lnTo>
                <a:lnTo>
                  <a:pt x="5985" y="2636"/>
                </a:lnTo>
                <a:lnTo>
                  <a:pt x="6697" y="2716"/>
                </a:lnTo>
                <a:lnTo>
                  <a:pt x="7383" y="2743"/>
                </a:lnTo>
                <a:lnTo>
                  <a:pt x="8050" y="2689"/>
                </a:lnTo>
                <a:lnTo>
                  <a:pt x="8699" y="2609"/>
                </a:lnTo>
                <a:lnTo>
                  <a:pt x="9321" y="2474"/>
                </a:lnTo>
                <a:lnTo>
                  <a:pt x="9934" y="2340"/>
                </a:lnTo>
                <a:lnTo>
                  <a:pt x="10520" y="2205"/>
                </a:lnTo>
                <a:lnTo>
                  <a:pt x="11106" y="2017"/>
                </a:lnTo>
                <a:lnTo>
                  <a:pt x="11674" y="1855"/>
                </a:lnTo>
                <a:lnTo>
                  <a:pt x="12242" y="1694"/>
                </a:lnTo>
                <a:lnTo>
                  <a:pt x="12801" y="1532"/>
                </a:lnTo>
                <a:lnTo>
                  <a:pt x="13360" y="1398"/>
                </a:lnTo>
                <a:lnTo>
                  <a:pt x="13918" y="1291"/>
                </a:lnTo>
                <a:lnTo>
                  <a:pt x="14477" y="1237"/>
                </a:lnTo>
                <a:lnTo>
                  <a:pt x="15045" y="1210"/>
                </a:lnTo>
                <a:lnTo>
                  <a:pt x="15622" y="1237"/>
                </a:lnTo>
                <a:lnTo>
                  <a:pt x="16208" y="1318"/>
                </a:lnTo>
                <a:lnTo>
                  <a:pt x="16803" y="1452"/>
                </a:lnTo>
                <a:lnTo>
                  <a:pt x="17425" y="1667"/>
                </a:lnTo>
                <a:lnTo>
                  <a:pt x="18056" y="1963"/>
                </a:lnTo>
                <a:lnTo>
                  <a:pt x="18715" y="2367"/>
                </a:lnTo>
                <a:lnTo>
                  <a:pt x="19391" y="2851"/>
                </a:lnTo>
                <a:lnTo>
                  <a:pt x="20103" y="3442"/>
                </a:lnTo>
                <a:lnTo>
                  <a:pt x="20833" y="4142"/>
                </a:lnTo>
                <a:lnTo>
                  <a:pt x="21600" y="4976"/>
                </a:lnTo>
                <a:lnTo>
                  <a:pt x="21600" y="21600"/>
                </a:lnTo>
                <a:lnTo>
                  <a:pt x="0" y="21600"/>
                </a:lnTo>
                <a:lnTo>
                  <a:pt x="0" y="0"/>
                </a:lnTo>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その他"/>
          <p:cNvSpPr>
            <a:spLocks noChangeAspect="1"/>
          </p:cNvSpPr>
          <p:nvPr/>
        </p:nvSpPr>
        <p:spPr bwMode="auto">
          <a:xfrm>
            <a:off x="749300" y="2335213"/>
            <a:ext cx="650875" cy="6445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983599678 w 21600"/>
              <a:gd name="T13" fmla="*/ 2147483647 h 21600"/>
              <a:gd name="T14" fmla="*/ 2147483647 w 21600"/>
              <a:gd name="T15" fmla="*/ 2147483647 h 21600"/>
              <a:gd name="T16" fmla="*/ 0 w 21600"/>
              <a:gd name="T17" fmla="*/ 2147483647 h 21600"/>
              <a:gd name="T18" fmla="*/ 2147483647 w 21600"/>
              <a:gd name="T19" fmla="*/ 2147483647 h 21600"/>
              <a:gd name="T20" fmla="*/ 2147483647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2649" y="0"/>
                </a:moveTo>
                <a:lnTo>
                  <a:pt x="13365" y="8205"/>
                </a:lnTo>
                <a:lnTo>
                  <a:pt x="21600" y="10256"/>
                </a:lnTo>
                <a:lnTo>
                  <a:pt x="13723" y="13273"/>
                </a:lnTo>
                <a:lnTo>
                  <a:pt x="14439" y="21600"/>
                </a:lnTo>
                <a:lnTo>
                  <a:pt x="8950" y="15083"/>
                </a:lnTo>
                <a:lnTo>
                  <a:pt x="1193" y="18221"/>
                </a:lnTo>
                <a:lnTo>
                  <a:pt x="5608" y="11222"/>
                </a:lnTo>
                <a:lnTo>
                  <a:pt x="0" y="4826"/>
                </a:lnTo>
                <a:lnTo>
                  <a:pt x="8234" y="6878"/>
                </a:lnTo>
                <a:lnTo>
                  <a:pt x="12649" y="0"/>
                </a:lnTo>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その他"/>
          <p:cNvSpPr>
            <a:spLocks noChangeAspect="1"/>
          </p:cNvSpPr>
          <p:nvPr/>
        </p:nvSpPr>
        <p:spPr bwMode="auto">
          <a:xfrm>
            <a:off x="1584325" y="3527425"/>
            <a:ext cx="492125" cy="48895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169760865 w 21600"/>
              <a:gd name="T13" fmla="*/ 2147483647 h 21600"/>
              <a:gd name="T14" fmla="*/ 1444281455 w 21600"/>
              <a:gd name="T15" fmla="*/ 2147483647 h 21600"/>
              <a:gd name="T16" fmla="*/ 0 w 21600"/>
              <a:gd name="T17" fmla="*/ 1167377564 h 21600"/>
              <a:gd name="T18" fmla="*/ 2147483647 w 21600"/>
              <a:gd name="T19" fmla="*/ 1751333311 h 21600"/>
              <a:gd name="T20" fmla="*/ 2147483647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2770" y="0"/>
                </a:moveTo>
                <a:lnTo>
                  <a:pt x="13243" y="8258"/>
                </a:lnTo>
                <a:lnTo>
                  <a:pt x="21600" y="10482"/>
                </a:lnTo>
                <a:lnTo>
                  <a:pt x="13558" y="13182"/>
                </a:lnTo>
                <a:lnTo>
                  <a:pt x="13874" y="21600"/>
                </a:lnTo>
                <a:lnTo>
                  <a:pt x="8513" y="14929"/>
                </a:lnTo>
                <a:lnTo>
                  <a:pt x="630" y="17787"/>
                </a:lnTo>
                <a:lnTo>
                  <a:pt x="5360" y="10958"/>
                </a:lnTo>
                <a:lnTo>
                  <a:pt x="0" y="4446"/>
                </a:lnTo>
                <a:lnTo>
                  <a:pt x="8198" y="6670"/>
                </a:lnTo>
                <a:lnTo>
                  <a:pt x="12770" y="0"/>
                </a:lnTo>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その他"/>
          <p:cNvSpPr>
            <a:spLocks noChangeAspect="1"/>
          </p:cNvSpPr>
          <p:nvPr/>
        </p:nvSpPr>
        <p:spPr bwMode="auto">
          <a:xfrm>
            <a:off x="488950" y="3295650"/>
            <a:ext cx="263525" cy="271463"/>
          </a:xfrm>
          <a:custGeom>
            <a:avLst/>
            <a:gdLst>
              <a:gd name="T0" fmla="*/ 314646300 w 21600"/>
              <a:gd name="T1" fmla="*/ 0 h 21600"/>
              <a:gd name="T2" fmla="*/ 301529575 w 21600"/>
              <a:gd name="T3" fmla="*/ 208336567 h 21600"/>
              <a:gd name="T4" fmla="*/ 478548578 w 21600"/>
              <a:gd name="T5" fmla="*/ 280185320 h 21600"/>
              <a:gd name="T6" fmla="*/ 288436665 w 21600"/>
              <a:gd name="T7" fmla="*/ 330480501 h 21600"/>
              <a:gd name="T8" fmla="*/ 268762547 w 21600"/>
              <a:gd name="T9" fmla="*/ 538866660 h 21600"/>
              <a:gd name="T10" fmla="*/ 183532791 w 21600"/>
              <a:gd name="T11" fmla="*/ 366403841 h 21600"/>
              <a:gd name="T12" fmla="*/ 0 w 21600"/>
              <a:gd name="T13" fmla="*/ 416699035 h 21600"/>
              <a:gd name="T14" fmla="*/ 117975055 w 21600"/>
              <a:gd name="T15" fmla="*/ 251445909 h 21600"/>
              <a:gd name="T16" fmla="*/ 32767028 w 21600"/>
              <a:gd name="T17" fmla="*/ 93378622 h 21600"/>
              <a:gd name="T18" fmla="*/ 196647577 w 21600"/>
              <a:gd name="T19" fmla="*/ 158043434 h 21600"/>
              <a:gd name="T20" fmla="*/ 31464630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4202" y="0"/>
                </a:moveTo>
                <a:lnTo>
                  <a:pt x="13610" y="8351"/>
                </a:lnTo>
                <a:lnTo>
                  <a:pt x="21600" y="11231"/>
                </a:lnTo>
                <a:lnTo>
                  <a:pt x="13019" y="13247"/>
                </a:lnTo>
                <a:lnTo>
                  <a:pt x="12131" y="21600"/>
                </a:lnTo>
                <a:lnTo>
                  <a:pt x="8284" y="14687"/>
                </a:lnTo>
                <a:lnTo>
                  <a:pt x="0" y="16703"/>
                </a:lnTo>
                <a:lnTo>
                  <a:pt x="5325" y="10079"/>
                </a:lnTo>
                <a:lnTo>
                  <a:pt x="1479" y="3743"/>
                </a:lnTo>
                <a:lnTo>
                  <a:pt x="8876" y="6335"/>
                </a:lnTo>
                <a:lnTo>
                  <a:pt x="14202" y="0"/>
                </a:lnTo>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その他"/>
          <p:cNvSpPr>
            <a:spLocks noChangeAspect="1"/>
          </p:cNvSpPr>
          <p:nvPr/>
        </p:nvSpPr>
        <p:spPr bwMode="auto">
          <a:xfrm>
            <a:off x="723900" y="4048125"/>
            <a:ext cx="360363" cy="331788"/>
          </a:xfrm>
          <a:custGeom>
            <a:avLst/>
            <a:gdLst>
              <a:gd name="T0" fmla="*/ 803156133 w 21600"/>
              <a:gd name="T1" fmla="*/ 0 h 21600"/>
              <a:gd name="T2" fmla="*/ 1037428153 w 21600"/>
              <a:gd name="T3" fmla="*/ 431281006 h 21600"/>
              <a:gd name="T4" fmla="*/ 1673399028 w 21600"/>
              <a:gd name="T5" fmla="*/ 418255578 h 21600"/>
              <a:gd name="T6" fmla="*/ 1171299938 w 21600"/>
              <a:gd name="T7" fmla="*/ 705794349 h 21600"/>
              <a:gd name="T8" fmla="*/ 1388845492 w 21600"/>
              <a:gd name="T9" fmla="*/ 1150159077 h 21600"/>
              <a:gd name="T10" fmla="*/ 853353882 w 21600"/>
              <a:gd name="T11" fmla="*/ 888783725 h 21600"/>
              <a:gd name="T12" fmla="*/ 351338576 w 21600"/>
              <a:gd name="T13" fmla="*/ 1202489925 h 21600"/>
              <a:gd name="T14" fmla="*/ 518676922 w 21600"/>
              <a:gd name="T15" fmla="*/ 731903499 h 21600"/>
              <a:gd name="T16" fmla="*/ 0 w 21600"/>
              <a:gd name="T17" fmla="*/ 483557601 h 21600"/>
              <a:gd name="T18" fmla="*/ 635813066 w 21600"/>
              <a:gd name="T19" fmla="*/ 457448450 h 21600"/>
              <a:gd name="T20" fmla="*/ 803156133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0367" y="0"/>
                </a:moveTo>
                <a:lnTo>
                  <a:pt x="13391" y="7747"/>
                </a:lnTo>
                <a:lnTo>
                  <a:pt x="21600" y="7513"/>
                </a:lnTo>
                <a:lnTo>
                  <a:pt x="15119" y="12678"/>
                </a:lnTo>
                <a:lnTo>
                  <a:pt x="17927" y="20660"/>
                </a:lnTo>
                <a:lnTo>
                  <a:pt x="11015" y="15965"/>
                </a:lnTo>
                <a:lnTo>
                  <a:pt x="4535" y="21600"/>
                </a:lnTo>
                <a:lnTo>
                  <a:pt x="6695" y="13147"/>
                </a:lnTo>
                <a:lnTo>
                  <a:pt x="0" y="8686"/>
                </a:lnTo>
                <a:lnTo>
                  <a:pt x="8207" y="8217"/>
                </a:lnTo>
                <a:lnTo>
                  <a:pt x="10367" y="0"/>
                </a:lnTo>
              </a:path>
            </a:pathLst>
          </a:custGeom>
          <a:solidFill>
            <a:schemeClr val="bg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その他"/>
          <p:cNvSpPr>
            <a:spLocks noChangeAspect="1"/>
          </p:cNvSpPr>
          <p:nvPr/>
        </p:nvSpPr>
        <p:spPr bwMode="auto">
          <a:xfrm>
            <a:off x="539750" y="1263650"/>
            <a:ext cx="979488" cy="97155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2147483647 w 21600"/>
              <a:gd name="T19" fmla="*/ 2147483647 h 21600"/>
              <a:gd name="T20" fmla="*/ 2147483647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7385" y="0"/>
                </a:moveTo>
                <a:lnTo>
                  <a:pt x="12785" y="6159"/>
                </a:lnTo>
                <a:lnTo>
                  <a:pt x="20726" y="2959"/>
                </a:lnTo>
                <a:lnTo>
                  <a:pt x="16120" y="9999"/>
                </a:lnTo>
                <a:lnTo>
                  <a:pt x="21600" y="16319"/>
                </a:lnTo>
                <a:lnTo>
                  <a:pt x="13261" y="14399"/>
                </a:lnTo>
                <a:lnTo>
                  <a:pt x="8655" y="21600"/>
                </a:lnTo>
                <a:lnTo>
                  <a:pt x="8100" y="13279"/>
                </a:lnTo>
                <a:lnTo>
                  <a:pt x="0" y="11439"/>
                </a:lnTo>
                <a:lnTo>
                  <a:pt x="7861" y="8239"/>
                </a:lnTo>
                <a:lnTo>
                  <a:pt x="7385" y="0"/>
                </a:lnTo>
              </a:path>
            </a:pathLst>
          </a:custGeom>
          <a:solidFill>
            <a:schemeClr val="bg2"/>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その他"/>
          <p:cNvSpPr>
            <a:spLocks noChangeAspect="1"/>
          </p:cNvSpPr>
          <p:nvPr/>
        </p:nvSpPr>
        <p:spPr bwMode="auto">
          <a:xfrm>
            <a:off x="1698625" y="1809750"/>
            <a:ext cx="547688" cy="49688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1702994962 w 21600"/>
              <a:gd name="T13" fmla="*/ 2147483647 h 21600"/>
              <a:gd name="T14" fmla="*/ 2147483647 w 21600"/>
              <a:gd name="T15" fmla="*/ 2147483647 h 21600"/>
              <a:gd name="T16" fmla="*/ 0 w 21600"/>
              <a:gd name="T17" fmla="*/ 2147483647 h 21600"/>
              <a:gd name="T18" fmla="*/ 2147483647 w 21600"/>
              <a:gd name="T19" fmla="*/ 2147483647 h 21600"/>
              <a:gd name="T20" fmla="*/ 2147483647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0800" y="0"/>
                </a:moveTo>
                <a:lnTo>
                  <a:pt x="13357" y="8138"/>
                </a:lnTo>
                <a:lnTo>
                  <a:pt x="21600" y="8138"/>
                </a:lnTo>
                <a:lnTo>
                  <a:pt x="14920" y="13304"/>
                </a:lnTo>
                <a:lnTo>
                  <a:pt x="17478" y="21600"/>
                </a:lnTo>
                <a:lnTo>
                  <a:pt x="10800" y="16434"/>
                </a:lnTo>
                <a:lnTo>
                  <a:pt x="4120" y="21600"/>
                </a:lnTo>
                <a:lnTo>
                  <a:pt x="6678" y="13304"/>
                </a:lnTo>
                <a:lnTo>
                  <a:pt x="0" y="8138"/>
                </a:lnTo>
                <a:lnTo>
                  <a:pt x="8242" y="8138"/>
                </a:lnTo>
                <a:lnTo>
                  <a:pt x="10800" y="0"/>
                </a:lnTo>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その他"/>
          <p:cNvSpPr>
            <a:spLocks noChangeAspect="1"/>
          </p:cNvSpPr>
          <p:nvPr/>
        </p:nvSpPr>
        <p:spPr bwMode="auto">
          <a:xfrm>
            <a:off x="1192213" y="3130550"/>
            <a:ext cx="452438" cy="414338"/>
          </a:xfrm>
          <a:custGeom>
            <a:avLst/>
            <a:gdLst>
              <a:gd name="T0" fmla="*/ 2045829731 w 21600"/>
              <a:gd name="T1" fmla="*/ 0 h 21600"/>
              <a:gd name="T2" fmla="*/ 2147483647 w 21600"/>
              <a:gd name="T3" fmla="*/ 1118910408 h 21600"/>
              <a:gd name="T4" fmla="*/ 2147483647 w 21600"/>
              <a:gd name="T5" fmla="*/ 1118910408 h 21600"/>
              <a:gd name="T6" fmla="*/ 2147483647 w 21600"/>
              <a:gd name="T7" fmla="*/ 1805496941 h 21600"/>
              <a:gd name="T8" fmla="*/ 2147483647 w 21600"/>
              <a:gd name="T9" fmla="*/ 2147483647 h 21600"/>
              <a:gd name="T10" fmla="*/ 2045829731 w 21600"/>
              <a:gd name="T11" fmla="*/ 2147483647 h 21600"/>
              <a:gd name="T12" fmla="*/ 791916149 w 21600"/>
              <a:gd name="T13" fmla="*/ 2147483647 h 21600"/>
              <a:gd name="T14" fmla="*/ 1253904366 w 21600"/>
              <a:gd name="T15" fmla="*/ 1805496941 h 21600"/>
              <a:gd name="T16" fmla="*/ 0 w 21600"/>
              <a:gd name="T17" fmla="*/ 1118910408 h 21600"/>
              <a:gd name="T18" fmla="*/ 1550730122 w 21600"/>
              <a:gd name="T19" fmla="*/ 1118910408 h 21600"/>
              <a:gd name="T20" fmla="*/ 2045829731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0628" y="0"/>
                </a:moveTo>
                <a:lnTo>
                  <a:pt x="13371" y="8264"/>
                </a:lnTo>
                <a:lnTo>
                  <a:pt x="21600" y="8264"/>
                </a:lnTo>
                <a:lnTo>
                  <a:pt x="14742" y="13335"/>
                </a:lnTo>
                <a:lnTo>
                  <a:pt x="17314" y="21600"/>
                </a:lnTo>
                <a:lnTo>
                  <a:pt x="10628" y="16528"/>
                </a:lnTo>
                <a:lnTo>
                  <a:pt x="4114" y="21600"/>
                </a:lnTo>
                <a:lnTo>
                  <a:pt x="6514" y="13335"/>
                </a:lnTo>
                <a:lnTo>
                  <a:pt x="0" y="8264"/>
                </a:lnTo>
                <a:lnTo>
                  <a:pt x="8056" y="8264"/>
                </a:lnTo>
                <a:lnTo>
                  <a:pt x="10628" y="0"/>
                </a:lnTo>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 name="その他"/>
          <p:cNvSpPr>
            <a:spLocks noChangeAspect="1"/>
          </p:cNvSpPr>
          <p:nvPr/>
        </p:nvSpPr>
        <p:spPr bwMode="auto">
          <a:xfrm>
            <a:off x="1382713" y="2540000"/>
            <a:ext cx="457200" cy="407988"/>
          </a:xfrm>
          <a:custGeom>
            <a:avLst/>
            <a:gdLst>
              <a:gd name="T0" fmla="*/ 2147483647 w 21600"/>
              <a:gd name="T1" fmla="*/ 0 h 21600"/>
              <a:gd name="T2" fmla="*/ 2147483647 w 21600"/>
              <a:gd name="T3" fmla="*/ 1021840682 h 21600"/>
              <a:gd name="T4" fmla="*/ 2147483647 w 21600"/>
              <a:gd name="T5" fmla="*/ 1021840682 h 21600"/>
              <a:gd name="T6" fmla="*/ 2147483647 w 21600"/>
              <a:gd name="T7" fmla="*/ 1678750056 h 21600"/>
              <a:gd name="T8" fmla="*/ 2147483647 w 21600"/>
              <a:gd name="T9" fmla="*/ 2147483647 h 21600"/>
              <a:gd name="T10" fmla="*/ 2147483647 w 21600"/>
              <a:gd name="T11" fmla="*/ 2067988401 h 21600"/>
              <a:gd name="T12" fmla="*/ 785052193 w 21600"/>
              <a:gd name="T13" fmla="*/ 2147483647 h 21600"/>
              <a:gd name="T14" fmla="*/ 1331230764 w 21600"/>
              <a:gd name="T15" fmla="*/ 1678750056 h 21600"/>
              <a:gd name="T16" fmla="*/ 0 w 21600"/>
              <a:gd name="T17" fmla="*/ 1021840682 h 21600"/>
              <a:gd name="T18" fmla="*/ 1638554529 w 21600"/>
              <a:gd name="T19" fmla="*/ 1021840682 h 21600"/>
              <a:gd name="T20" fmla="*/ 2147483647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0714" y="0"/>
                </a:moveTo>
                <a:lnTo>
                  <a:pt x="13265" y="8028"/>
                </a:lnTo>
                <a:lnTo>
                  <a:pt x="21600" y="8028"/>
                </a:lnTo>
                <a:lnTo>
                  <a:pt x="14796" y="13189"/>
                </a:lnTo>
                <a:lnTo>
                  <a:pt x="17347" y="21600"/>
                </a:lnTo>
                <a:lnTo>
                  <a:pt x="10714" y="16247"/>
                </a:lnTo>
                <a:lnTo>
                  <a:pt x="3911" y="21600"/>
                </a:lnTo>
                <a:lnTo>
                  <a:pt x="6632" y="13189"/>
                </a:lnTo>
                <a:lnTo>
                  <a:pt x="0" y="8028"/>
                </a:lnTo>
                <a:lnTo>
                  <a:pt x="8163" y="8028"/>
                </a:lnTo>
                <a:lnTo>
                  <a:pt x="10714" y="0"/>
                </a:lnTo>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4" name="その他"/>
          <p:cNvSpPr>
            <a:spLocks noChangeAspect="1"/>
          </p:cNvSpPr>
          <p:nvPr/>
        </p:nvSpPr>
        <p:spPr bwMode="auto">
          <a:xfrm>
            <a:off x="684213" y="177800"/>
            <a:ext cx="1001713" cy="10001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w 21600"/>
              <a:gd name="T17" fmla="*/ 2147483647 h 21600"/>
              <a:gd name="T18" fmla="*/ 2147483647 w 21600"/>
              <a:gd name="T19" fmla="*/ 2147483647 h 21600"/>
              <a:gd name="T20" fmla="*/ 2147483647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7691" y="0"/>
                </a:moveTo>
                <a:lnTo>
                  <a:pt x="13053" y="6293"/>
                </a:lnTo>
                <a:lnTo>
                  <a:pt x="21133" y="3107"/>
                </a:lnTo>
                <a:lnTo>
                  <a:pt x="16394" y="10178"/>
                </a:lnTo>
                <a:lnTo>
                  <a:pt x="21600" y="16471"/>
                </a:lnTo>
                <a:lnTo>
                  <a:pt x="13363" y="14451"/>
                </a:lnTo>
                <a:lnTo>
                  <a:pt x="8624" y="21600"/>
                </a:lnTo>
                <a:lnTo>
                  <a:pt x="8313" y="13286"/>
                </a:lnTo>
                <a:lnTo>
                  <a:pt x="0" y="11343"/>
                </a:lnTo>
                <a:lnTo>
                  <a:pt x="8080" y="8158"/>
                </a:lnTo>
                <a:lnTo>
                  <a:pt x="7691" y="0"/>
                </a:lnTo>
              </a:path>
            </a:pathLst>
          </a:custGeom>
          <a:solidFill>
            <a:schemeClr val="accent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 name="その他"/>
          <p:cNvSpPr>
            <a:spLocks noChangeAspect="1"/>
          </p:cNvSpPr>
          <p:nvPr/>
        </p:nvSpPr>
        <p:spPr bwMode="auto">
          <a:xfrm>
            <a:off x="266700" y="4513263"/>
            <a:ext cx="207963" cy="209550"/>
          </a:xfrm>
          <a:custGeom>
            <a:avLst/>
            <a:gdLst>
              <a:gd name="T0" fmla="*/ 108792002 w 21600"/>
              <a:gd name="T1" fmla="*/ 0 h 21600"/>
              <a:gd name="T2" fmla="*/ 111996895 w 21600"/>
              <a:gd name="T3" fmla="*/ 75868422 h 21600"/>
              <a:gd name="T4" fmla="*/ 185602125 w 21600"/>
              <a:gd name="T5" fmla="*/ 95666395 h 21600"/>
              <a:gd name="T6" fmla="*/ 111996895 w 21600"/>
              <a:gd name="T7" fmla="*/ 118750549 h 21600"/>
              <a:gd name="T8" fmla="*/ 115193729 w 21600"/>
              <a:gd name="T9" fmla="*/ 191332790 h 21600"/>
              <a:gd name="T10" fmla="*/ 70391432 w 21600"/>
              <a:gd name="T11" fmla="*/ 135244074 h 21600"/>
              <a:gd name="T12" fmla="*/ 3196834 w 21600"/>
              <a:gd name="T13" fmla="*/ 155041194 h 21600"/>
              <a:gd name="T14" fmla="*/ 44793401 w 21600"/>
              <a:gd name="T15" fmla="*/ 95666395 h 21600"/>
              <a:gd name="T16" fmla="*/ 0 w 21600"/>
              <a:gd name="T17" fmla="*/ 39577679 h 21600"/>
              <a:gd name="T18" fmla="*/ 67194598 w 21600"/>
              <a:gd name="T19" fmla="*/ 59374809 h 21600"/>
              <a:gd name="T20" fmla="*/ 108792002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2661" y="0"/>
                </a:moveTo>
                <a:lnTo>
                  <a:pt x="13034" y="8565"/>
                </a:lnTo>
                <a:lnTo>
                  <a:pt x="21600" y="10800"/>
                </a:lnTo>
                <a:lnTo>
                  <a:pt x="13034" y="13406"/>
                </a:lnTo>
                <a:lnTo>
                  <a:pt x="13406" y="21600"/>
                </a:lnTo>
                <a:lnTo>
                  <a:pt x="8192" y="15268"/>
                </a:lnTo>
                <a:lnTo>
                  <a:pt x="372" y="17503"/>
                </a:lnTo>
                <a:lnTo>
                  <a:pt x="5213" y="10800"/>
                </a:lnTo>
                <a:lnTo>
                  <a:pt x="0" y="4468"/>
                </a:lnTo>
                <a:lnTo>
                  <a:pt x="7820" y="6703"/>
                </a:lnTo>
                <a:lnTo>
                  <a:pt x="12661" y="0"/>
                </a:lnTo>
              </a:path>
            </a:pathLst>
          </a:custGeom>
          <a:solidFill>
            <a:schemeClr val="bg1"/>
          </a:soli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62" name="Picture 2" descr="C:\Users\Administrator\Desktop\图片1.png"/>
          <p:cNvPicPr>
            <a:picLocks noChangeAspect="1"/>
          </p:cNvPicPr>
          <p:nvPr userDrawn="1"/>
        </p:nvPicPr>
        <p:blipFill>
          <a:blip r:embed="rId3"/>
          <a:stretch>
            <a:fillRect/>
          </a:stretch>
        </p:blipFill>
        <p:spPr>
          <a:xfrm>
            <a:off x="7739063" y="6127750"/>
            <a:ext cx="1306512" cy="682625"/>
          </a:xfrm>
          <a:prstGeom prst="rect">
            <a:avLst/>
          </a:prstGeom>
          <a:noFill/>
          <a:ln w="9525">
            <a:noFill/>
          </a:ln>
        </p:spPr>
      </p:pic>
      <p:sp>
        <p:nvSpPr>
          <p:cNvPr id="2" name="Title 1"/>
          <p:cNvSpPr>
            <a:spLocks noGrp="1"/>
          </p:cNvSpPr>
          <p:nvPr>
            <p:ph type="ctrTitle"/>
          </p:nvPr>
        </p:nvSpPr>
        <p:spPr>
          <a:xfrm>
            <a:off x="2788838" y="1557049"/>
            <a:ext cx="5447757" cy="1498283"/>
          </a:xfrm>
          <a:prstGeom prst="rect">
            <a:avLst/>
          </a:prstGeom>
        </p:spPr>
        <p:txBody>
          <a:bodyPr anchor="b">
            <a:normAutofit/>
          </a:bodyPr>
          <a:lstStyle>
            <a:lvl1pPr algn="ctr">
              <a:defRPr sz="40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891630" y="5037560"/>
            <a:ext cx="5242175" cy="586785"/>
          </a:xfrm>
          <a:prstGeom prst="rect">
            <a:avLst/>
          </a:prstGeom>
        </p:spPr>
        <p:txBody>
          <a:bodyPr>
            <a:normAutofit/>
          </a:bodyPr>
          <a:lstStyle>
            <a:lvl1pPr marL="0" indent="0" algn="ct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16" name="Date Placeholder 3"/>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Footer Placeholder 4"/>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 name="Slide Number Placeholder 5"/>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827" y="373836"/>
            <a:ext cx="7135813" cy="662484"/>
          </a:xfrm>
          <a:prstGeom prst="rect">
            <a:avLst/>
          </a:prstGeom>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370827" y="1280157"/>
            <a:ext cx="7135813" cy="482713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827" y="373836"/>
            <a:ext cx="7135813" cy="662484"/>
          </a:xfrm>
          <a:prstGeom prst="rect">
            <a:avLst/>
          </a:prstGeo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1370827" y="1280157"/>
            <a:ext cx="7135813" cy="482713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827" y="373836"/>
            <a:ext cx="7135813" cy="662484"/>
          </a:xfrm>
          <a:prstGeom prst="rect">
            <a:avLst/>
          </a:prstGeo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Footer Placeholder 7"/>
          <p:cNvSpPr>
            <a:spLocks noGrp="1"/>
          </p:cNvSpPr>
          <p:nvPr>
            <p:ph type="ftr" sz="quarter" idx="1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Slide Number Placeholder 8"/>
          <p:cNvSpPr>
            <a:spLocks noGrp="1"/>
          </p:cNvSpPr>
          <p:nvPr>
            <p:ph type="sldNum" sz="quarter" idx="1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827" y="373836"/>
            <a:ext cx="7135813" cy="662484"/>
          </a:xfrm>
          <a:prstGeom prst="rect">
            <a:avLst/>
          </a:prstGeom>
        </p:spPr>
        <p:txBody>
          <a:bodyPr/>
          <a:lstStyle/>
          <a:p>
            <a:r>
              <a:rPr lang="zh-CN" altLang="en-US" smtClean="0"/>
              <a:t>单击此处编辑母版标题样式</a:t>
            </a:r>
            <a:endParaRPr lang="en-US" dirty="0"/>
          </a:p>
        </p:txBody>
      </p:sp>
      <p:sp>
        <p:nvSpPr>
          <p:cNvPr id="3" name="Date Placeholder 2"/>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Footer Placeholder 3"/>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Slide Number Placeholder 4"/>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3" name="Date Placeholder 1"/>
          <p:cNvSpPr>
            <a:spLocks noGrp="1"/>
          </p:cNvSpPr>
          <p:nvPr>
            <p:ph type="dt" sz="half" idx="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Footer Placeholder 2"/>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Slide Number Placeholder 3"/>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10000"/>
              </a:lnSpc>
              <a:spcBef>
                <a:spcPts val="1800"/>
              </a:spcBef>
              <a:spcAft>
                <a:spcPct val="0"/>
              </a:spcAft>
              <a:buClr>
                <a:schemeClr val="accent1"/>
              </a:buClr>
              <a:buSzPct val="80000"/>
              <a:buFont typeface="Wingdings 2" panose="05020102010507070707" pitchFamily="18" charset="2"/>
              <a:buNone/>
              <a:defRPr/>
            </a:pPr>
            <a:r>
              <a:rPr kumimoji="0" lang="zh-CN" altLang="en-US" sz="3200" b="0" i="0" u="none" strike="noStrike" kern="1200" cap="none" spc="0" normalizeH="0" baseline="0" noProof="0" smtClean="0">
                <a:ln>
                  <a:noFill/>
                </a:ln>
                <a:solidFill>
                  <a:srgbClr val="BF9000"/>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rgbClr val="BF9000"/>
              </a:solidFill>
              <a:effectLst/>
              <a:uLnTx/>
              <a:uFillTx/>
              <a:latin typeface="+mn-lt"/>
              <a:ea typeface="+mn-ea"/>
              <a:cs typeface="+mn-cs"/>
            </a:endParaRP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2"/>
          </p:nvPr>
        </p:nvSpPr>
        <p:spPr>
          <a:xfrm>
            <a:off x="628650" y="6356350"/>
            <a:ext cx="20574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Footer Placeholder 5"/>
          <p:cNvSpPr>
            <a:spLocks noGrp="1"/>
          </p:cNvSpPr>
          <p:nvPr>
            <p:ph type="ftr" sz="quarter" idx="3"/>
          </p:nvPr>
        </p:nvSpPr>
        <p:spPr>
          <a:xfrm>
            <a:off x="3028950" y="6356350"/>
            <a:ext cx="30861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Slide Number Placeholder 6"/>
          <p:cNvSpPr>
            <a:spLocks noGrp="1"/>
          </p:cNvSpPr>
          <p:nvPr>
            <p:ph type="sldNum" sz="quarter" idx="4"/>
          </p:nvPr>
        </p:nvSpPr>
        <p:spPr>
          <a:xfrm>
            <a:off x="6457950" y="6356350"/>
            <a:ext cx="2057400" cy="365125"/>
          </a:xfrm>
          <a:prstGeom prst="rect">
            <a:avLst/>
          </a:prstGeom>
        </p:spPr>
        <p:txBody>
          <a:bodyPr/>
          <a:p>
            <a:pPr lvl="0">
              <a:buNone/>
            </a:pPr>
            <a:fld id="{9A0DB2DC-4C9A-4742-B13C-FB6460FD3503}" type="slidenum">
              <a:rPr lang="en-US" altLang="zh-CN" dirty="0"/>
            </a:fld>
            <a:endParaRPr lang="en-US" altLang="zh-CN"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pic>
        <p:nvPicPr>
          <p:cNvPr id="1026" name="Picture 2" descr="C:\Users\Administrator\Desktop\图片1.png"/>
          <p:cNvPicPr>
            <a:picLocks noChangeAspect="1"/>
          </p:cNvPicPr>
          <p:nvPr userDrawn="1"/>
        </p:nvPicPr>
        <p:blipFill>
          <a:blip r:embed="rId13"/>
          <a:stretch>
            <a:fillRect/>
          </a:stretch>
        </p:blipFill>
        <p:spPr>
          <a:xfrm>
            <a:off x="7739063" y="6127750"/>
            <a:ext cx="1306512" cy="6826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sldNum="0" hdr="0" ftr="0" dt="0"/>
  <p:txStyles>
    <p:titleStyle>
      <a:lvl1pPr algn="l" rtl="0" eaLnBrk="0" fontAlgn="base" hangingPunct="0">
        <a:lnSpc>
          <a:spcPct val="90000"/>
        </a:lnSpc>
        <a:spcBef>
          <a:spcPct val="0"/>
        </a:spcBef>
        <a:spcAft>
          <a:spcPct val="0"/>
        </a:spcAft>
        <a:defRPr sz="3200"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2pPr>
      <a:lvl3pPr algn="l" rtl="0" eaLnBrk="0" fontAlgn="base" hangingPunct="0">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3pPr>
      <a:lvl4pPr algn="l" rtl="0" eaLnBrk="0" fontAlgn="base" hangingPunct="0">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4pPr>
      <a:lvl5pPr algn="l" rtl="0" eaLnBrk="0" fontAlgn="base" hangingPunct="0">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5pPr>
      <a:lvl6pPr marL="457200" algn="l" rtl="0" fontAlgn="base">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6pPr>
      <a:lvl7pPr marL="914400" algn="l" rtl="0" fontAlgn="base">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7pPr>
      <a:lvl8pPr marL="1371600" algn="l" rtl="0" fontAlgn="base">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8pPr>
      <a:lvl9pPr marL="1828800" algn="l" rtl="0" fontAlgn="base">
        <a:lnSpc>
          <a:spcPct val="90000"/>
        </a:lnSpc>
        <a:spcBef>
          <a:spcPct val="0"/>
        </a:spcBef>
        <a:spcAft>
          <a:spcPct val="0"/>
        </a:spcAft>
        <a:defRPr sz="3200">
          <a:solidFill>
            <a:schemeClr val="accent1"/>
          </a:solidFill>
          <a:latin typeface="Forte" panose="03060902040502070203" pitchFamily="66" charset="0"/>
          <a:ea typeface="华文新魏" panose="02010800040101010101" pitchFamily="2" charset="-122"/>
        </a:defRPr>
      </a:lvl9pPr>
    </p:titleStyle>
    <p:bodyStyle>
      <a:lvl1pPr marL="357505" indent="-357505" algn="l" rtl="0" eaLnBrk="0" fontAlgn="base" hangingPunct="0">
        <a:lnSpc>
          <a:spcPct val="110000"/>
        </a:lnSpc>
        <a:spcBef>
          <a:spcPts val="1800"/>
        </a:spcBef>
        <a:spcAft>
          <a:spcPct val="0"/>
        </a:spcAft>
        <a:buClr>
          <a:schemeClr val="accent1"/>
        </a:buClr>
        <a:buSzPct val="80000"/>
        <a:buFont typeface="Wingdings 2" panose="05020102010507070707" pitchFamily="18" charset="2"/>
        <a:buChar char=""/>
        <a:defRPr sz="2000" kern="1200">
          <a:solidFill>
            <a:srgbClr val="BF9000"/>
          </a:solidFill>
          <a:latin typeface="+mn-lt"/>
          <a:ea typeface="+mn-ea"/>
          <a:cs typeface="+mn-cs"/>
        </a:defRPr>
      </a:lvl1pPr>
      <a:lvl2pPr marL="357505" indent="-357505" algn="l" rtl="0" eaLnBrk="0" fontAlgn="base" hangingPunct="0">
        <a:lnSpc>
          <a:spcPct val="130000"/>
        </a:lnSpc>
        <a:spcBef>
          <a:spcPts val="500"/>
        </a:spcBef>
        <a:spcAft>
          <a:spcPct val="0"/>
        </a:spcAft>
        <a:buFont typeface="Calibri" panose="020F0502020204030204" pitchFamily="34" charset="0"/>
        <a:buChar char=" "/>
        <a:defRPr sz="1600" kern="1200">
          <a:solidFill>
            <a:srgbClr val="7F7F7F"/>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2.jpeg"/><Relationship Id="rId1" Type="http://schemas.openxmlformats.org/officeDocument/2006/relationships/hyperlink" Target="http://www.997788.com/pr/detail_33_105082.html"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hyperlink" Target="http://image.baidu.com/i?ct=503316480&amp;z=0&amp;tn=baiduimagedetail&amp;word=1928%C4%EA%C3%AB%D4%F3%B6%AB&amp;in=18652&amp;cl=2&amp;cm=1&amp;sc=0&amp;lm=-1&amp;pn=16&amp;rn=1&amp;di=1337832096&amp;ln=62" TargetMode="Externa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hyperlink" Target="http://image.baidu.com/i?ct=503316480&amp;z=0&amp;tn=baiduimagedetail&amp;word=1928%C4%EA%C3%AB%D4%F3%B6%AB&amp;in=18652&amp;cl=2&amp;cm=1&amp;sc=0&amp;lm=-1&amp;pn=16&amp;rn=1&amp;di=1337832096&amp;ln=6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0.jpeg"/><Relationship Id="rId3" Type="http://schemas.openxmlformats.org/officeDocument/2006/relationships/image" Target="../media/image9.jpeg"/><Relationship Id="rId2" Type="http://schemas.openxmlformats.org/officeDocument/2006/relationships/hyperlink" Target="http://www.997788.com/mini/shopstation/SHOP/detail.asp?table=&#22270;&#20070;&#25919;&#27835;&#23459;&#20256;&amp;id=439486" TargetMode="External"/><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13314" name="标题 1"/>
          <p:cNvSpPr>
            <a:spLocks noGrp="1"/>
          </p:cNvSpPr>
          <p:nvPr>
            <p:ph type="ctrTitle"/>
          </p:nvPr>
        </p:nvSpPr>
        <p:spPr>
          <a:xfrm>
            <a:off x="1676400" y="1557338"/>
            <a:ext cx="7086600" cy="1643062"/>
          </a:xfrm>
          <a:noFill/>
          <a:ln>
            <a:noFill/>
          </a:ln>
        </p:spPr>
        <p:txBody>
          <a:bodyPr anchor="b"/>
          <a:p>
            <a:pPr eaLnBrk="1" hangingPunct="1">
              <a:buClrTx/>
              <a:buSzTx/>
              <a:buFontTx/>
            </a:pPr>
            <a:r>
              <a:rPr lang="zh-CN" altLang="en-US" b="1" kern="1200" dirty="0">
                <a:latin typeface="微软雅黑" panose="020B0503020204020204" pitchFamily="34" charset="-122"/>
                <a:ea typeface="微软雅黑" panose="020B0503020204020204" pitchFamily="34" charset="-122"/>
                <a:cs typeface="+mj-cs"/>
              </a:rPr>
              <a:t>二  毛泽东思想的形成过程</a:t>
            </a:r>
            <a:endParaRPr lang="zh-CN" altLang="en-US" b="1" kern="1200" dirty="0">
              <a:latin typeface="微软雅黑" panose="020B0503020204020204" pitchFamily="34" charset="-122"/>
              <a:ea typeface="微软雅黑" panose="020B0503020204020204" pitchFamily="34" charset="-122"/>
              <a:cs typeface="+mj-cs"/>
            </a:endParaRPr>
          </a:p>
        </p:txBody>
      </p:sp>
      <p:sp>
        <p:nvSpPr>
          <p:cNvPr id="4" name="TextBox 1"/>
          <p:cNvSpPr txBox="1">
            <a:spLocks noChangeArrowheads="1"/>
          </p:cNvSpPr>
          <p:nvPr/>
        </p:nvSpPr>
        <p:spPr bwMode="auto">
          <a:xfrm>
            <a:off x="1447800" y="1219200"/>
            <a:ext cx="7061200" cy="596900"/>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3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微软雅黑" panose="020B0503020204020204" pitchFamily="34" charset="-122"/>
                <a:cs typeface="+mn-cs"/>
              </a:rPr>
              <a:t>专题四  </a:t>
            </a:r>
            <a:r>
              <a:rPr kumimoji="0" lang="en-US" altLang="zh-CN" sz="2800" b="1"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微软雅黑" panose="020B0503020204020204" pitchFamily="34" charset="-122"/>
                <a:cs typeface="+mn-cs"/>
              </a:rPr>
              <a:t>20</a:t>
            </a:r>
            <a:r>
              <a:rPr kumimoji="0" lang="zh-CN" altLang="en-US" sz="2800" b="1"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微软雅黑" panose="020B0503020204020204" pitchFamily="34" charset="-122"/>
                <a:cs typeface="+mn-cs"/>
              </a:rPr>
              <a:t>世纪以来中国重大思想理论成果</a:t>
            </a:r>
            <a:endParaRPr kumimoji="0" lang="zh-CN" altLang="en-US" sz="2800" b="1"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微软雅黑" panose="020B0503020204020204" pitchFamily="34" charset="-122"/>
              <a:cs typeface="+mn-cs"/>
            </a:endParaRPr>
          </a:p>
        </p:txBody>
      </p:sp>
      <p:sp>
        <p:nvSpPr>
          <p:cNvPr id="13316" name="TextBox 4"/>
          <p:cNvSpPr txBox="1"/>
          <p:nvPr/>
        </p:nvSpPr>
        <p:spPr>
          <a:xfrm>
            <a:off x="3657600" y="4114800"/>
            <a:ext cx="3625850" cy="584200"/>
          </a:xfrm>
          <a:prstGeom prst="rect">
            <a:avLst/>
          </a:prstGeom>
          <a:noFill/>
          <a:ln w="9525">
            <a:noFill/>
          </a:ln>
        </p:spPr>
        <p:txBody>
          <a:bodyPr wrap="none">
            <a:spAutoFit/>
          </a:bodyPr>
          <a:p>
            <a:r>
              <a:rPr lang="zh-CN" altLang="en-US" sz="3200" dirty="0">
                <a:solidFill>
                  <a:srgbClr val="0070C0"/>
                </a:solidFill>
                <a:latin typeface="Arial" panose="020B0604020202020204" pitchFamily="34" charset="0"/>
              </a:rPr>
              <a:t>中卫一中     牛彩琴</a:t>
            </a:r>
            <a:endParaRPr lang="zh-CN" altLang="en-US" sz="3200" dirty="0">
              <a:solidFill>
                <a:srgbClr val="0070C0"/>
              </a:solidFill>
              <a:latin typeface="Arial" panose="020B060402020202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2530" name="Rectangle 2"/>
          <p:cNvSpPr>
            <a:spLocks noGrp="1"/>
          </p:cNvSpPr>
          <p:nvPr>
            <p:ph idx="4294967295"/>
          </p:nvPr>
        </p:nvSpPr>
        <p:spPr>
          <a:xfrm>
            <a:off x="4114800" y="1752600"/>
            <a:ext cx="3505200" cy="1981200"/>
          </a:xfrm>
          <a:prstGeom prst="rect">
            <a:avLst/>
          </a:prstGeom>
          <a:noFill/>
          <a:ln w="76200">
            <a:noFill/>
          </a:ln>
        </p:spPr>
        <p:txBody>
          <a:bodyPr/>
          <a:p>
            <a:pPr eaLnBrk="1" hangingPunct="1">
              <a:lnSpc>
                <a:spcPct val="150000"/>
              </a:lnSpc>
              <a:buFontTx/>
              <a:buNone/>
            </a:pP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a:p>
            <a:pPr eaLnBrk="1" hangingPunct="1">
              <a:lnSpc>
                <a:spcPct val="150000"/>
              </a:lnSpc>
              <a:buFontTx/>
              <a:buNone/>
            </a:pPr>
            <a:r>
              <a:rPr lang="zh-CN" altLang="en-US" sz="2400" dirty="0">
                <a:solidFill>
                  <a:srgbClr val="FF0000"/>
                </a:solidFill>
                <a:latin typeface="微软雅黑" panose="020B0503020204020204" pitchFamily="34" charset="-122"/>
                <a:ea typeface="微软雅黑" panose="020B0503020204020204" pitchFamily="34" charset="-122"/>
              </a:rPr>
              <a:t>  该文是标志毛泽东思想成熟的重要代表作。 </a:t>
            </a:r>
            <a:endParaRPr lang="zh-CN" altLang="en-US" sz="2400" dirty="0">
              <a:solidFill>
                <a:srgbClr val="FF0000"/>
              </a:solidFill>
              <a:latin typeface="微软雅黑" panose="020B0503020204020204" pitchFamily="34" charset="-122"/>
              <a:ea typeface="微软雅黑" panose="020B0503020204020204" pitchFamily="34" charset="-122"/>
            </a:endParaRPr>
          </a:p>
        </p:txBody>
      </p:sp>
      <p:pic>
        <p:nvPicPr>
          <p:cNvPr id="22531" name="Picture 3" descr="KK00105082">
            <a:hlinkClick r:id="rId1"/>
          </p:cNvPr>
          <p:cNvPicPr>
            <a:picLocks noChangeAspect="1"/>
          </p:cNvPicPr>
          <p:nvPr/>
        </p:nvPicPr>
        <p:blipFill>
          <a:blip r:embed="rId2"/>
          <a:stretch>
            <a:fillRect/>
          </a:stretch>
        </p:blipFill>
        <p:spPr>
          <a:xfrm>
            <a:off x="838200" y="1752600"/>
            <a:ext cx="2895600" cy="3276600"/>
          </a:xfrm>
          <a:prstGeom prst="rect">
            <a:avLst/>
          </a:prstGeom>
          <a:noFill/>
          <a:ln w="9525">
            <a:noFill/>
          </a:ln>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23554" name="Picture 2" descr="10163311195727526_1"/>
          <p:cNvPicPr>
            <a:picLocks noGrp="1" noChangeAspect="1"/>
          </p:cNvPicPr>
          <p:nvPr>
            <p:ph idx="4294967295"/>
          </p:nvPr>
        </p:nvPicPr>
        <p:blipFill>
          <a:blip r:embed="rId1"/>
          <a:srcRect l="17409" t="8067" r="9421" b="15622"/>
          <a:stretch>
            <a:fillRect/>
          </a:stretch>
        </p:blipFill>
        <p:spPr>
          <a:xfrm>
            <a:off x="685800" y="1889125"/>
            <a:ext cx="3017838" cy="2759075"/>
          </a:xfrm>
          <a:prstGeom prst="rect">
            <a:avLst/>
          </a:prstGeom>
          <a:noFill/>
          <a:ln w="9525">
            <a:noFill/>
          </a:ln>
        </p:spPr>
      </p:pic>
      <p:sp>
        <p:nvSpPr>
          <p:cNvPr id="23555" name="Rectangle 4" descr="毛泽东"/>
          <p:cNvSpPr/>
          <p:nvPr/>
        </p:nvSpPr>
        <p:spPr>
          <a:xfrm>
            <a:off x="4191000" y="1905000"/>
            <a:ext cx="4284663" cy="2422525"/>
          </a:xfrm>
          <a:prstGeom prst="rect">
            <a:avLst/>
          </a:prstGeom>
          <a:noFill/>
          <a:ln w="38100">
            <a:noFill/>
          </a:ln>
        </p:spPr>
        <p:txBody>
          <a:bodyPr anchor="ctr">
            <a:spAutoFit/>
          </a:bodyPr>
          <a:p>
            <a:pPr eaLnBrk="1" hangingPunct="1">
              <a:lnSpc>
                <a:spcPct val="150000"/>
              </a:lnSpc>
            </a:pPr>
            <a:r>
              <a:rPr lang="zh-CN" altLang="en-US" sz="2600" dirty="0">
                <a:solidFill>
                  <a:srgbClr val="FF0000"/>
                </a:solidFill>
                <a:latin typeface="微软雅黑" panose="020B0503020204020204" pitchFamily="34" charset="-122"/>
                <a:ea typeface="微软雅黑" panose="020B0503020204020204" pitchFamily="34" charset="-122"/>
              </a:rPr>
              <a:t>该文标志着新民主主义革命理论的成熟</a:t>
            </a:r>
            <a:r>
              <a:rPr lang="zh-CN" altLang="en-US" sz="2600" dirty="0">
                <a:latin typeface="微软雅黑" panose="020B0503020204020204" pitchFamily="34" charset="-122"/>
                <a:ea typeface="微软雅黑" panose="020B0503020204020204" pitchFamily="34" charset="-122"/>
              </a:rPr>
              <a:t>，对于中国民主革命具有重大理论和实际指导意义。 </a:t>
            </a:r>
            <a:endParaRPr lang="zh-CN" altLang="en-US" sz="2600" dirty="0">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4578" name="Text Box 2"/>
          <p:cNvSpPr txBox="1"/>
          <p:nvPr/>
        </p:nvSpPr>
        <p:spPr>
          <a:xfrm>
            <a:off x="236538" y="255588"/>
            <a:ext cx="2133600" cy="492125"/>
          </a:xfrm>
          <a:prstGeom prst="rect">
            <a:avLst/>
          </a:prstGeom>
          <a:noFill/>
          <a:ln w="9525">
            <a:noFill/>
          </a:ln>
        </p:spPr>
        <p:txBody>
          <a:bodyPr>
            <a:spAutoFit/>
          </a:bodyPr>
          <a:p>
            <a:pPr eaLnBrk="1" hangingPunct="1">
              <a:spcBef>
                <a:spcPct val="50000"/>
              </a:spcBef>
            </a:pPr>
            <a:r>
              <a:rPr lang="zh-CN" altLang="en-US" sz="2600" dirty="0">
                <a:solidFill>
                  <a:srgbClr val="FF3300"/>
                </a:solidFill>
                <a:latin typeface="微软雅黑" panose="020B0503020204020204" pitchFamily="34" charset="-122"/>
                <a:ea typeface="微软雅黑" panose="020B0503020204020204" pitchFamily="34" charset="-122"/>
              </a:rPr>
              <a:t>比较</a:t>
            </a:r>
            <a:r>
              <a:rPr lang="en-US" altLang="zh-CN" sz="2600" dirty="0">
                <a:solidFill>
                  <a:srgbClr val="FF3300"/>
                </a:solidFill>
                <a:latin typeface="微软雅黑" panose="020B0503020204020204" pitchFamily="34" charset="-122"/>
                <a:ea typeface="微软雅黑" panose="020B0503020204020204" pitchFamily="34" charset="-122"/>
              </a:rPr>
              <a:t>:</a:t>
            </a:r>
            <a:endParaRPr lang="en-US" altLang="zh-CN" sz="2600" dirty="0">
              <a:solidFill>
                <a:srgbClr val="FF3300"/>
              </a:solidFill>
              <a:latin typeface="微软雅黑" panose="020B0503020204020204" pitchFamily="34" charset="-122"/>
              <a:ea typeface="微软雅黑" panose="020B0503020204020204" pitchFamily="34" charset="-122"/>
            </a:endParaRPr>
          </a:p>
        </p:txBody>
      </p:sp>
      <p:graphicFrame>
        <p:nvGraphicFramePr>
          <p:cNvPr id="19459" name="Group 3"/>
          <p:cNvGraphicFramePr>
            <a:graphicFrameLocks noGrp="1"/>
          </p:cNvGraphicFramePr>
          <p:nvPr/>
        </p:nvGraphicFramePr>
        <p:xfrm>
          <a:off x="381000" y="914400"/>
          <a:ext cx="8305800" cy="5249863"/>
        </p:xfrm>
        <a:graphic>
          <a:graphicData uri="http://schemas.openxmlformats.org/drawingml/2006/table">
            <a:tbl>
              <a:tblPr/>
              <a:tblGrid>
                <a:gridCol w="2009140"/>
                <a:gridCol w="3096260"/>
                <a:gridCol w="3200400"/>
              </a:tblGrid>
              <a:tr h="57923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zh-CN" sz="2600" b="0" i="0" u="none" strike="noStrike" cap="none" normalizeH="0" baseline="0" dirty="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旧民主革命</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rPr>
                        <a:t>新民主革命</a:t>
                      </a:r>
                      <a:endParaRPr kumimoji="0" lang="zh-CN" altLang="en-US" sz="26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rgbClr val="0000FF"/>
                          </a:solidFill>
                          <a:effectLst/>
                          <a:latin typeface="微软雅黑" panose="020B0503020204020204" pitchFamily="34" charset="-122"/>
                          <a:ea typeface="微软雅黑" panose="020B0503020204020204" pitchFamily="34" charset="-122"/>
                        </a:rPr>
                        <a:t>社会性质</a:t>
                      </a:r>
                      <a:endParaRPr kumimoji="0" lang="zh-CN" altLang="en-US" sz="2600" b="0" i="0" u="none" strike="noStrike" cap="none" normalizeH="0" baseline="0" dirty="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半殖民地半封建社会</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5182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斗争对象 </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帝国主义和封建主义 </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5182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革命任务 </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反帝反封建</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5182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领导阶级 </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rgbClr val="FF3300"/>
                          </a:solidFill>
                          <a:effectLst/>
                          <a:latin typeface="微软雅黑" panose="020B0503020204020204" pitchFamily="34" charset="-122"/>
                          <a:ea typeface="微软雅黑" panose="020B0503020204020204" pitchFamily="34" charset="-122"/>
                        </a:rPr>
                        <a:t>资产阶级</a:t>
                      </a:r>
                      <a:endParaRPr kumimoji="0" lang="zh-CN" altLang="en-US" sz="2600" b="0" i="0" u="none" strike="noStrike" cap="none" normalizeH="0" baseline="0" dirty="0" smtClean="0">
                        <a:ln>
                          <a:noFill/>
                        </a:ln>
                        <a:solidFill>
                          <a:srgbClr val="FF3300"/>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FF3300"/>
                          </a:solidFill>
                          <a:effectLst/>
                          <a:latin typeface="微软雅黑" panose="020B0503020204020204" pitchFamily="34" charset="-122"/>
                          <a:ea typeface="微软雅黑" panose="020B0503020204020204" pitchFamily="34" charset="-122"/>
                        </a:rPr>
                        <a:t>无产阶级</a:t>
                      </a:r>
                      <a:endParaRPr kumimoji="0" lang="zh-CN" altLang="en-US" sz="2600" b="0" i="0" u="none" strike="noStrike" cap="none" normalizeH="0" baseline="0" smtClean="0">
                        <a:ln>
                          <a:noFill/>
                        </a:ln>
                        <a:solidFill>
                          <a:srgbClr val="FF3300"/>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6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指导思想 </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旧三民主义</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马克思主义</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00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目的前途 </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资产阶级共和国</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民主革命后社会主义革命</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607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群众基础 </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不敢发动群众</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rPr>
                        <a:t>有广泛群众基础</a:t>
                      </a:r>
                      <a:endParaRPr kumimoji="0" lang="zh-CN" altLang="en-US" sz="2600" b="0" i="0" u="none" strike="noStrike" cap="none" normalizeH="0" baseline="0" dirty="0" smtClean="0">
                        <a:ln>
                          <a:noFill/>
                        </a:ln>
                        <a:solidFill>
                          <a:schemeClr val="tx1">
                            <a:lumMod val="75000"/>
                          </a:schemeClr>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23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rPr>
                        <a:t>革命性质</a:t>
                      </a:r>
                      <a:endParaRPr kumimoji="0" lang="zh-CN" altLang="en-US" sz="2600" b="0" i="0" u="none" strike="noStrike" cap="none" normalizeH="0" baseline="0" smtClean="0">
                        <a:ln>
                          <a:noFill/>
                        </a:ln>
                        <a:solidFill>
                          <a:srgbClr val="0000FF"/>
                        </a:solidFill>
                        <a:effectLst/>
                        <a:latin typeface="微软雅黑" panose="020B0503020204020204" pitchFamily="34" charset="-122"/>
                        <a:ea typeface="微软雅黑" panose="020B0503020204020204" pitchFamily="34" charset="-122"/>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600" b="0" i="0" u="none" strike="noStrike" cap="none" normalizeH="0" baseline="0" dirty="0" smtClean="0">
                          <a:ln>
                            <a:noFill/>
                          </a:ln>
                          <a:solidFill>
                            <a:srgbClr val="FF0000"/>
                          </a:solidFill>
                          <a:effectLst/>
                          <a:latin typeface="微软雅黑" panose="020B0503020204020204" pitchFamily="34" charset="-122"/>
                          <a:ea typeface="微软雅黑" panose="020B0503020204020204" pitchFamily="34" charset="-122"/>
                        </a:rPr>
                        <a:t>资产阶级民主革命</a:t>
                      </a:r>
                      <a:endParaRPr kumimoji="0" lang="zh-CN" altLang="en-US" sz="2600" b="0" i="0" u="none" strike="noStrike" cap="none" normalizeH="0" baseline="0" dirty="0" smtClean="0">
                        <a:ln>
                          <a:noFill/>
                        </a:ln>
                        <a:solidFill>
                          <a:srgbClr val="FF0000"/>
                        </a:solidFill>
                        <a:effectLst/>
                        <a:latin typeface="微软雅黑" panose="020B0503020204020204" pitchFamily="34" charset="-122"/>
                        <a:ea typeface="微软雅黑" panose="020B0503020204020204" pitchFamily="34" charset="-122"/>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r>
            </a:tbl>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3555" name="Rectangle 3"/>
          <p:cNvSpPr>
            <a:spLocks noGrp="1" noChangeArrowheads="1"/>
          </p:cNvSpPr>
          <p:nvPr>
            <p:ph type="title" idx="4294967295"/>
          </p:nvPr>
        </p:nvSpPr>
        <p:spPr>
          <a:xfrm>
            <a:off x="685800" y="685800"/>
            <a:ext cx="4114800" cy="533400"/>
          </a:xfrm>
          <a:prstGeom prst="rect">
            <a:avLst/>
          </a:prstGeom>
        </p:spPr>
        <p:txBody>
          <a:bodyP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6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j-cs"/>
              </a:rPr>
              <a:t> </a:t>
            </a:r>
            <a:r>
              <a:rPr kumimoji="0" lang="zh-CN" altLang="en-US" sz="26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j-cs"/>
              </a:rPr>
              <a:t>（四</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j-cs"/>
              </a:rPr>
              <a:t>）毛泽东思想</a:t>
            </a:r>
            <a:r>
              <a:rPr kumimoji="0" lang="zh-CN" altLang="en-US" sz="26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j-cs"/>
              </a:rPr>
              <a:t>的发展</a:t>
            </a:r>
            <a:endParaRPr kumimoji="0" lang="zh-CN" altLang="en-US" sz="26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j-cs"/>
            </a:endParaRPr>
          </a:p>
        </p:txBody>
      </p:sp>
      <p:sp>
        <p:nvSpPr>
          <p:cNvPr id="31747" name="Rectangle 2"/>
          <p:cNvSpPr>
            <a:spLocks noGrp="1" noChangeArrowheads="1"/>
          </p:cNvSpPr>
          <p:nvPr>
            <p:ph idx="4294967295"/>
          </p:nvPr>
        </p:nvSpPr>
        <p:spPr bwMode="auto">
          <a:xfrm>
            <a:off x="76200" y="1219200"/>
            <a:ext cx="5600700" cy="4648200"/>
          </a:xfrm>
          <a:prstGeom prst="rect">
            <a:avLst/>
          </a:prstGeom>
        </p:spPr>
        <p:txBody>
          <a:bodyPr/>
          <a:lstStyle/>
          <a:p>
            <a:pPr marL="357505" marR="0" lvl="0" indent="-357505" algn="l" defTabSz="914400" rtl="0" eaLnBrk="1" fontAlgn="base" latinLnBrk="0" hangingPunct="1">
              <a:lnSpc>
                <a:spcPct val="120000"/>
              </a:lnSpc>
              <a:spcBef>
                <a:spcPct val="0"/>
              </a:spcBef>
              <a:spcAft>
                <a:spcPct val="0"/>
              </a:spcAft>
              <a:buClr>
                <a:schemeClr val="accent1"/>
              </a:buClr>
              <a:buSzPct val="80000"/>
              <a:buFontTx/>
              <a:buNone/>
              <a:defRPr/>
            </a:pPr>
            <a:r>
              <a:rPr kumimoji="0" lang="en-US" altLang="zh-CN"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      </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毛泽东思想走向成熟并确立为党的指导思想，引导了中国人取得了抗日战争、解放战争的胜利，建立了新中国，可在中国这样一个人口众多，经济文化落后的国家如何实现</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从新民主主义向社会主义过渡和建设社会主义</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呢？对此，以毛泽东为代表的中共党人又进行了不懈的探索，并作了初步的理论总结。</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pic>
        <p:nvPicPr>
          <p:cNvPr id="25604" name="Picture 4" descr="F200712201040581776975723"/>
          <p:cNvPicPr>
            <a:picLocks noChangeAspect="1"/>
          </p:cNvPicPr>
          <p:nvPr/>
        </p:nvPicPr>
        <p:blipFill>
          <a:blip r:embed="rId1"/>
          <a:srcRect r="4585" b="18834"/>
          <a:stretch>
            <a:fillRect/>
          </a:stretch>
        </p:blipFill>
        <p:spPr>
          <a:xfrm>
            <a:off x="5791200" y="1676400"/>
            <a:ext cx="2743200" cy="2955925"/>
          </a:xfrm>
          <a:prstGeom prst="rect">
            <a:avLst/>
          </a:prstGeom>
          <a:noFill/>
          <a:ln w="9525">
            <a:noFill/>
          </a:ln>
        </p:spPr>
      </p:pic>
      <p:sp>
        <p:nvSpPr>
          <p:cNvPr id="25605" name="Rectangle 5"/>
          <p:cNvSpPr/>
          <p:nvPr/>
        </p:nvSpPr>
        <p:spPr>
          <a:xfrm>
            <a:off x="6019800" y="4876800"/>
            <a:ext cx="2743200" cy="461963"/>
          </a:xfrm>
          <a:prstGeom prst="rect">
            <a:avLst/>
          </a:prstGeom>
          <a:noFill/>
          <a:ln w="38100">
            <a:noFill/>
          </a:ln>
        </p:spPr>
        <p:txBody>
          <a:bodyPr anchor="ctr">
            <a:spAutoFit/>
          </a:bodyPr>
          <a:p>
            <a:pPr eaLnBrk="1" hangingPunct="1"/>
            <a:r>
              <a:rPr lang="en-US" altLang="zh-CN" sz="2400" dirty="0">
                <a:solidFill>
                  <a:srgbClr val="0000FF"/>
                </a:solidFill>
                <a:latin typeface="微软雅黑" panose="020B0503020204020204" pitchFamily="34" charset="-122"/>
                <a:ea typeface="微软雅黑" panose="020B0503020204020204" pitchFamily="34" charset="-122"/>
              </a:rPr>
              <a:t>1955</a:t>
            </a:r>
            <a:r>
              <a:rPr lang="zh-CN" altLang="en-US" sz="2400" dirty="0">
                <a:solidFill>
                  <a:srgbClr val="0000FF"/>
                </a:solidFill>
                <a:latin typeface="微软雅黑" panose="020B0503020204020204" pitchFamily="34" charset="-122"/>
                <a:ea typeface="微软雅黑" panose="020B0503020204020204" pitchFamily="34" charset="-122"/>
              </a:rPr>
              <a:t>年的毛泽东 </a:t>
            </a:r>
            <a:endParaRPr lang="zh-CN" altLang="en-US" sz="2400" dirty="0">
              <a:solidFill>
                <a:srgbClr val="0000FF"/>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5603" name="Rectangle 3" descr="毛泽东"/>
          <p:cNvSpPr>
            <a:spLocks noChangeArrowheads="1"/>
          </p:cNvSpPr>
          <p:nvPr/>
        </p:nvSpPr>
        <p:spPr bwMode="gray">
          <a:xfrm>
            <a:off x="2066925" y="955675"/>
            <a:ext cx="4562475" cy="561975"/>
          </a:xfrm>
          <a:prstGeom prst="rect">
            <a:avLst/>
          </a:prstGeom>
          <a:noFill/>
          <a:ln>
            <a:noFill/>
          </a:ln>
          <a:effectLst/>
        </p:spPr>
        <p:txBody>
          <a:bodyPr>
            <a:spAutoFit/>
          </a:bodyPr>
          <a:lstStyle/>
          <a:p>
            <a:pPr marL="342900" marR="0" lvl="0" indent="-342900" algn="l" defTabSz="914400" rtl="0" eaLnBrk="1" fontAlgn="base" latinLnBrk="0" hangingPunct="1">
              <a:lnSpc>
                <a:spcPct val="130000"/>
              </a:lnSpc>
              <a:spcBef>
                <a:spcPct val="20000"/>
              </a:spcBef>
              <a:spcAft>
                <a:spcPct val="0"/>
              </a:spcAft>
              <a:buClrTx/>
              <a:buSzTx/>
              <a:buFontTx/>
              <a:buNone/>
              <a:defRPr/>
            </a:pP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建国以后（</a:t>
            </a:r>
            <a:r>
              <a:rPr kumimoji="0" lang="en-US" altLang="zh-CN"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1949—1976</a:t>
            </a: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endPar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25604" name="Rectangle 4" descr="毛泽东"/>
          <p:cNvSpPr/>
          <p:nvPr/>
        </p:nvSpPr>
        <p:spPr>
          <a:xfrm>
            <a:off x="2259013" y="1581150"/>
            <a:ext cx="7023100" cy="1162050"/>
          </a:xfrm>
          <a:prstGeom prst="rect">
            <a:avLst/>
          </a:prstGeom>
          <a:noFill/>
          <a:ln w="9525">
            <a:noFill/>
          </a:ln>
        </p:spPr>
        <p:txBody>
          <a:bodyPr>
            <a:spAutoFit/>
          </a:bodyPr>
          <a:p>
            <a:pPr marL="342900" indent="-342900" eaLnBrk="1" hangingPunct="1">
              <a:lnSpc>
                <a:spcPct val="130000"/>
              </a:lnSpc>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论人民民主专政</a:t>
            </a: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a:t>
            </a: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论十大关系</a:t>
            </a:r>
            <a:r>
              <a:rPr lang="en-US" altLang="zh-CN" sz="2600" dirty="0">
                <a:solidFill>
                  <a:srgbClr val="00B050"/>
                </a:solidFill>
                <a:latin typeface="微软雅黑" panose="020B0503020204020204" pitchFamily="34" charset="-122"/>
                <a:ea typeface="微软雅黑" panose="020B0503020204020204" pitchFamily="34" charset="-122"/>
              </a:rPr>
              <a:t>》</a:t>
            </a:r>
            <a:endParaRPr lang="en-US" altLang="zh-CN" sz="2600" dirty="0">
              <a:solidFill>
                <a:srgbClr val="00B050"/>
              </a:solidFill>
              <a:latin typeface="微软雅黑" panose="020B0503020204020204" pitchFamily="34" charset="-122"/>
              <a:ea typeface="微软雅黑" panose="020B0503020204020204" pitchFamily="34" charset="-122"/>
            </a:endParaRPr>
          </a:p>
          <a:p>
            <a:pPr marL="342900" indent="-342900" eaLnBrk="1" hangingPunct="1">
              <a:lnSpc>
                <a:spcPct val="130000"/>
              </a:lnSpc>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关于正确处理人民内部矛盾问题</a:t>
            </a:r>
            <a:r>
              <a:rPr lang="en-US" altLang="zh-CN" sz="2600" dirty="0">
                <a:solidFill>
                  <a:srgbClr val="00B050"/>
                </a:solidFill>
                <a:latin typeface="微软雅黑" panose="020B0503020204020204" pitchFamily="34" charset="-122"/>
                <a:ea typeface="微软雅黑" panose="020B0503020204020204" pitchFamily="34" charset="-122"/>
              </a:rPr>
              <a:t>》</a:t>
            </a:r>
            <a:endParaRPr lang="en-US" altLang="zh-CN" sz="2600" dirty="0">
              <a:solidFill>
                <a:srgbClr val="00B050"/>
              </a:solidFill>
              <a:latin typeface="微软雅黑" panose="020B0503020204020204" pitchFamily="34" charset="-122"/>
              <a:ea typeface="微软雅黑" panose="020B0503020204020204" pitchFamily="34" charset="-122"/>
            </a:endParaRPr>
          </a:p>
        </p:txBody>
      </p:sp>
      <p:sp>
        <p:nvSpPr>
          <p:cNvPr id="25605" name="Rectangle 5" descr="毛泽东"/>
          <p:cNvSpPr>
            <a:spLocks noChangeArrowheads="1"/>
          </p:cNvSpPr>
          <p:nvPr/>
        </p:nvSpPr>
        <p:spPr bwMode="gray">
          <a:xfrm>
            <a:off x="2209800" y="2851150"/>
            <a:ext cx="6623050" cy="561975"/>
          </a:xfrm>
          <a:prstGeom prst="rect">
            <a:avLst/>
          </a:prstGeom>
          <a:noFill/>
          <a:ln>
            <a:noFill/>
          </a:ln>
          <a:effectLst/>
        </p:spPr>
        <p:txBody>
          <a:bodyPr>
            <a:spAutoFit/>
          </a:bodyPr>
          <a:lstStyle/>
          <a:p>
            <a:pPr marL="342900" marR="0" lvl="0" indent="-342900" algn="l" defTabSz="914400" rtl="0" eaLnBrk="1" fontAlgn="base" latinLnBrk="0" hangingPunct="1">
              <a:lnSpc>
                <a:spcPct val="130000"/>
              </a:lnSpc>
              <a:spcBef>
                <a:spcPct val="20000"/>
              </a:spcBef>
              <a:spcAft>
                <a:spcPct val="0"/>
              </a:spcAft>
              <a:buClr>
                <a:schemeClr val="hlink"/>
              </a:buClr>
              <a:buSzPct val="70000"/>
              <a:buFont typeface="Wingdings" panose="05000000000000000000" pitchFamily="2" charset="2"/>
              <a:buNone/>
              <a:defRPr/>
            </a:pPr>
            <a:r>
              <a:rPr kumimoji="0" lang="zh-CN" altLang="en-US" sz="2600" b="0" i="0" u="none" strike="noStrike" kern="1200" cap="none" spc="0" normalizeH="0" baseline="0" noProof="0" dirty="0">
                <a:ln>
                  <a:noFill/>
                </a:ln>
                <a:solidFill>
                  <a:schemeClr val="accent5"/>
                </a:solidFill>
                <a:effectLst/>
                <a:uLnTx/>
                <a:uFillTx/>
                <a:latin typeface="微软雅黑" panose="020B0503020204020204" pitchFamily="34" charset="-122"/>
                <a:ea typeface="微软雅黑" panose="020B0503020204020204" pitchFamily="34" charset="-122"/>
                <a:cs typeface="+mn-cs"/>
              </a:rPr>
              <a:t>建国理论、社会主义革命与建设的思想</a:t>
            </a:r>
            <a:endParaRPr kumimoji="0" lang="zh-CN" altLang="en-US" sz="2600" b="0" i="0" u="none" strike="noStrike" kern="1200" cap="none" spc="0" normalizeH="0" baseline="0" noProof="0" dirty="0">
              <a:ln>
                <a:noFill/>
              </a:ln>
              <a:solidFill>
                <a:schemeClr val="accent5"/>
              </a:solidFill>
              <a:effectLst/>
              <a:uLnTx/>
              <a:uFillTx/>
              <a:latin typeface="微软雅黑" panose="020B0503020204020204" pitchFamily="34" charset="-122"/>
              <a:ea typeface="微软雅黑" panose="020B0503020204020204" pitchFamily="34" charset="-122"/>
              <a:cs typeface="+mn-cs"/>
            </a:endParaRPr>
          </a:p>
        </p:txBody>
      </p:sp>
      <p:sp>
        <p:nvSpPr>
          <p:cNvPr id="25606" name="Rectangle 6" descr="毛泽东"/>
          <p:cNvSpPr/>
          <p:nvPr/>
        </p:nvSpPr>
        <p:spPr>
          <a:xfrm>
            <a:off x="422275" y="966788"/>
            <a:ext cx="2200275" cy="561975"/>
          </a:xfrm>
          <a:prstGeom prst="rect">
            <a:avLst/>
          </a:prstGeom>
          <a:noFill/>
          <a:ln w="38100">
            <a:noFill/>
          </a:ln>
        </p:spPr>
        <p:txBody>
          <a:bodyPr>
            <a:spAutoFit/>
          </a:bodyPr>
          <a:p>
            <a:pPr marL="342900" indent="-342900" eaLnBrk="1" hangingPunct="1">
              <a:lnSpc>
                <a:spcPct val="130000"/>
              </a:lnSpc>
              <a:spcBef>
                <a:spcPct val="20000"/>
              </a:spcBef>
            </a:pPr>
            <a:r>
              <a:rPr lang="en-US" altLang="zh-CN" sz="2600" dirty="0">
                <a:solidFill>
                  <a:srgbClr val="FF0000"/>
                </a:solidFill>
                <a:latin typeface="微软雅黑" panose="020B0503020204020204" pitchFamily="34" charset="-122"/>
                <a:ea typeface="微软雅黑" panose="020B0503020204020204" pitchFamily="34" charset="-122"/>
              </a:rPr>
              <a:t> </a:t>
            </a:r>
            <a:r>
              <a:rPr lang="zh-CN" altLang="en-US" sz="2600" dirty="0">
                <a:solidFill>
                  <a:srgbClr val="FF0000"/>
                </a:solidFill>
                <a:latin typeface="微软雅黑" panose="020B0503020204020204" pitchFamily="34" charset="-122"/>
                <a:ea typeface="微软雅黑" panose="020B0503020204020204" pitchFamily="34" charset="-122"/>
              </a:rPr>
              <a:t>时   间：</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25607" name="Rectangle 7" descr="毛泽东"/>
          <p:cNvSpPr/>
          <p:nvPr/>
        </p:nvSpPr>
        <p:spPr>
          <a:xfrm>
            <a:off x="422275" y="1581150"/>
            <a:ext cx="3768725" cy="561975"/>
          </a:xfrm>
          <a:prstGeom prst="rect">
            <a:avLst/>
          </a:prstGeom>
          <a:noFill/>
          <a:ln w="38100">
            <a:noFill/>
          </a:ln>
        </p:spPr>
        <p:txBody>
          <a:bodyPr>
            <a:spAutoFit/>
          </a:bodyPr>
          <a:p>
            <a:pPr marL="342900" indent="-342900" eaLnBrk="1" hangingPunct="1">
              <a:lnSpc>
                <a:spcPct val="130000"/>
              </a:lnSpc>
              <a:spcBef>
                <a:spcPct val="20000"/>
              </a:spcBef>
            </a:pPr>
            <a:r>
              <a:rPr lang="en-US" altLang="zh-CN" sz="2600" dirty="0">
                <a:solidFill>
                  <a:srgbClr val="FF0000"/>
                </a:solidFill>
                <a:latin typeface="微软雅黑" panose="020B0503020204020204" pitchFamily="34" charset="-122"/>
                <a:ea typeface="微软雅黑" panose="020B0503020204020204" pitchFamily="34" charset="-122"/>
              </a:rPr>
              <a:t> </a:t>
            </a:r>
            <a:r>
              <a:rPr lang="zh-CN" altLang="en-US" sz="2600" dirty="0">
                <a:solidFill>
                  <a:srgbClr val="FF0000"/>
                </a:solidFill>
                <a:latin typeface="微软雅黑" panose="020B0503020204020204" pitchFamily="34" charset="-122"/>
                <a:ea typeface="微软雅黑" panose="020B0503020204020204" pitchFamily="34" charset="-122"/>
              </a:rPr>
              <a:t>主要著作：</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25608" name="Rectangle 8" descr="毛泽东"/>
          <p:cNvSpPr/>
          <p:nvPr/>
        </p:nvSpPr>
        <p:spPr>
          <a:xfrm>
            <a:off x="422275" y="2797175"/>
            <a:ext cx="3241675" cy="561975"/>
          </a:xfrm>
          <a:prstGeom prst="rect">
            <a:avLst/>
          </a:prstGeom>
          <a:noFill/>
          <a:ln w="38100">
            <a:noFill/>
          </a:ln>
        </p:spPr>
        <p:txBody>
          <a:bodyPr anchor="ctr">
            <a:spAutoFit/>
          </a:bodyPr>
          <a:p>
            <a:pPr eaLnBrk="1" hangingPunct="1">
              <a:lnSpc>
                <a:spcPct val="130000"/>
              </a:lnSpc>
              <a:spcBef>
                <a:spcPct val="20000"/>
              </a:spcBef>
            </a:pPr>
            <a:r>
              <a:rPr lang="zh-CN" altLang="en-US" sz="2600" dirty="0">
                <a:solidFill>
                  <a:srgbClr val="FF0000"/>
                </a:solidFill>
                <a:latin typeface="微软雅黑" panose="020B0503020204020204" pitchFamily="34" charset="-122"/>
                <a:ea typeface="微软雅黑" panose="020B0503020204020204" pitchFamily="34" charset="-122"/>
              </a:rPr>
              <a:t>主要思想：</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25610" name="Text Box 10"/>
          <p:cNvSpPr txBox="1">
            <a:spLocks noChangeArrowheads="1"/>
          </p:cNvSpPr>
          <p:nvPr/>
        </p:nvSpPr>
        <p:spPr bwMode="auto">
          <a:xfrm>
            <a:off x="668338" y="3516313"/>
            <a:ext cx="8153400" cy="2122488"/>
          </a:xfrm>
          <a:prstGeom prst="rect">
            <a:avLst/>
          </a:prstGeom>
          <a:noFill/>
          <a:ln>
            <a:noFill/>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①</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人民民主专政的理论</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②社会主义工业化和社会主义改造同时并举的理论</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③处理敌我矛盾和人民内部矛盾的问题</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④处理好重工业、农业、轻工业的关系</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blinds(horizontal)">
                                      <p:cBhvr>
                                        <p:cTn id="7" dur="500"/>
                                        <p:tgtEl>
                                          <p:spTgt spid="2560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blinds(horizontal)">
                                      <p:cBhvr>
                                        <p:cTn id="12" dur="500"/>
                                        <p:tgtEl>
                                          <p:spTgt spid="2560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blinds(horizontal)">
                                      <p:cBhvr>
                                        <p:cTn id="17" dur="500"/>
                                        <p:tgtEl>
                                          <p:spTgt spid="2560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4"/>
                                        </p:tgtEl>
                                        <p:attrNameLst>
                                          <p:attrName>style.visibility</p:attrName>
                                        </p:attrNameLst>
                                      </p:cBhvr>
                                      <p:to>
                                        <p:strVal val="visible"/>
                                      </p:to>
                                    </p:set>
                                    <p:animEffect transition="in" filter="blinds(horizontal)">
                                      <p:cBhvr>
                                        <p:cTn id="22" dur="500"/>
                                        <p:tgtEl>
                                          <p:spTgt spid="2560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8"/>
                                        </p:tgtEl>
                                        <p:attrNameLst>
                                          <p:attrName>style.visibility</p:attrName>
                                        </p:attrNameLst>
                                      </p:cBhvr>
                                      <p:to>
                                        <p:strVal val="visible"/>
                                      </p:to>
                                    </p:set>
                                    <p:animEffect transition="in" filter="blinds(horizontal)">
                                      <p:cBhvr>
                                        <p:cTn id="27" dur="500"/>
                                        <p:tgtEl>
                                          <p:spTgt spid="2560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605"/>
                                        </p:tgtEl>
                                        <p:attrNameLst>
                                          <p:attrName>style.visibility</p:attrName>
                                        </p:attrNameLst>
                                      </p:cBhvr>
                                      <p:to>
                                        <p:strVal val="visible"/>
                                      </p:to>
                                    </p:set>
                                    <p:animEffect transition="in" filter="blinds(horizontal)">
                                      <p:cBhvr>
                                        <p:cTn id="32" dur="500"/>
                                        <p:tgtEl>
                                          <p:spTgt spid="2560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P spid="25606" grpId="0"/>
      <p:bldP spid="25607" grpId="0"/>
      <p:bldP spid="25608" grpId="0"/>
      <p:bldP spid="256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26627" name="Group 3"/>
          <p:cNvGraphicFramePr>
            <a:graphicFrameLocks noGrp="1"/>
          </p:cNvGraphicFramePr>
          <p:nvPr/>
        </p:nvGraphicFramePr>
        <p:xfrm>
          <a:off x="152400" y="712788"/>
          <a:ext cx="8839200" cy="5764213"/>
        </p:xfrm>
        <a:graphic>
          <a:graphicData uri="http://schemas.openxmlformats.org/drawingml/2006/table">
            <a:tbl>
              <a:tblPr/>
              <a:tblGrid>
                <a:gridCol w="1722895"/>
                <a:gridCol w="4096245"/>
                <a:gridCol w="3020060"/>
              </a:tblGrid>
              <a:tr h="51811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时期</a:t>
                      </a:r>
                      <a:endPar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rPr>
                        <a:t>代表作</a:t>
                      </a:r>
                      <a:endParaRPr kumimoji="0" lang="zh-CN" altLang="en-US"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rPr>
                        <a:t>内容</a:t>
                      </a:r>
                      <a:endParaRPr kumimoji="0" lang="zh-CN" altLang="en-US"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338">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中共创建和大革命时期</a:t>
                      </a:r>
                      <a:r>
                        <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1924-1927</a:t>
                      </a:r>
                      <a:endPar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rPr>
                        <a:t>      </a:t>
                      </a:r>
                      <a:endParaRPr kumimoji="0" lang="en-US" altLang="zh-CN"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867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井冈山时期</a:t>
                      </a:r>
                      <a:endPar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1927-1935</a:t>
                      </a:r>
                      <a:endPar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588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延安时期</a:t>
                      </a:r>
                      <a:endParaRPr kumimoji="0" lang="zh-CN" altLang="en-US"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rPr>
                        <a:t>1935-1945</a:t>
                      </a:r>
                      <a:endParaRPr kumimoji="0" lang="en-US"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02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rPr>
                        <a:t>建国后</a:t>
                      </a:r>
                      <a:endParaRPr kumimoji="0" lang="zh-CN" altLang="en-US"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rPr>
                        <a:t>1949-1976</a:t>
                      </a:r>
                      <a:endParaRPr kumimoji="0" lang="en-US" altLang="zh-CN"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200" b="0" i="0" u="none" strike="noStrike" cap="none" normalizeH="0" baseline="0" dirty="0" smtClean="0">
                        <a:ln>
                          <a:noFill/>
                        </a:ln>
                        <a:solidFill>
                          <a:schemeClr val="tx1">
                            <a:lumMod val="50000"/>
                          </a:schemeClr>
                        </a:solidFill>
                        <a:effectLst/>
                        <a:latin typeface="微软雅黑" panose="020B0503020204020204" pitchFamily="34" charset="-122"/>
                        <a:ea typeface="微软雅黑" panose="020B0503020204020204" pitchFamily="34" charset="-122"/>
                      </a:endParaRP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76" name="Rectangle 29" descr="毛泽东"/>
          <p:cNvSpPr/>
          <p:nvPr/>
        </p:nvSpPr>
        <p:spPr>
          <a:xfrm>
            <a:off x="1984375" y="152400"/>
            <a:ext cx="4800600" cy="461963"/>
          </a:xfrm>
          <a:prstGeom prst="rect">
            <a:avLst/>
          </a:prstGeom>
          <a:noFill/>
          <a:ln w="38100">
            <a:noFill/>
          </a:ln>
        </p:spPr>
        <p:txBody>
          <a:bodyPr wrap="none">
            <a:spAutoFit/>
          </a:bodyPr>
          <a:p>
            <a:pPr marL="342900" indent="-342900" algn="ctr" eaLnBrk="1" hangingPunct="1">
              <a:spcBef>
                <a:spcPct val="20000"/>
              </a:spcBef>
            </a:pPr>
            <a:r>
              <a:rPr lang="zh-CN" altLang="en-US" sz="2400" dirty="0">
                <a:solidFill>
                  <a:srgbClr val="FF0000"/>
                </a:solidFill>
                <a:latin typeface="微软雅黑" panose="020B0503020204020204" pitchFamily="34" charset="-122"/>
                <a:ea typeface="微软雅黑" panose="020B0503020204020204" pitchFamily="34" charset="-122"/>
              </a:rPr>
              <a:t>归纳：毛泽东思想形成和发展过程</a:t>
            </a: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26654" name="Text Box 30" descr="毛泽东"/>
          <p:cNvSpPr txBox="1"/>
          <p:nvPr/>
        </p:nvSpPr>
        <p:spPr>
          <a:xfrm>
            <a:off x="2144713" y="1373188"/>
            <a:ext cx="3570287" cy="836612"/>
          </a:xfrm>
          <a:prstGeom prst="rect">
            <a:avLst/>
          </a:prstGeom>
          <a:noFill/>
          <a:ln w="38100">
            <a:noFill/>
          </a:ln>
        </p:spPr>
        <p:txBody>
          <a:bodyPr wrap="none">
            <a:spAutoFit/>
          </a:bodyPr>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中国社会各阶级的分析</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湖南农民运动考察报告</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p:txBody>
      </p:sp>
      <p:sp>
        <p:nvSpPr>
          <p:cNvPr id="26655" name="Text Box 31" descr="毛泽东"/>
          <p:cNvSpPr txBox="1"/>
          <p:nvPr/>
        </p:nvSpPr>
        <p:spPr>
          <a:xfrm>
            <a:off x="1981200" y="2403475"/>
            <a:ext cx="3987800" cy="1243013"/>
          </a:xfrm>
          <a:prstGeom prst="rect">
            <a:avLst/>
          </a:prstGeom>
          <a:noFill/>
          <a:ln w="38100">
            <a:noFill/>
          </a:ln>
        </p:spPr>
        <p:txBody>
          <a:bodyPr wrap="none">
            <a:spAutoFit/>
          </a:bodyPr>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红色政权为什么能够存在</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井冈山的斗争</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星星之火</a:t>
            </a: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可以燎原</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p:txBody>
      </p:sp>
      <p:sp>
        <p:nvSpPr>
          <p:cNvPr id="26656" name="Text Box 32" descr="毛泽东"/>
          <p:cNvSpPr txBox="1"/>
          <p:nvPr/>
        </p:nvSpPr>
        <p:spPr>
          <a:xfrm>
            <a:off x="2057400" y="3886200"/>
            <a:ext cx="3570288" cy="836613"/>
          </a:xfrm>
          <a:prstGeom prst="rect">
            <a:avLst/>
          </a:prstGeom>
          <a:noFill/>
          <a:ln w="38100">
            <a:noFill/>
          </a:ln>
        </p:spPr>
        <p:txBody>
          <a:bodyPr wrap="none">
            <a:spAutoFit/>
          </a:bodyPr>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新民主主义论</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中国革命和中国共产党</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p:txBody>
      </p:sp>
      <p:sp>
        <p:nvSpPr>
          <p:cNvPr id="26657" name="Text Box 33" descr="毛泽东"/>
          <p:cNvSpPr txBox="1"/>
          <p:nvPr/>
        </p:nvSpPr>
        <p:spPr>
          <a:xfrm>
            <a:off x="2209800" y="4894263"/>
            <a:ext cx="3625850" cy="1582737"/>
          </a:xfrm>
          <a:prstGeom prst="rect">
            <a:avLst/>
          </a:prstGeom>
          <a:noFill/>
          <a:ln w="38100">
            <a:noFill/>
          </a:ln>
        </p:spPr>
        <p:txBody>
          <a:bodyPr>
            <a:spAutoFit/>
          </a:bodyPr>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论人民民主专政</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论十大关系</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a:t>
            </a:r>
            <a:r>
              <a:rPr lang="zh-CN" altLang="en-US" sz="2200" dirty="0">
                <a:solidFill>
                  <a:srgbClr val="0000FF"/>
                </a:solidFill>
                <a:latin typeface="微软雅黑" panose="020B0503020204020204" pitchFamily="34" charset="-122"/>
                <a:ea typeface="微软雅黑" panose="020B0503020204020204" pitchFamily="34" charset="-122"/>
              </a:rPr>
              <a:t>关于正确处理人民内部矛盾的问题</a:t>
            </a:r>
            <a:r>
              <a:rPr lang="en-US" altLang="zh-CN" sz="2200" dirty="0">
                <a:solidFill>
                  <a:srgbClr val="0000FF"/>
                </a:solidFill>
                <a:latin typeface="微软雅黑" panose="020B0503020204020204" pitchFamily="34" charset="-122"/>
                <a:ea typeface="微软雅黑" panose="020B0503020204020204" pitchFamily="34" charset="-122"/>
              </a:rPr>
              <a:t>》</a:t>
            </a:r>
            <a:endParaRPr lang="en-US" altLang="zh-CN" sz="2200" dirty="0">
              <a:solidFill>
                <a:srgbClr val="0000FF"/>
              </a:solidFill>
              <a:latin typeface="微软雅黑" panose="020B0503020204020204" pitchFamily="34" charset="-122"/>
              <a:ea typeface="微软雅黑" panose="020B0503020204020204" pitchFamily="34" charset="-122"/>
            </a:endParaRPr>
          </a:p>
        </p:txBody>
      </p:sp>
      <p:sp>
        <p:nvSpPr>
          <p:cNvPr id="26658" name="Text Box 34" descr="毛泽东"/>
          <p:cNvSpPr txBox="1"/>
          <p:nvPr/>
        </p:nvSpPr>
        <p:spPr>
          <a:xfrm>
            <a:off x="6096000" y="1373188"/>
            <a:ext cx="3006725" cy="836612"/>
          </a:xfrm>
          <a:prstGeom prst="rect">
            <a:avLst/>
          </a:prstGeom>
          <a:noFill/>
          <a:ln w="38100">
            <a:noFill/>
          </a:ln>
        </p:spPr>
        <p:txBody>
          <a:bodyPr wrap="none">
            <a:spAutoFit/>
          </a:bodyPr>
          <a:p>
            <a:pPr marL="342900" indent="-342900" algn="ctr" eaLnBrk="1" hangingPunct="1">
              <a:spcBef>
                <a:spcPct val="20000"/>
              </a:spcBef>
            </a:pPr>
            <a:r>
              <a:rPr lang="zh-CN" altLang="en-US" sz="2200" dirty="0">
                <a:solidFill>
                  <a:srgbClr val="0000FF"/>
                </a:solidFill>
                <a:latin typeface="微软雅黑" panose="020B0503020204020204" pitchFamily="34" charset="-122"/>
                <a:ea typeface="微软雅黑" panose="020B0503020204020204" pitchFamily="34" charset="-122"/>
              </a:rPr>
              <a:t>革命的基本问题</a:t>
            </a:r>
            <a:endParaRPr lang="zh-CN" altLang="en-US"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zh-CN" altLang="en-US" sz="2200" dirty="0">
                <a:solidFill>
                  <a:srgbClr val="0000FF"/>
                </a:solidFill>
                <a:latin typeface="微软雅黑" panose="020B0503020204020204" pitchFamily="34" charset="-122"/>
                <a:ea typeface="微软雅黑" panose="020B0503020204020204" pitchFamily="34" charset="-122"/>
              </a:rPr>
              <a:t>（同盟军、农村革命）</a:t>
            </a:r>
            <a:endParaRPr lang="zh-CN" altLang="en-US" sz="2200" dirty="0">
              <a:solidFill>
                <a:srgbClr val="0000FF"/>
              </a:solidFill>
              <a:latin typeface="微软雅黑" panose="020B0503020204020204" pitchFamily="34" charset="-122"/>
              <a:ea typeface="微软雅黑" panose="020B0503020204020204" pitchFamily="34" charset="-122"/>
            </a:endParaRPr>
          </a:p>
        </p:txBody>
      </p:sp>
      <p:sp>
        <p:nvSpPr>
          <p:cNvPr id="26659" name="Text Box 35" descr="毛泽东"/>
          <p:cNvSpPr txBox="1"/>
          <p:nvPr/>
        </p:nvSpPr>
        <p:spPr>
          <a:xfrm>
            <a:off x="5835650" y="2465388"/>
            <a:ext cx="3273425" cy="1176337"/>
          </a:xfrm>
          <a:prstGeom prst="rect">
            <a:avLst/>
          </a:prstGeom>
          <a:noFill/>
          <a:ln w="38100">
            <a:noFill/>
          </a:ln>
        </p:spPr>
        <p:txBody>
          <a:bodyPr>
            <a:spAutoFit/>
          </a:bodyPr>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 </a:t>
            </a:r>
            <a:r>
              <a:rPr lang="zh-CN" altLang="en-US" sz="2200" dirty="0">
                <a:solidFill>
                  <a:srgbClr val="0000FF"/>
                </a:solidFill>
                <a:latin typeface="微软雅黑" panose="020B0503020204020204" pitchFamily="34" charset="-122"/>
                <a:ea typeface="微软雅黑" panose="020B0503020204020204" pitchFamily="34" charset="-122"/>
              </a:rPr>
              <a:t>工农武装割据”思想（农村包围城市、</a:t>
            </a:r>
            <a:endParaRPr lang="zh-CN" altLang="en-US"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zh-CN" altLang="en-US" sz="2200" dirty="0">
                <a:solidFill>
                  <a:srgbClr val="0000FF"/>
                </a:solidFill>
                <a:latin typeface="微软雅黑" panose="020B0503020204020204" pitchFamily="34" charset="-122"/>
                <a:ea typeface="微软雅黑" panose="020B0503020204020204" pitchFamily="34" charset="-122"/>
              </a:rPr>
              <a:t>   武装夺取政权）</a:t>
            </a:r>
            <a:endParaRPr lang="zh-CN" altLang="en-US" sz="2200" dirty="0">
              <a:solidFill>
                <a:srgbClr val="0000FF"/>
              </a:solidFill>
              <a:latin typeface="微软雅黑" panose="020B0503020204020204" pitchFamily="34" charset="-122"/>
              <a:ea typeface="微软雅黑" panose="020B0503020204020204" pitchFamily="34" charset="-122"/>
            </a:endParaRPr>
          </a:p>
        </p:txBody>
      </p:sp>
      <p:sp>
        <p:nvSpPr>
          <p:cNvPr id="26660" name="Text Box 36" descr="毛泽东"/>
          <p:cNvSpPr txBox="1"/>
          <p:nvPr/>
        </p:nvSpPr>
        <p:spPr>
          <a:xfrm>
            <a:off x="6086475" y="3733800"/>
            <a:ext cx="2828925" cy="1176338"/>
          </a:xfrm>
          <a:prstGeom prst="rect">
            <a:avLst/>
          </a:prstGeom>
          <a:noFill/>
          <a:ln w="38100">
            <a:noFill/>
          </a:ln>
        </p:spPr>
        <p:txBody>
          <a:bodyPr>
            <a:spAutoFit/>
          </a:bodyPr>
          <a:p>
            <a:pPr marL="342900" indent="-342900" algn="ctr" eaLnBrk="1" hangingPunct="1">
              <a:spcBef>
                <a:spcPct val="20000"/>
              </a:spcBef>
            </a:pPr>
            <a:r>
              <a:rPr lang="en-US" altLang="zh-CN" sz="2200" dirty="0">
                <a:solidFill>
                  <a:srgbClr val="0000FF"/>
                </a:solidFill>
                <a:latin typeface="微软雅黑" panose="020B0503020204020204" pitchFamily="34" charset="-122"/>
                <a:ea typeface="微软雅黑" panose="020B0503020204020204" pitchFamily="34" charset="-122"/>
              </a:rPr>
              <a:t>   </a:t>
            </a:r>
            <a:r>
              <a:rPr lang="zh-CN" altLang="en-US" sz="2200" dirty="0">
                <a:solidFill>
                  <a:srgbClr val="0000FF"/>
                </a:solidFill>
                <a:latin typeface="微软雅黑" panose="020B0503020204020204" pitchFamily="34" charset="-122"/>
                <a:ea typeface="微软雅黑" panose="020B0503020204020204" pitchFamily="34" charset="-122"/>
              </a:rPr>
              <a:t>新民主主义理论</a:t>
            </a:r>
            <a:endParaRPr lang="zh-CN" altLang="en-US" sz="2200" dirty="0">
              <a:solidFill>
                <a:srgbClr val="0000FF"/>
              </a:solidFill>
              <a:latin typeface="微软雅黑" panose="020B0503020204020204" pitchFamily="34" charset="-122"/>
              <a:ea typeface="微软雅黑" panose="020B0503020204020204" pitchFamily="34" charset="-122"/>
            </a:endParaRPr>
          </a:p>
          <a:p>
            <a:pPr marL="342900" indent="-342900" algn="ctr" eaLnBrk="1" hangingPunct="1">
              <a:spcBef>
                <a:spcPct val="20000"/>
              </a:spcBef>
            </a:pPr>
            <a:r>
              <a:rPr lang="zh-CN" altLang="en-US" sz="2200" dirty="0">
                <a:solidFill>
                  <a:srgbClr val="0000FF"/>
                </a:solidFill>
                <a:latin typeface="微软雅黑" panose="020B0503020204020204" pitchFamily="34" charset="-122"/>
                <a:ea typeface="微软雅黑" panose="020B0503020204020204" pitchFamily="34" charset="-122"/>
              </a:rPr>
              <a:t>（革命的性质、对象、任务、动力和前途）</a:t>
            </a:r>
            <a:endParaRPr lang="zh-CN" altLang="en-US" sz="2200" dirty="0">
              <a:solidFill>
                <a:srgbClr val="0000FF"/>
              </a:solidFill>
              <a:latin typeface="微软雅黑" panose="020B0503020204020204" pitchFamily="34" charset="-122"/>
              <a:ea typeface="微软雅黑" panose="020B0503020204020204" pitchFamily="34" charset="-122"/>
            </a:endParaRPr>
          </a:p>
        </p:txBody>
      </p:sp>
      <p:sp>
        <p:nvSpPr>
          <p:cNvPr id="26661" name="Text Box 37" descr="毛泽东"/>
          <p:cNvSpPr txBox="1"/>
          <p:nvPr/>
        </p:nvSpPr>
        <p:spPr>
          <a:xfrm>
            <a:off x="6146800" y="5281613"/>
            <a:ext cx="2768600" cy="769937"/>
          </a:xfrm>
          <a:prstGeom prst="rect">
            <a:avLst/>
          </a:prstGeom>
          <a:noFill/>
          <a:ln w="38100">
            <a:noFill/>
          </a:ln>
        </p:spPr>
        <p:txBody>
          <a:bodyPr>
            <a:spAutoFit/>
          </a:bodyPr>
          <a:p>
            <a:pPr marL="342900" indent="-342900" algn="ctr" eaLnBrk="1" hangingPunct="1">
              <a:spcBef>
                <a:spcPct val="20000"/>
              </a:spcBef>
            </a:pPr>
            <a:r>
              <a:rPr lang="zh-CN" altLang="en-US" sz="2200" dirty="0">
                <a:solidFill>
                  <a:srgbClr val="0000FF"/>
                </a:solidFill>
                <a:latin typeface="微软雅黑" panose="020B0503020204020204" pitchFamily="34" charset="-122"/>
                <a:ea typeface="微软雅黑" panose="020B0503020204020204" pitchFamily="34" charset="-122"/>
              </a:rPr>
              <a:t>建国理论、社会主义革命和建设思想</a:t>
            </a:r>
            <a:endParaRPr lang="zh-CN" altLang="en-US" sz="2200" dirty="0">
              <a:solidFill>
                <a:srgbClr val="0000FF"/>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54"/>
                                        </p:tgtEl>
                                        <p:attrNameLst>
                                          <p:attrName>style.visibility</p:attrName>
                                        </p:attrNameLst>
                                      </p:cBhvr>
                                      <p:to>
                                        <p:strVal val="visible"/>
                                      </p:to>
                                    </p:set>
                                    <p:animEffect transition="in" filter="fade">
                                      <p:cBhvr>
                                        <p:cTn id="7" dur="500"/>
                                        <p:tgtEl>
                                          <p:spTgt spid="266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58"/>
                                        </p:tgtEl>
                                        <p:attrNameLst>
                                          <p:attrName>style.visibility</p:attrName>
                                        </p:attrNameLst>
                                      </p:cBhvr>
                                      <p:to>
                                        <p:strVal val="visible"/>
                                      </p:to>
                                    </p:set>
                                    <p:animEffect transition="in" filter="fade">
                                      <p:cBhvr>
                                        <p:cTn id="12" dur="500"/>
                                        <p:tgtEl>
                                          <p:spTgt spid="266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55"/>
                                        </p:tgtEl>
                                        <p:attrNameLst>
                                          <p:attrName>style.visibility</p:attrName>
                                        </p:attrNameLst>
                                      </p:cBhvr>
                                      <p:to>
                                        <p:strVal val="visible"/>
                                      </p:to>
                                    </p:set>
                                    <p:animEffect transition="in" filter="fade">
                                      <p:cBhvr>
                                        <p:cTn id="17" dur="500"/>
                                        <p:tgtEl>
                                          <p:spTgt spid="266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59"/>
                                        </p:tgtEl>
                                        <p:attrNameLst>
                                          <p:attrName>style.visibility</p:attrName>
                                        </p:attrNameLst>
                                      </p:cBhvr>
                                      <p:to>
                                        <p:strVal val="visible"/>
                                      </p:to>
                                    </p:set>
                                    <p:animEffect transition="in" filter="fade">
                                      <p:cBhvr>
                                        <p:cTn id="22" dur="500"/>
                                        <p:tgtEl>
                                          <p:spTgt spid="2665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56"/>
                                        </p:tgtEl>
                                        <p:attrNameLst>
                                          <p:attrName>style.visibility</p:attrName>
                                        </p:attrNameLst>
                                      </p:cBhvr>
                                      <p:to>
                                        <p:strVal val="visible"/>
                                      </p:to>
                                    </p:set>
                                    <p:animEffect transition="in" filter="fade">
                                      <p:cBhvr>
                                        <p:cTn id="27" dur="500"/>
                                        <p:tgtEl>
                                          <p:spTgt spid="2665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60"/>
                                        </p:tgtEl>
                                        <p:attrNameLst>
                                          <p:attrName>style.visibility</p:attrName>
                                        </p:attrNameLst>
                                      </p:cBhvr>
                                      <p:to>
                                        <p:strVal val="visible"/>
                                      </p:to>
                                    </p:set>
                                    <p:animEffect transition="in" filter="fade">
                                      <p:cBhvr>
                                        <p:cTn id="32" dur="500"/>
                                        <p:tgtEl>
                                          <p:spTgt spid="2666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57"/>
                                        </p:tgtEl>
                                        <p:attrNameLst>
                                          <p:attrName>style.visibility</p:attrName>
                                        </p:attrNameLst>
                                      </p:cBhvr>
                                      <p:to>
                                        <p:strVal val="visible"/>
                                      </p:to>
                                    </p:set>
                                    <p:animEffect transition="in" filter="fade">
                                      <p:cBhvr>
                                        <p:cTn id="37" dur="500"/>
                                        <p:tgtEl>
                                          <p:spTgt spid="2665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661"/>
                                        </p:tgtEl>
                                        <p:attrNameLst>
                                          <p:attrName>style.visibility</p:attrName>
                                        </p:attrNameLst>
                                      </p:cBhvr>
                                      <p:to>
                                        <p:strVal val="visible"/>
                                      </p:to>
                                    </p:set>
                                    <p:animEffect transition="in" filter="fade">
                                      <p:cBhvr>
                                        <p:cTn id="42" dur="500"/>
                                        <p:tgtEl>
                                          <p:spTgt spid="26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4" grpId="0"/>
      <p:bldP spid="26655" grpId="0"/>
      <p:bldP spid="26656" grpId="0"/>
      <p:bldP spid="26657" grpId="0"/>
      <p:bldP spid="26658" grpId="0"/>
      <p:bldP spid="26659" grpId="0"/>
      <p:bldP spid="26660" grpId="0"/>
      <p:bldP spid="2666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1203" name="Text Box 3"/>
          <p:cNvSpPr txBox="1"/>
          <p:nvPr/>
        </p:nvSpPr>
        <p:spPr>
          <a:xfrm>
            <a:off x="2286000" y="533400"/>
            <a:ext cx="4806950" cy="492125"/>
          </a:xfrm>
          <a:prstGeom prst="rect">
            <a:avLst/>
          </a:prstGeom>
          <a:solidFill>
            <a:srgbClr val="CCFFFF"/>
          </a:solidFill>
          <a:ln w="9525" cap="flat" cmpd="sng">
            <a:solidFill>
              <a:srgbClr val="800080"/>
            </a:solidFill>
            <a:prstDash val="solid"/>
            <a:miter/>
            <a:headEnd type="none" w="med" len="med"/>
            <a:tailEnd type="none" w="med" len="med"/>
          </a:ln>
        </p:spPr>
        <p:txBody>
          <a:bodyPr>
            <a:spAutoFit/>
          </a:bodyPr>
          <a:p>
            <a:pPr algn="ctr" eaLnBrk="1" hangingPunct="1">
              <a:spcBef>
                <a:spcPct val="50000"/>
              </a:spcBef>
            </a:pPr>
            <a:r>
              <a:rPr lang="en-US" altLang="zh-CN" sz="2600" dirty="0">
                <a:solidFill>
                  <a:srgbClr val="FF0000"/>
                </a:solidFill>
                <a:latin typeface="微软雅黑" panose="020B0503020204020204" pitchFamily="34" charset="-122"/>
                <a:ea typeface="微软雅黑" panose="020B0503020204020204" pitchFamily="34" charset="-122"/>
              </a:rPr>
              <a:t>  </a:t>
            </a:r>
            <a:r>
              <a:rPr lang="zh-CN" altLang="en-US" sz="2600" dirty="0">
                <a:solidFill>
                  <a:srgbClr val="FF0000"/>
                </a:solidFill>
                <a:latin typeface="微软雅黑" panose="020B0503020204020204" pitchFamily="34" charset="-122"/>
                <a:ea typeface="微软雅黑" panose="020B0503020204020204" pitchFamily="34" charset="-122"/>
              </a:rPr>
              <a:t>毛泽东思想的精髓</a:t>
            </a:r>
            <a:endParaRPr lang="zh-CN" altLang="en-US" sz="2600" dirty="0">
              <a:solidFill>
                <a:srgbClr val="FF0000"/>
              </a:solidFill>
              <a:latin typeface="微软雅黑" panose="020B0503020204020204" pitchFamily="34" charset="-122"/>
              <a:ea typeface="微软雅黑" panose="020B0503020204020204" pitchFamily="34" charset="-122"/>
            </a:endParaRPr>
          </a:p>
        </p:txBody>
      </p:sp>
      <p:grpSp>
        <p:nvGrpSpPr>
          <p:cNvPr id="2" name="Group 4"/>
          <p:cNvGrpSpPr/>
          <p:nvPr/>
        </p:nvGrpSpPr>
        <p:grpSpPr>
          <a:xfrm>
            <a:off x="846138" y="1254125"/>
            <a:ext cx="7488237" cy="923925"/>
            <a:chOff x="158" y="618"/>
            <a:chExt cx="4717" cy="582"/>
          </a:xfrm>
        </p:grpSpPr>
        <p:sp>
          <p:nvSpPr>
            <p:cNvPr id="28685" name="Text Box 5"/>
            <p:cNvSpPr txBox="1"/>
            <p:nvPr/>
          </p:nvSpPr>
          <p:spPr>
            <a:xfrm>
              <a:off x="158" y="890"/>
              <a:ext cx="1316" cy="310"/>
            </a:xfrm>
            <a:prstGeom prst="rect">
              <a:avLst/>
            </a:prstGeom>
            <a:noFill/>
            <a:ln w="9525" cap="flat" cmpd="sng">
              <a:solidFill>
                <a:schemeClr val="tx2"/>
              </a:solidFill>
              <a:prstDash val="solid"/>
              <a:miter/>
              <a:headEnd type="none" w="med" len="med"/>
              <a:tailEnd type="none" w="med" len="med"/>
            </a:ln>
          </p:spPr>
          <p:txBody>
            <a:bodyPr>
              <a:spAutoFit/>
            </a:bodyPr>
            <a:p>
              <a:pPr algn="ctr" eaLnBrk="1" hangingPunct="1">
                <a:spcBef>
                  <a:spcPct val="50000"/>
                </a:spcBef>
              </a:pPr>
              <a:r>
                <a:rPr lang="zh-CN" altLang="en-US" sz="2600" dirty="0">
                  <a:solidFill>
                    <a:srgbClr val="0000FF"/>
                  </a:solidFill>
                  <a:latin typeface="微软雅黑" panose="020B0503020204020204" pitchFamily="34" charset="-122"/>
                  <a:ea typeface="微软雅黑" panose="020B0503020204020204" pitchFamily="34" charset="-122"/>
                </a:rPr>
                <a:t>实事求是</a:t>
              </a:r>
              <a:endParaRPr lang="zh-CN" altLang="en-US" sz="2600" dirty="0">
                <a:solidFill>
                  <a:srgbClr val="0000FF"/>
                </a:solidFill>
                <a:latin typeface="微软雅黑" panose="020B0503020204020204" pitchFamily="34" charset="-122"/>
                <a:ea typeface="微软雅黑" panose="020B0503020204020204" pitchFamily="34" charset="-122"/>
              </a:endParaRPr>
            </a:p>
          </p:txBody>
        </p:sp>
        <p:sp>
          <p:nvSpPr>
            <p:cNvPr id="28686" name="Text Box 6"/>
            <p:cNvSpPr txBox="1"/>
            <p:nvPr/>
          </p:nvSpPr>
          <p:spPr>
            <a:xfrm>
              <a:off x="1837" y="890"/>
              <a:ext cx="1361" cy="310"/>
            </a:xfrm>
            <a:prstGeom prst="rect">
              <a:avLst/>
            </a:prstGeom>
            <a:noFill/>
            <a:ln w="9525" cap="flat" cmpd="sng">
              <a:solidFill>
                <a:schemeClr val="tx2"/>
              </a:solidFill>
              <a:prstDash val="solid"/>
              <a:miter/>
              <a:headEnd type="none" w="med" len="med"/>
              <a:tailEnd type="none" w="med" len="med"/>
            </a:ln>
          </p:spPr>
          <p:txBody>
            <a:bodyPr>
              <a:spAutoFit/>
            </a:bodyPr>
            <a:p>
              <a:pPr algn="ctr" eaLnBrk="1" hangingPunct="1">
                <a:spcBef>
                  <a:spcPct val="50000"/>
                </a:spcBef>
              </a:pPr>
              <a:r>
                <a:rPr lang="zh-CN" altLang="en-US" sz="2600" dirty="0">
                  <a:solidFill>
                    <a:srgbClr val="0000FF"/>
                  </a:solidFill>
                  <a:latin typeface="微软雅黑" panose="020B0503020204020204" pitchFamily="34" charset="-122"/>
                  <a:ea typeface="微软雅黑" panose="020B0503020204020204" pitchFamily="34" charset="-122"/>
                </a:rPr>
                <a:t>群众路线</a:t>
              </a:r>
              <a:endParaRPr lang="zh-CN" altLang="en-US" sz="2600" dirty="0">
                <a:solidFill>
                  <a:srgbClr val="0000FF"/>
                </a:solidFill>
                <a:latin typeface="微软雅黑" panose="020B0503020204020204" pitchFamily="34" charset="-122"/>
                <a:ea typeface="微软雅黑" panose="020B0503020204020204" pitchFamily="34" charset="-122"/>
              </a:endParaRPr>
            </a:p>
          </p:txBody>
        </p:sp>
        <p:sp>
          <p:nvSpPr>
            <p:cNvPr id="28687" name="Text Box 7"/>
            <p:cNvSpPr txBox="1"/>
            <p:nvPr/>
          </p:nvSpPr>
          <p:spPr>
            <a:xfrm>
              <a:off x="3560" y="890"/>
              <a:ext cx="1315" cy="310"/>
            </a:xfrm>
            <a:prstGeom prst="rect">
              <a:avLst/>
            </a:prstGeom>
            <a:noFill/>
            <a:ln w="9525" cap="flat" cmpd="sng">
              <a:solidFill>
                <a:schemeClr val="tx2"/>
              </a:solidFill>
              <a:prstDash val="solid"/>
              <a:miter/>
              <a:headEnd type="none" w="med" len="med"/>
              <a:tailEnd type="none" w="med" len="med"/>
            </a:ln>
          </p:spPr>
          <p:txBody>
            <a:bodyPr>
              <a:spAutoFit/>
            </a:bodyPr>
            <a:p>
              <a:pPr algn="ctr" eaLnBrk="1" hangingPunct="1">
                <a:spcBef>
                  <a:spcPct val="50000"/>
                </a:spcBef>
              </a:pPr>
              <a:r>
                <a:rPr lang="zh-CN" altLang="en-US" sz="2600" dirty="0">
                  <a:solidFill>
                    <a:srgbClr val="0000FF"/>
                  </a:solidFill>
                  <a:latin typeface="微软雅黑" panose="020B0503020204020204" pitchFamily="34" charset="-122"/>
                  <a:ea typeface="微软雅黑" panose="020B0503020204020204" pitchFamily="34" charset="-122"/>
                </a:rPr>
                <a:t>独立自主</a:t>
              </a:r>
              <a:endParaRPr lang="zh-CN" altLang="en-US" sz="2600" dirty="0">
                <a:solidFill>
                  <a:srgbClr val="0000FF"/>
                </a:solidFill>
                <a:latin typeface="微软雅黑" panose="020B0503020204020204" pitchFamily="34" charset="-122"/>
                <a:ea typeface="微软雅黑" panose="020B0503020204020204" pitchFamily="34" charset="-122"/>
              </a:endParaRPr>
            </a:p>
          </p:txBody>
        </p:sp>
        <p:sp>
          <p:nvSpPr>
            <p:cNvPr id="28688" name="Line 8"/>
            <p:cNvSpPr/>
            <p:nvPr/>
          </p:nvSpPr>
          <p:spPr>
            <a:xfrm flipH="1">
              <a:off x="1429" y="618"/>
              <a:ext cx="997" cy="272"/>
            </a:xfrm>
            <a:prstGeom prst="line">
              <a:avLst/>
            </a:prstGeom>
            <a:ln w="9525" cap="flat" cmpd="sng">
              <a:solidFill>
                <a:schemeClr val="tx1"/>
              </a:solidFill>
              <a:prstDash val="solid"/>
              <a:headEnd type="none" w="med" len="med"/>
              <a:tailEnd type="none" w="med" len="med"/>
            </a:ln>
          </p:spPr>
        </p:sp>
        <p:sp>
          <p:nvSpPr>
            <p:cNvPr id="28689" name="Line 9"/>
            <p:cNvSpPr/>
            <p:nvPr/>
          </p:nvSpPr>
          <p:spPr>
            <a:xfrm>
              <a:off x="2426" y="618"/>
              <a:ext cx="0" cy="272"/>
            </a:xfrm>
            <a:prstGeom prst="line">
              <a:avLst/>
            </a:prstGeom>
            <a:ln w="9525" cap="flat" cmpd="sng">
              <a:solidFill>
                <a:schemeClr val="tx1"/>
              </a:solidFill>
              <a:prstDash val="solid"/>
              <a:headEnd type="none" w="med" len="med"/>
              <a:tailEnd type="none" w="med" len="med"/>
            </a:ln>
          </p:spPr>
        </p:sp>
        <p:sp>
          <p:nvSpPr>
            <p:cNvPr id="28690" name="Line 10"/>
            <p:cNvSpPr/>
            <p:nvPr/>
          </p:nvSpPr>
          <p:spPr>
            <a:xfrm>
              <a:off x="2426" y="618"/>
              <a:ext cx="1134" cy="272"/>
            </a:xfrm>
            <a:prstGeom prst="line">
              <a:avLst/>
            </a:prstGeom>
            <a:ln w="9525" cap="flat" cmpd="sng">
              <a:solidFill>
                <a:schemeClr val="tx1"/>
              </a:solidFill>
              <a:prstDash val="solid"/>
              <a:headEnd type="none" w="med" len="med"/>
              <a:tailEnd type="none" w="med" len="med"/>
            </a:ln>
          </p:spPr>
        </p:sp>
      </p:grpSp>
      <p:grpSp>
        <p:nvGrpSpPr>
          <p:cNvPr id="3" name="Group 11"/>
          <p:cNvGrpSpPr/>
          <p:nvPr/>
        </p:nvGrpSpPr>
        <p:grpSpPr>
          <a:xfrm>
            <a:off x="614363" y="2343150"/>
            <a:ext cx="2720975" cy="3770313"/>
            <a:chOff x="239" y="1758"/>
            <a:chExt cx="1714" cy="2375"/>
          </a:xfrm>
        </p:grpSpPr>
        <p:sp>
          <p:nvSpPr>
            <p:cNvPr id="28683" name="Text Box 12"/>
            <p:cNvSpPr txBox="1"/>
            <p:nvPr/>
          </p:nvSpPr>
          <p:spPr>
            <a:xfrm>
              <a:off x="239" y="1981"/>
              <a:ext cx="1714" cy="2152"/>
            </a:xfrm>
            <a:prstGeom prst="rect">
              <a:avLst/>
            </a:prstGeom>
            <a:noFill/>
            <a:ln w="9525">
              <a:noFill/>
            </a:ln>
          </p:spPr>
          <p:txBody>
            <a:bodyPr>
              <a:spAutoFit/>
            </a:bodyPr>
            <a:p>
              <a:pPr eaLnBrk="1" hangingPunct="1">
                <a:spcBef>
                  <a:spcPct val="50000"/>
                </a:spcBef>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一切从实际出发，理论联系实际，把马克思主义普遍真理同中国革命具体实践相结合，在实践中检验和发展真理。是毛泽东思想的根本点，是党的思想路线的核心  </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28684" name="AutoShape 13"/>
            <p:cNvSpPr/>
            <p:nvPr/>
          </p:nvSpPr>
          <p:spPr>
            <a:xfrm>
              <a:off x="883" y="1758"/>
              <a:ext cx="226" cy="272"/>
            </a:xfrm>
            <a:prstGeom prst="downArrow">
              <a:avLst>
                <a:gd name="adj1" fmla="val 50000"/>
                <a:gd name="adj2" fmla="val 30088"/>
              </a:avLst>
            </a:prstGeom>
            <a:solidFill>
              <a:schemeClr val="accent1"/>
            </a:solidFill>
            <a:ln w="9525" cap="flat" cmpd="sng">
              <a:solidFill>
                <a:schemeClr val="tx1"/>
              </a:solidFill>
              <a:prstDash val="solid"/>
              <a:miter/>
              <a:headEnd type="none" w="med" len="med"/>
              <a:tailEnd type="none" w="med" len="med"/>
            </a:ln>
          </p:spPr>
          <p:txBody>
            <a:bodyPr vert="eaVert" wrap="none" anchor="ctr"/>
            <a:p>
              <a:pPr eaLnBrk="1" hangingPunct="1"/>
              <a:endParaRPr lang="zh-CN" altLang="zh-CN" sz="2400" dirty="0">
                <a:latin typeface="微软雅黑" panose="020B0503020204020204" pitchFamily="34" charset="-122"/>
                <a:ea typeface="微软雅黑" panose="020B0503020204020204" pitchFamily="34" charset="-122"/>
              </a:endParaRPr>
            </a:p>
          </p:txBody>
        </p:sp>
      </p:grpSp>
      <p:grpSp>
        <p:nvGrpSpPr>
          <p:cNvPr id="4" name="Group 14"/>
          <p:cNvGrpSpPr/>
          <p:nvPr/>
        </p:nvGrpSpPr>
        <p:grpSpPr>
          <a:xfrm>
            <a:off x="3378200" y="2336800"/>
            <a:ext cx="3024188" cy="4095750"/>
            <a:chOff x="1980" y="1754"/>
            <a:chExt cx="1905" cy="2580"/>
          </a:xfrm>
        </p:grpSpPr>
        <p:sp>
          <p:nvSpPr>
            <p:cNvPr id="28681" name="Text Box 15"/>
            <p:cNvSpPr txBox="1"/>
            <p:nvPr/>
          </p:nvSpPr>
          <p:spPr>
            <a:xfrm>
              <a:off x="1980" y="1949"/>
              <a:ext cx="1905" cy="2385"/>
            </a:xfrm>
            <a:prstGeom prst="rect">
              <a:avLst/>
            </a:prstGeom>
            <a:noFill/>
            <a:ln w="9525">
              <a:noFill/>
            </a:ln>
          </p:spPr>
          <p:txBody>
            <a:bodyPr>
              <a:spAutoFit/>
            </a:bodyPr>
            <a:p>
              <a:pPr eaLnBrk="1" hangingPunct="1">
                <a:spcBef>
                  <a:spcPct val="50000"/>
                </a:spcBef>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一切为了群众，一切依靠群众，从群众中来，到群众中去的路线。群众路线是以毛泽东同志为代表的中国共产党人创造的、具有中国特色的科学领导方法和工作方法，是对马克思主义的重大发展 </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28682" name="AutoShape 16"/>
            <p:cNvSpPr/>
            <p:nvPr/>
          </p:nvSpPr>
          <p:spPr>
            <a:xfrm>
              <a:off x="2693" y="1754"/>
              <a:ext cx="226" cy="227"/>
            </a:xfrm>
            <a:prstGeom prst="downArrow">
              <a:avLst>
                <a:gd name="adj1" fmla="val 50000"/>
                <a:gd name="adj2" fmla="val 25110"/>
              </a:avLst>
            </a:prstGeom>
            <a:solidFill>
              <a:schemeClr val="accent1"/>
            </a:solidFill>
            <a:ln w="9525" cap="flat" cmpd="sng">
              <a:solidFill>
                <a:schemeClr val="tx1"/>
              </a:solidFill>
              <a:prstDash val="solid"/>
              <a:miter/>
              <a:headEnd type="none" w="med" len="med"/>
              <a:tailEnd type="none" w="med" len="med"/>
            </a:ln>
          </p:spPr>
          <p:txBody>
            <a:bodyPr vert="eaVert" wrap="none" anchor="ctr"/>
            <a:p>
              <a:pPr eaLnBrk="1" hangingPunct="1"/>
              <a:endParaRPr lang="zh-CN" altLang="zh-CN" sz="2400" dirty="0">
                <a:latin typeface="微软雅黑" panose="020B0503020204020204" pitchFamily="34" charset="-122"/>
                <a:ea typeface="微软雅黑" panose="020B0503020204020204" pitchFamily="34" charset="-122"/>
              </a:endParaRPr>
            </a:p>
          </p:txBody>
        </p:sp>
      </p:grpSp>
      <p:grpSp>
        <p:nvGrpSpPr>
          <p:cNvPr id="5" name="Group 17"/>
          <p:cNvGrpSpPr/>
          <p:nvPr/>
        </p:nvGrpSpPr>
        <p:grpSpPr>
          <a:xfrm>
            <a:off x="6488113" y="2379663"/>
            <a:ext cx="2303462" cy="3178175"/>
            <a:chOff x="3812" y="1888"/>
            <a:chExt cx="1655" cy="1932"/>
          </a:xfrm>
        </p:grpSpPr>
        <p:sp>
          <p:nvSpPr>
            <p:cNvPr id="28679" name="Text Box 18"/>
            <p:cNvSpPr txBox="1"/>
            <p:nvPr/>
          </p:nvSpPr>
          <p:spPr>
            <a:xfrm>
              <a:off x="3812" y="2193"/>
              <a:ext cx="1655" cy="1627"/>
            </a:xfrm>
            <a:prstGeom prst="rect">
              <a:avLst/>
            </a:prstGeom>
            <a:noFill/>
            <a:ln w="9525">
              <a:noFill/>
            </a:ln>
          </p:spPr>
          <p:txBody>
            <a:bodyPr>
              <a:spAutoFit/>
            </a:bodyPr>
            <a:p>
              <a:pPr eaLnBrk="1" hangingPunct="1">
                <a:spcBef>
                  <a:spcPct val="50000"/>
                </a:spcBef>
              </a:pPr>
              <a:r>
                <a:rPr lang="en-US" altLang="zh-CN" sz="2400" dirty="0">
                  <a:solidFill>
                    <a:srgbClr val="000000"/>
                  </a:solidFill>
                  <a:latin typeface="微软雅黑" panose="020B0503020204020204" pitchFamily="34" charset="-122"/>
                  <a:ea typeface="微软雅黑" panose="020B0503020204020204" pitchFamily="34" charset="-122"/>
                </a:rPr>
                <a:t>  </a:t>
              </a:r>
              <a:r>
                <a:rPr lang="zh-CN" altLang="en-US" sz="2400" dirty="0">
                  <a:solidFill>
                    <a:srgbClr val="000000"/>
                  </a:solidFill>
                  <a:latin typeface="微软雅黑" panose="020B0503020204020204" pitchFamily="34" charset="-122"/>
                  <a:ea typeface="微软雅黑" panose="020B0503020204020204" pitchFamily="34" charset="-122"/>
                </a:rPr>
                <a:t>从中国实际出发，主要依靠自己的力量发展革命和建设事业，是我们立国、建国的一个根本方针 </a:t>
              </a:r>
              <a:endParaRPr lang="zh-CN" altLang="en-US" sz="2400" dirty="0">
                <a:solidFill>
                  <a:srgbClr val="000000"/>
                </a:solidFill>
                <a:latin typeface="微软雅黑" panose="020B0503020204020204" pitchFamily="34" charset="-122"/>
                <a:ea typeface="微软雅黑" panose="020B0503020204020204" pitchFamily="34" charset="-122"/>
              </a:endParaRPr>
            </a:p>
          </p:txBody>
        </p:sp>
        <p:sp>
          <p:nvSpPr>
            <p:cNvPr id="28680" name="AutoShape 19"/>
            <p:cNvSpPr/>
            <p:nvPr/>
          </p:nvSpPr>
          <p:spPr>
            <a:xfrm>
              <a:off x="4377" y="1888"/>
              <a:ext cx="226" cy="272"/>
            </a:xfrm>
            <a:prstGeom prst="downArrow">
              <a:avLst>
                <a:gd name="adj1" fmla="val 50000"/>
                <a:gd name="adj2" fmla="val 30088"/>
              </a:avLst>
            </a:prstGeom>
            <a:solidFill>
              <a:schemeClr val="accent1"/>
            </a:solidFill>
            <a:ln w="9525" cap="flat" cmpd="sng">
              <a:solidFill>
                <a:schemeClr val="tx1"/>
              </a:solidFill>
              <a:prstDash val="solid"/>
              <a:miter/>
              <a:headEnd type="none" w="med" len="med"/>
              <a:tailEnd type="none" w="med" len="med"/>
            </a:ln>
          </p:spPr>
          <p:txBody>
            <a:bodyPr vert="eaVert" wrap="none" anchor="ctr"/>
            <a:p>
              <a:pPr eaLnBrk="1" hangingPunct="1"/>
              <a:endParaRPr lang="zh-CN" altLang="zh-CN" sz="2400" dirty="0">
                <a:latin typeface="微软雅黑" panose="020B0503020204020204" pitchFamily="34" charset="-122"/>
                <a:ea typeface="微软雅黑" panose="020B0503020204020204"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additive="base">
                                        <p:cTn id="7" dur="500" fill="hold"/>
                                        <p:tgtEl>
                                          <p:spTgt spid="51203"/>
                                        </p:tgtEl>
                                        <p:attrNameLst>
                                          <p:attrName>ppt_x</p:attrName>
                                        </p:attrNameLst>
                                      </p:cBhvr>
                                      <p:tavLst>
                                        <p:tav tm="0">
                                          <p:val>
                                            <p:strVal val="#ppt_x"/>
                                          </p:val>
                                        </p:tav>
                                        <p:tav tm="100000">
                                          <p:val>
                                            <p:strVal val="#ppt_x"/>
                                          </p:val>
                                        </p:tav>
                                      </p:tavLst>
                                    </p:anim>
                                    <p:anim calcmode="lin" valueType="num">
                                      <p:cBhvr additive="base">
                                        <p:cTn id="8" dur="500" fill="hold"/>
                                        <p:tgtEl>
                                          <p:spTgt spid="5120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up)">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9698" name="Text Box 2"/>
          <p:cNvSpPr txBox="1"/>
          <p:nvPr/>
        </p:nvSpPr>
        <p:spPr>
          <a:xfrm>
            <a:off x="533400" y="1149350"/>
            <a:ext cx="6227763" cy="492125"/>
          </a:xfrm>
          <a:prstGeom prst="rect">
            <a:avLst/>
          </a:prstGeom>
          <a:noFill/>
          <a:ln w="9525">
            <a:noFill/>
          </a:ln>
        </p:spPr>
        <p:txBody>
          <a:bodyPr>
            <a:spAutoFit/>
          </a:bodyPr>
          <a:p>
            <a:pPr eaLnBrk="1" hangingPunct="1"/>
            <a:r>
              <a:rPr lang="en-US" altLang="zh-CN" sz="2600" dirty="0">
                <a:solidFill>
                  <a:srgbClr val="0000FF"/>
                </a:solidFill>
                <a:latin typeface="微软雅黑" panose="020B0503020204020204" pitchFamily="34" charset="-122"/>
                <a:ea typeface="微软雅黑" panose="020B0503020204020204" pitchFamily="34" charset="-122"/>
              </a:rPr>
              <a:t> </a:t>
            </a:r>
            <a:r>
              <a:rPr lang="zh-CN" altLang="en-US" sz="2600" dirty="0">
                <a:solidFill>
                  <a:srgbClr val="FF0000"/>
                </a:solidFill>
                <a:latin typeface="微软雅黑" panose="020B0503020204020204" pitchFamily="34" charset="-122"/>
                <a:ea typeface="微软雅黑" panose="020B0503020204020204" pitchFamily="34" charset="-122"/>
              </a:rPr>
              <a:t>探究：</a:t>
            </a:r>
            <a:r>
              <a:rPr lang="zh-CN" altLang="en-US" sz="2600" dirty="0">
                <a:solidFill>
                  <a:srgbClr val="0000FF"/>
                </a:solidFill>
                <a:latin typeface="微软雅黑" panose="020B0503020204020204" pitchFamily="34" charset="-122"/>
                <a:ea typeface="微软雅黑" panose="020B0503020204020204" pitchFamily="34" charset="-122"/>
              </a:rPr>
              <a:t>什么是毛泽东思想</a:t>
            </a:r>
            <a:r>
              <a:rPr lang="en-US" altLang="zh-CN" sz="2600" dirty="0">
                <a:solidFill>
                  <a:srgbClr val="0000FF"/>
                </a:solidFill>
                <a:latin typeface="微软雅黑" panose="020B0503020204020204" pitchFamily="34" charset="-122"/>
                <a:ea typeface="微软雅黑" panose="020B0503020204020204" pitchFamily="34" charset="-122"/>
              </a:rPr>
              <a:t>?</a:t>
            </a:r>
            <a:endParaRPr lang="en-US" altLang="zh-CN" sz="2600" dirty="0">
              <a:solidFill>
                <a:srgbClr val="0000FF"/>
              </a:solidFill>
              <a:latin typeface="微软雅黑" panose="020B0503020204020204" pitchFamily="34" charset="-122"/>
              <a:ea typeface="微软雅黑" panose="020B0503020204020204" pitchFamily="34" charset="-122"/>
            </a:endParaRPr>
          </a:p>
        </p:txBody>
      </p:sp>
      <p:sp>
        <p:nvSpPr>
          <p:cNvPr id="27652" name="Text Box 4"/>
          <p:cNvSpPr txBox="1"/>
          <p:nvPr/>
        </p:nvSpPr>
        <p:spPr>
          <a:xfrm>
            <a:off x="533400" y="1911350"/>
            <a:ext cx="7239000" cy="492125"/>
          </a:xfrm>
          <a:prstGeom prst="rect">
            <a:avLst/>
          </a:prstGeom>
          <a:noFill/>
          <a:ln w="9525">
            <a:noFill/>
          </a:ln>
        </p:spPr>
        <p:txBody>
          <a:bodyPr>
            <a:spAutoFit/>
          </a:bodyPr>
          <a:p>
            <a:pPr eaLnBrk="1" hangingPunct="1"/>
            <a:r>
              <a:rPr lang="en-US" altLang="zh-CN" sz="2600" dirty="0">
                <a:solidFill>
                  <a:schemeClr val="tx2"/>
                </a:solidFill>
                <a:latin typeface="微软雅黑" panose="020B0503020204020204" pitchFamily="34" charset="-122"/>
                <a:ea typeface="微软雅黑" panose="020B0503020204020204" pitchFamily="34" charset="-122"/>
              </a:rPr>
              <a:t>1</a:t>
            </a:r>
            <a:r>
              <a:rPr lang="zh-CN" altLang="en-US" sz="2600" dirty="0">
                <a:solidFill>
                  <a:schemeClr val="tx2"/>
                </a:solidFill>
                <a:latin typeface="微软雅黑" panose="020B0503020204020204" pitchFamily="34" charset="-122"/>
                <a:ea typeface="微软雅黑" panose="020B0503020204020204" pitchFamily="34" charset="-122"/>
              </a:rPr>
              <a:t>）是马克思列宁主义在</a:t>
            </a:r>
            <a:r>
              <a:rPr lang="zh-CN" altLang="en-US" sz="2600" dirty="0">
                <a:solidFill>
                  <a:srgbClr val="FF0000"/>
                </a:solidFill>
                <a:latin typeface="微软雅黑" panose="020B0503020204020204" pitchFamily="34" charset="-122"/>
                <a:ea typeface="微软雅黑" panose="020B0503020204020204" pitchFamily="34" charset="-122"/>
              </a:rPr>
              <a:t>中国</a:t>
            </a:r>
            <a:r>
              <a:rPr lang="zh-CN" altLang="en-US" sz="2600" dirty="0">
                <a:solidFill>
                  <a:schemeClr val="tx2"/>
                </a:solidFill>
                <a:latin typeface="微软雅黑" panose="020B0503020204020204" pitchFamily="34" charset="-122"/>
                <a:ea typeface="微软雅黑" panose="020B0503020204020204" pitchFamily="34" charset="-122"/>
              </a:rPr>
              <a:t>的运用和发展；</a:t>
            </a:r>
            <a:endParaRPr lang="zh-CN" altLang="en-US" sz="2600" dirty="0">
              <a:solidFill>
                <a:schemeClr val="tx2"/>
              </a:solidFill>
              <a:latin typeface="微软雅黑" panose="020B0503020204020204" pitchFamily="34" charset="-122"/>
              <a:ea typeface="微软雅黑" panose="020B0503020204020204" pitchFamily="34" charset="-122"/>
            </a:endParaRPr>
          </a:p>
        </p:txBody>
      </p:sp>
      <p:sp>
        <p:nvSpPr>
          <p:cNvPr id="27653" name="Text Box 5"/>
          <p:cNvSpPr txBox="1"/>
          <p:nvPr/>
        </p:nvSpPr>
        <p:spPr>
          <a:xfrm>
            <a:off x="1168400" y="4270375"/>
            <a:ext cx="4464050" cy="1292225"/>
          </a:xfrm>
          <a:prstGeom prst="rect">
            <a:avLst/>
          </a:prstGeom>
          <a:noFill/>
          <a:ln w="9525">
            <a:noFill/>
          </a:ln>
        </p:spPr>
        <p:txBody>
          <a:bodyPr wrap="none">
            <a:spAutoFit/>
          </a:bodyPr>
          <a:p>
            <a:pPr algn="ctr" eaLnBrk="1" hangingPunct="1">
              <a:lnSpc>
                <a:spcPct val="150000"/>
              </a:lnSpc>
            </a:pPr>
            <a:r>
              <a:rPr lang="zh-CN" altLang="en-US" sz="2600" dirty="0">
                <a:solidFill>
                  <a:srgbClr val="A50021"/>
                </a:solidFill>
                <a:latin typeface="微软雅黑" panose="020B0503020204020204" pitchFamily="34" charset="-122"/>
                <a:ea typeface="微软雅黑" panose="020B0503020204020204" pitchFamily="34" charset="-122"/>
              </a:rPr>
              <a:t>毛泽东思想    毛泽东的思想</a:t>
            </a:r>
            <a:endParaRPr lang="en-US" altLang="zh-CN" sz="2600" dirty="0">
              <a:solidFill>
                <a:srgbClr val="A50021"/>
              </a:solidFill>
              <a:latin typeface="微软雅黑" panose="020B0503020204020204" pitchFamily="34" charset="-122"/>
              <a:ea typeface="微软雅黑" panose="020B0503020204020204" pitchFamily="34" charset="-122"/>
            </a:endParaRPr>
          </a:p>
          <a:p>
            <a:pPr algn="ctr" eaLnBrk="1" hangingPunct="1">
              <a:lnSpc>
                <a:spcPct val="150000"/>
              </a:lnSpc>
            </a:pPr>
            <a:r>
              <a:rPr lang="en-US" altLang="zh-CN" sz="2600" dirty="0">
                <a:solidFill>
                  <a:srgbClr val="A50021"/>
                </a:solidFill>
                <a:latin typeface="微软雅黑" panose="020B0503020204020204" pitchFamily="34" charset="-122"/>
                <a:ea typeface="微软雅黑" panose="020B0503020204020204" pitchFamily="34" charset="-122"/>
              </a:rPr>
              <a:t>              (</a:t>
            </a:r>
            <a:r>
              <a:rPr lang="zh-CN" altLang="en-US" sz="2600" dirty="0">
                <a:solidFill>
                  <a:srgbClr val="A50021"/>
                </a:solidFill>
                <a:latin typeface="微软雅黑" panose="020B0503020204020204" pitchFamily="34" charset="-122"/>
                <a:ea typeface="微软雅黑" panose="020B0503020204020204" pitchFamily="34" charset="-122"/>
              </a:rPr>
              <a:t>毛泽东个人的思想</a:t>
            </a:r>
            <a:r>
              <a:rPr lang="en-US" altLang="zh-CN" sz="2600" dirty="0">
                <a:solidFill>
                  <a:srgbClr val="A50021"/>
                </a:solidFill>
                <a:latin typeface="微软雅黑" panose="020B0503020204020204" pitchFamily="34" charset="-122"/>
                <a:ea typeface="微软雅黑" panose="020B0503020204020204" pitchFamily="34" charset="-122"/>
              </a:rPr>
              <a:t>)</a:t>
            </a:r>
            <a:endParaRPr lang="en-US" altLang="zh-CN" sz="2600" dirty="0">
              <a:solidFill>
                <a:srgbClr val="A50021"/>
              </a:solidFill>
              <a:latin typeface="微软雅黑" panose="020B0503020204020204" pitchFamily="34" charset="-122"/>
              <a:ea typeface="微软雅黑" panose="020B0503020204020204" pitchFamily="34" charset="-122"/>
            </a:endParaRPr>
          </a:p>
        </p:txBody>
      </p:sp>
      <p:sp>
        <p:nvSpPr>
          <p:cNvPr id="27654" name="Rectangle 6"/>
          <p:cNvSpPr/>
          <p:nvPr/>
        </p:nvSpPr>
        <p:spPr>
          <a:xfrm>
            <a:off x="3048000" y="4384675"/>
            <a:ext cx="762000" cy="492125"/>
          </a:xfrm>
          <a:prstGeom prst="rect">
            <a:avLst/>
          </a:prstGeom>
          <a:noFill/>
          <a:ln w="9525">
            <a:noFill/>
          </a:ln>
        </p:spPr>
        <p:txBody>
          <a:bodyPr>
            <a:spAutoFit/>
          </a:bodyPr>
          <a:p>
            <a:pPr eaLnBrk="1" hangingPunct="1"/>
            <a:r>
              <a:rPr lang="en-US" altLang="zh-CN" sz="2600" dirty="0">
                <a:solidFill>
                  <a:srgbClr val="FF0000"/>
                </a:solidFill>
                <a:latin typeface="微软雅黑" panose="020B0503020204020204" pitchFamily="34" charset="-122"/>
                <a:ea typeface="微软雅黑" panose="020B0503020204020204" pitchFamily="34" charset="-122"/>
              </a:rPr>
              <a:t>≠</a:t>
            </a:r>
            <a:endParaRPr lang="en-US" altLang="zh-CN" sz="2600" dirty="0">
              <a:solidFill>
                <a:srgbClr val="FF0000"/>
              </a:solidFill>
              <a:latin typeface="微软雅黑" panose="020B0503020204020204" pitchFamily="34" charset="-122"/>
              <a:ea typeface="微软雅黑" panose="020B0503020204020204" pitchFamily="34" charset="-122"/>
            </a:endParaRPr>
          </a:p>
        </p:txBody>
      </p:sp>
      <p:sp>
        <p:nvSpPr>
          <p:cNvPr id="27655" name="Text Box 7"/>
          <p:cNvSpPr txBox="1"/>
          <p:nvPr/>
        </p:nvSpPr>
        <p:spPr>
          <a:xfrm>
            <a:off x="533400" y="2533650"/>
            <a:ext cx="8382000" cy="1012825"/>
          </a:xfrm>
          <a:prstGeom prst="rect">
            <a:avLst/>
          </a:prstGeom>
          <a:noFill/>
          <a:ln w="9525">
            <a:noFill/>
          </a:ln>
        </p:spPr>
        <p:txBody>
          <a:bodyPr>
            <a:spAutoFit/>
          </a:bodyPr>
          <a:p>
            <a:pPr eaLnBrk="1" hangingPunct="1">
              <a:lnSpc>
                <a:spcPct val="120000"/>
              </a:lnSpc>
              <a:spcBef>
                <a:spcPct val="50000"/>
              </a:spcBef>
            </a:pPr>
            <a:r>
              <a:rPr lang="en-US" altLang="zh-CN" sz="2600" dirty="0">
                <a:solidFill>
                  <a:schemeClr val="tx2"/>
                </a:solidFill>
                <a:latin typeface="微软雅黑" panose="020B0503020204020204" pitchFamily="34" charset="-122"/>
                <a:ea typeface="微软雅黑" panose="020B0503020204020204" pitchFamily="34" charset="-122"/>
              </a:rPr>
              <a:t>2</a:t>
            </a:r>
            <a:r>
              <a:rPr lang="zh-CN" altLang="en-US" sz="2600" dirty="0">
                <a:solidFill>
                  <a:schemeClr val="tx2"/>
                </a:solidFill>
                <a:latin typeface="微软雅黑" panose="020B0503020204020204" pitchFamily="34" charset="-122"/>
                <a:ea typeface="微软雅黑" panose="020B0503020204020204" pitchFamily="34" charset="-122"/>
              </a:rPr>
              <a:t>）是被实践证明了的关于中国革命和建设的</a:t>
            </a:r>
            <a:r>
              <a:rPr lang="zh-CN" altLang="en-US" sz="2600" dirty="0">
                <a:solidFill>
                  <a:srgbClr val="FF0000"/>
                </a:solidFill>
                <a:latin typeface="微软雅黑" panose="020B0503020204020204" pitchFamily="34" charset="-122"/>
                <a:ea typeface="微软雅黑" panose="020B0503020204020204" pitchFamily="34" charset="-122"/>
              </a:rPr>
              <a:t>正确</a:t>
            </a:r>
            <a:r>
              <a:rPr lang="zh-CN" altLang="en-US" sz="2600" dirty="0">
                <a:solidFill>
                  <a:schemeClr val="tx2"/>
                </a:solidFill>
                <a:latin typeface="微软雅黑" panose="020B0503020204020204" pitchFamily="34" charset="-122"/>
                <a:ea typeface="微软雅黑" panose="020B0503020204020204" pitchFamily="34" charset="-122"/>
              </a:rPr>
              <a:t>的理论原则和经验总结；</a:t>
            </a:r>
            <a:endParaRPr lang="zh-CN" altLang="en-US" sz="2600" dirty="0">
              <a:solidFill>
                <a:schemeClr val="tx2"/>
              </a:solidFill>
              <a:latin typeface="微软雅黑" panose="020B0503020204020204" pitchFamily="34" charset="-122"/>
              <a:ea typeface="微软雅黑" panose="020B0503020204020204" pitchFamily="34" charset="-122"/>
            </a:endParaRPr>
          </a:p>
        </p:txBody>
      </p:sp>
      <p:sp>
        <p:nvSpPr>
          <p:cNvPr id="27656" name="Rectangle 8"/>
          <p:cNvSpPr/>
          <p:nvPr/>
        </p:nvSpPr>
        <p:spPr>
          <a:xfrm>
            <a:off x="533400" y="3740150"/>
            <a:ext cx="5381625" cy="492125"/>
          </a:xfrm>
          <a:prstGeom prst="rect">
            <a:avLst/>
          </a:prstGeom>
          <a:noFill/>
          <a:ln w="9525">
            <a:noFill/>
          </a:ln>
        </p:spPr>
        <p:txBody>
          <a:bodyPr wrap="none">
            <a:spAutoFit/>
          </a:bodyPr>
          <a:p>
            <a:pPr eaLnBrk="1" hangingPunct="1"/>
            <a:r>
              <a:rPr lang="en-US" altLang="zh-CN" sz="2600" dirty="0">
                <a:solidFill>
                  <a:schemeClr val="tx2"/>
                </a:solidFill>
                <a:latin typeface="微软雅黑" panose="020B0503020204020204" pitchFamily="34" charset="-122"/>
                <a:ea typeface="微软雅黑" panose="020B0503020204020204" pitchFamily="34" charset="-122"/>
              </a:rPr>
              <a:t>3</a:t>
            </a:r>
            <a:r>
              <a:rPr lang="zh-CN" altLang="en-US" sz="2600" dirty="0">
                <a:solidFill>
                  <a:schemeClr val="tx2"/>
                </a:solidFill>
                <a:latin typeface="微软雅黑" panose="020B0503020204020204" pitchFamily="34" charset="-122"/>
                <a:ea typeface="微软雅黑" panose="020B0503020204020204" pitchFamily="34" charset="-122"/>
              </a:rPr>
              <a:t>）是中国共产党</a:t>
            </a:r>
            <a:r>
              <a:rPr lang="zh-CN" altLang="en-US" sz="2600" dirty="0">
                <a:solidFill>
                  <a:srgbClr val="FF0000"/>
                </a:solidFill>
                <a:latin typeface="微软雅黑" panose="020B0503020204020204" pitchFamily="34" charset="-122"/>
                <a:ea typeface="微软雅黑" panose="020B0503020204020204" pitchFamily="34" charset="-122"/>
              </a:rPr>
              <a:t>集体智慧</a:t>
            </a:r>
            <a:r>
              <a:rPr lang="zh-CN" altLang="en-US" sz="2600" dirty="0">
                <a:solidFill>
                  <a:schemeClr val="tx2"/>
                </a:solidFill>
                <a:latin typeface="微软雅黑" panose="020B0503020204020204" pitchFamily="34" charset="-122"/>
                <a:ea typeface="微软雅黑" panose="020B0503020204020204" pitchFamily="34" charset="-122"/>
              </a:rPr>
              <a:t>的结晶。</a:t>
            </a:r>
            <a:endParaRPr lang="zh-CN" altLang="en-US" sz="26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Scale>
                                      <p:cBhvr>
                                        <p:cTn id="7" dur="1000" decel="50000" fill="hold">
                                          <p:stCondLst>
                                            <p:cond delay="0"/>
                                          </p:stCondLst>
                                        </p:cTn>
                                        <p:tgtEl>
                                          <p:spTgt spid="2765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8" dur="1000" decel="50000" fill="hold">
                                          <p:stCondLst>
                                            <p:cond delay="0"/>
                                          </p:stCondLst>
                                        </p:cTn>
                                        <p:tgtEl>
                                          <p:spTgt spid="27652"/>
                                        </p:tgtEl>
                                        <p:attrNameLst>
                                          <p:attrName>ppt_x</p:attrName>
                                          <p:attrName>ppt_y</p:attrName>
                                        </p:attrNameLst>
                                      </p:cBhvr>
                                    </p:animMotion>
                                    <p:animEffect transition="in" filter="fade">
                                      <p:cBhvr>
                                        <p:cTn id="9" dur="1000"/>
                                        <p:tgtEl>
                                          <p:spTgt spid="2765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65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765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Effect transition="in" filter="checkerboard(across)">
                                      <p:cBhvr>
                                        <p:cTn id="22" dur="500"/>
                                        <p:tgtEl>
                                          <p:spTgt spid="27653"/>
                                        </p:tgtEl>
                                      </p:cBhvr>
                                    </p:animEffect>
                                  </p:childTnLst>
                                </p:cTn>
                              </p:par>
                            </p:childTnLst>
                          </p:cTn>
                        </p:par>
                      </p:childTnLst>
                    </p:cTn>
                  </p:par>
                  <p:par>
                    <p:cTn id="23" fill="hold">
                      <p:stCondLst>
                        <p:cond delay="indefinite"/>
                      </p:stCondLst>
                      <p:childTnLst>
                        <p:par>
                          <p:cTn id="24" fill="hold">
                            <p:stCondLst>
                              <p:cond delay="0"/>
                            </p:stCondLst>
                            <p:childTnLst>
                              <p:par>
                                <p:cTn id="25" presetID="51" presetClass="entr" presetSubtype="0" fill="hold" grpId="0" nodeType="clickEffect">
                                  <p:stCondLst>
                                    <p:cond delay="0"/>
                                  </p:stCondLst>
                                  <p:childTnLst>
                                    <p:set>
                                      <p:cBhvr>
                                        <p:cTn id="26" dur="1" fill="hold">
                                          <p:stCondLst>
                                            <p:cond delay="0"/>
                                          </p:stCondLst>
                                        </p:cTn>
                                        <p:tgtEl>
                                          <p:spTgt spid="27654"/>
                                        </p:tgtEl>
                                        <p:attrNameLst>
                                          <p:attrName>style.visibility</p:attrName>
                                        </p:attrNameLst>
                                      </p:cBhvr>
                                      <p:to>
                                        <p:strVal val="visible"/>
                                      </p:to>
                                    </p:set>
                                    <p:animEffect transition="in" filter="fade">
                                      <p:cBhvr>
                                        <p:cTn id="27" dur="770" decel="100000"/>
                                        <p:tgtEl>
                                          <p:spTgt spid="27654"/>
                                        </p:tgtEl>
                                      </p:cBhvr>
                                    </p:animEffect>
                                    <p:animScale>
                                      <p:cBhvr>
                                        <p:cTn id="28" dur="770" decel="100000"/>
                                        <p:tgtEl>
                                          <p:spTgt spid="27654"/>
                                        </p:tgtEl>
                                      </p:cBhvr>
                                      <p:from x="10000" y="10000"/>
                                      <p:to x="200000" y="450000"/>
                                    </p:animScale>
                                    <p:animScale>
                                      <p:cBhvr>
                                        <p:cTn id="29" dur="1230" accel="100000" fill="hold">
                                          <p:stCondLst>
                                            <p:cond delay="770"/>
                                          </p:stCondLst>
                                        </p:cTn>
                                        <p:tgtEl>
                                          <p:spTgt spid="27654"/>
                                        </p:tgtEl>
                                      </p:cBhvr>
                                      <p:from x="200000" y="450000"/>
                                      <p:to x="100000" y="100000"/>
                                    </p:animScale>
                                    <p:set>
                                      <p:cBhvr>
                                        <p:cTn id="30" dur="770" fill="hold"/>
                                        <p:tgtEl>
                                          <p:spTgt spid="27654"/>
                                        </p:tgtEl>
                                        <p:attrNameLst>
                                          <p:attrName>ppt_x</p:attrName>
                                        </p:attrNameLst>
                                      </p:cBhvr>
                                      <p:to>
                                        <p:strVal val="(0.5)"/>
                                      </p:to>
                                    </p:set>
                                    <p:anim from="(0.5)" to="(#ppt_x)" calcmode="lin" valueType="num">
                                      <p:cBhvr>
                                        <p:cTn id="31" dur="1230" accel="100000" fill="hold">
                                          <p:stCondLst>
                                            <p:cond delay="770"/>
                                          </p:stCondLst>
                                        </p:cTn>
                                        <p:tgtEl>
                                          <p:spTgt spid="27654"/>
                                        </p:tgtEl>
                                        <p:attrNameLst>
                                          <p:attrName>ppt_x</p:attrName>
                                        </p:attrNameLst>
                                      </p:cBhvr>
                                    </p:anim>
                                    <p:set>
                                      <p:cBhvr>
                                        <p:cTn id="32" dur="770" fill="hold"/>
                                        <p:tgtEl>
                                          <p:spTgt spid="27654"/>
                                        </p:tgtEl>
                                        <p:attrNameLst>
                                          <p:attrName>ppt_y</p:attrName>
                                        </p:attrNameLst>
                                      </p:cBhvr>
                                      <p:to>
                                        <p:strVal val="(#ppt_y+0.4)"/>
                                      </p:to>
                                    </p:set>
                                    <p:anim from="(#ppt_y+0.4)" to="(#ppt_y)" calcmode="lin" valueType="num">
                                      <p:cBhvr>
                                        <p:cTn id="33" dur="1230" accel="100000" fill="hold">
                                          <p:stCondLst>
                                            <p:cond delay="770"/>
                                          </p:stCondLst>
                                        </p:cTn>
                                        <p:tgtEl>
                                          <p:spTgt spid="2765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3" grpId="0"/>
      <p:bldP spid="27654" grpId="0"/>
      <p:bldP spid="27655" grpId="0"/>
      <p:bldP spid="2765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15362" name="Picture 2" descr="205006"/>
          <p:cNvPicPr>
            <a:picLocks noChangeAspect="1"/>
          </p:cNvPicPr>
          <p:nvPr/>
        </p:nvPicPr>
        <p:blipFill>
          <a:blip r:embed="rId1"/>
          <a:stretch>
            <a:fillRect/>
          </a:stretch>
        </p:blipFill>
        <p:spPr>
          <a:xfrm>
            <a:off x="214313" y="3048000"/>
            <a:ext cx="1843087" cy="2328863"/>
          </a:xfrm>
          <a:prstGeom prst="rect">
            <a:avLst/>
          </a:prstGeom>
          <a:noFill/>
          <a:ln w="9525">
            <a:noFill/>
          </a:ln>
        </p:spPr>
      </p:pic>
      <p:pic>
        <p:nvPicPr>
          <p:cNvPr id="15363" name="Picture 3" descr="u=117011922,581619911&amp;fm=0&amp;gp=46">
            <a:hlinkClick r:id="rId2"/>
          </p:cNvPr>
          <p:cNvPicPr>
            <a:picLocks noChangeAspect="1"/>
          </p:cNvPicPr>
          <p:nvPr/>
        </p:nvPicPr>
        <p:blipFill>
          <a:blip r:embed="rId3"/>
          <a:stretch>
            <a:fillRect/>
          </a:stretch>
        </p:blipFill>
        <p:spPr>
          <a:xfrm>
            <a:off x="2271713" y="2436813"/>
            <a:ext cx="2071687" cy="2589212"/>
          </a:xfrm>
          <a:prstGeom prst="rect">
            <a:avLst/>
          </a:prstGeom>
          <a:noFill/>
          <a:ln w="9525">
            <a:noFill/>
          </a:ln>
        </p:spPr>
      </p:pic>
      <p:pic>
        <p:nvPicPr>
          <p:cNvPr id="15364" name="Picture 4" descr="141"/>
          <p:cNvPicPr>
            <a:picLocks noChangeAspect="1"/>
          </p:cNvPicPr>
          <p:nvPr/>
        </p:nvPicPr>
        <p:blipFill>
          <a:blip r:embed="rId4"/>
          <a:stretch>
            <a:fillRect/>
          </a:stretch>
        </p:blipFill>
        <p:spPr>
          <a:xfrm>
            <a:off x="4495800" y="1852613"/>
            <a:ext cx="2200275" cy="2782887"/>
          </a:xfrm>
          <a:prstGeom prst="rect">
            <a:avLst/>
          </a:prstGeom>
          <a:noFill/>
          <a:ln w="9525">
            <a:noFill/>
          </a:ln>
        </p:spPr>
      </p:pic>
      <p:pic>
        <p:nvPicPr>
          <p:cNvPr id="15365" name="Picture 5" descr="F200712201040581776975723"/>
          <p:cNvPicPr>
            <a:picLocks noChangeAspect="1"/>
          </p:cNvPicPr>
          <p:nvPr/>
        </p:nvPicPr>
        <p:blipFill>
          <a:blip r:embed="rId5"/>
          <a:srcRect r="6171" b="16423"/>
          <a:stretch>
            <a:fillRect/>
          </a:stretch>
        </p:blipFill>
        <p:spPr>
          <a:xfrm>
            <a:off x="6781800" y="1458913"/>
            <a:ext cx="2195513" cy="2670175"/>
          </a:xfrm>
          <a:prstGeom prst="rect">
            <a:avLst/>
          </a:prstGeom>
          <a:noFill/>
          <a:ln w="9525">
            <a:noFill/>
          </a:ln>
        </p:spPr>
      </p:pic>
      <p:sp>
        <p:nvSpPr>
          <p:cNvPr id="16390" name="Text Box 6" descr="毛泽东"/>
          <p:cNvSpPr txBox="1">
            <a:spLocks noChangeArrowheads="1"/>
          </p:cNvSpPr>
          <p:nvPr/>
        </p:nvSpPr>
        <p:spPr bwMode="gray">
          <a:xfrm>
            <a:off x="0" y="5486400"/>
            <a:ext cx="2192338" cy="836613"/>
          </a:xfrm>
          <a:prstGeom prst="rect">
            <a:avLst/>
          </a:prstGeom>
          <a:noFill/>
          <a:ln>
            <a:noFill/>
          </a:ln>
          <a:effec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大革命时期</a:t>
            </a:r>
            <a:endPar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1" lang="en-US" altLang="zh-CN"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1924-1927</a:t>
            </a:r>
            <a:r>
              <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endPar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6391" name="Text Box 7" descr="毛泽东"/>
          <p:cNvSpPr txBox="1">
            <a:spLocks noChangeArrowheads="1"/>
          </p:cNvSpPr>
          <p:nvPr/>
        </p:nvSpPr>
        <p:spPr bwMode="gray">
          <a:xfrm>
            <a:off x="2195513" y="5106988"/>
            <a:ext cx="2192338" cy="836613"/>
          </a:xfrm>
          <a:prstGeom prst="rect">
            <a:avLst/>
          </a:prstGeom>
          <a:noFill/>
          <a:ln>
            <a:noFill/>
          </a:ln>
          <a:effec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井冈山时期</a:t>
            </a:r>
            <a:endPar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1" lang="en-US" altLang="zh-CN"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1927-1935</a:t>
            </a: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endPar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6392" name="Text Box 8" descr="毛泽东"/>
          <p:cNvSpPr txBox="1">
            <a:spLocks noChangeArrowheads="1"/>
          </p:cNvSpPr>
          <p:nvPr/>
        </p:nvSpPr>
        <p:spPr bwMode="gray">
          <a:xfrm>
            <a:off x="4495800" y="4699000"/>
            <a:ext cx="2192338" cy="836613"/>
          </a:xfrm>
          <a:prstGeom prst="rect">
            <a:avLst/>
          </a:prstGeom>
          <a:noFill/>
          <a:ln>
            <a:noFill/>
          </a:ln>
          <a:effec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延安时期</a:t>
            </a:r>
            <a:endPar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1" lang="en-US" altLang="zh-CN"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1935-1949</a:t>
            </a:r>
            <a:r>
              <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endParaRPr kumimoji="1" lang="zh-CN" altLang="en-US" sz="22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6393" name="Text Box 9" descr="毛泽东"/>
          <p:cNvSpPr txBox="1">
            <a:spLocks noChangeArrowheads="1"/>
          </p:cNvSpPr>
          <p:nvPr/>
        </p:nvSpPr>
        <p:spPr bwMode="gray">
          <a:xfrm>
            <a:off x="6781800" y="4268788"/>
            <a:ext cx="2160588" cy="836613"/>
          </a:xfrm>
          <a:prstGeom prst="rect">
            <a:avLst/>
          </a:prstGeom>
          <a:noFill/>
          <a:ln>
            <a:noFill/>
          </a:ln>
          <a:effec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建国后</a:t>
            </a:r>
            <a:endPar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defRPr/>
            </a:pP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1" lang="en-US" altLang="zh-CN"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1949-1976</a:t>
            </a: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endPar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6155" name="Text Box 11"/>
          <p:cNvSpPr txBox="1">
            <a:spLocks noChangeArrowheads="1"/>
          </p:cNvSpPr>
          <p:nvPr/>
        </p:nvSpPr>
        <p:spPr bwMode="auto">
          <a:xfrm>
            <a:off x="704850" y="2438400"/>
            <a:ext cx="971550" cy="430213"/>
          </a:xfrm>
          <a:prstGeom prst="rect">
            <a:avLst/>
          </a:prstGeom>
          <a:noFill/>
          <a:ln w="9525">
            <a:solidFill>
              <a:srgbClr val="FF0000"/>
            </a:solidFill>
            <a:miter lim="800000"/>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萌芽</a:t>
            </a:r>
            <a:endPar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6156" name="Text Box 12"/>
          <p:cNvSpPr txBox="1">
            <a:spLocks noChangeArrowheads="1"/>
          </p:cNvSpPr>
          <p:nvPr/>
        </p:nvSpPr>
        <p:spPr bwMode="auto">
          <a:xfrm>
            <a:off x="2838450" y="1779588"/>
            <a:ext cx="971550" cy="430213"/>
          </a:xfrm>
          <a:prstGeom prst="rect">
            <a:avLst/>
          </a:prstGeom>
          <a:noFill/>
          <a:ln w="9525">
            <a:solidFill>
              <a:srgbClr val="FF0000"/>
            </a:solidFill>
            <a:miter lim="800000"/>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形成</a:t>
            </a:r>
            <a:endPar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6157" name="Text Box 13"/>
          <p:cNvSpPr txBox="1">
            <a:spLocks noChangeArrowheads="1"/>
          </p:cNvSpPr>
          <p:nvPr/>
        </p:nvSpPr>
        <p:spPr bwMode="auto">
          <a:xfrm>
            <a:off x="5094288" y="1295400"/>
            <a:ext cx="971550" cy="430213"/>
          </a:xfrm>
          <a:prstGeom prst="rect">
            <a:avLst/>
          </a:prstGeom>
          <a:noFill/>
          <a:ln w="9525">
            <a:solidFill>
              <a:srgbClr val="FF0000"/>
            </a:solidFill>
            <a:miter lim="800000"/>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成熟</a:t>
            </a:r>
            <a:endPar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6158" name="Text Box 14"/>
          <p:cNvSpPr txBox="1">
            <a:spLocks noChangeArrowheads="1"/>
          </p:cNvSpPr>
          <p:nvPr/>
        </p:nvSpPr>
        <p:spPr bwMode="auto">
          <a:xfrm>
            <a:off x="7391400" y="1027113"/>
            <a:ext cx="971550" cy="430213"/>
          </a:xfrm>
          <a:prstGeom prst="rect">
            <a:avLst/>
          </a:prstGeom>
          <a:noFill/>
          <a:ln w="9525">
            <a:solidFill>
              <a:srgbClr val="FF0000"/>
            </a:solidFill>
            <a:miter lim="800000"/>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50000"/>
              </a:spcBef>
              <a:spcAft>
                <a:spcPct val="0"/>
              </a:spcAft>
              <a:buClrTx/>
              <a:buSzTx/>
              <a:buFontTx/>
              <a:buNone/>
              <a:defRPr/>
            </a:pPr>
            <a:r>
              <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发展</a:t>
            </a:r>
            <a:endParaRPr kumimoji="0"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4350" name="Rectangle 2"/>
          <p:cNvSpPr/>
          <p:nvPr/>
        </p:nvSpPr>
        <p:spPr>
          <a:xfrm>
            <a:off x="381000" y="685800"/>
            <a:ext cx="5715000" cy="792163"/>
          </a:xfrm>
          <a:prstGeom prst="rect">
            <a:avLst/>
          </a:prstGeom>
          <a:noFill/>
          <a:ln w="9525">
            <a:noFill/>
          </a:ln>
        </p:spPr>
        <p:txBody>
          <a:bodyPr anchor="ctr"/>
          <a:p>
            <a:pPr eaLnBrk="1" hangingPunct="1"/>
            <a:r>
              <a:rPr lang="zh-CN" altLang="en-US" sz="2800" b="1" dirty="0">
                <a:solidFill>
                  <a:srgbClr val="FF0000"/>
                </a:solidFill>
                <a:latin typeface="微软雅黑" panose="020B0503020204020204" pitchFamily="34" charset="-122"/>
                <a:ea typeface="微软雅黑" panose="020B0503020204020204" pitchFamily="34" charset="-122"/>
              </a:rPr>
              <a:t>毛泽东思想形成和发展的过程</a:t>
            </a:r>
            <a:endParaRPr lang="zh-CN" altLang="en-US" sz="28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fade">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4"/>
                                        </p:tgtEl>
                                        <p:attrNameLst>
                                          <p:attrName>style.visibility</p:attrName>
                                        </p:attrNameLst>
                                      </p:cBhvr>
                                      <p:to>
                                        <p:strVal val="visible"/>
                                      </p:to>
                                    </p:set>
                                    <p:animEffect transition="in" filter="fade">
                                      <p:cBhvr>
                                        <p:cTn id="17" dur="500"/>
                                        <p:tgtEl>
                                          <p:spTgt spid="153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5"/>
                                        </p:tgtEl>
                                        <p:attrNameLst>
                                          <p:attrName>style.visibility</p:attrName>
                                        </p:attrNameLst>
                                      </p:cBhvr>
                                      <p:to>
                                        <p:strVal val="visible"/>
                                      </p:to>
                                    </p:set>
                                    <p:animEffect transition="in" filter="fade">
                                      <p:cBhvr>
                                        <p:cTn id="22" dur="500"/>
                                        <p:tgtEl>
                                          <p:spTgt spid="153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90"/>
                                        </p:tgtEl>
                                        <p:attrNameLst>
                                          <p:attrName>style.visibility</p:attrName>
                                        </p:attrNameLst>
                                      </p:cBhvr>
                                      <p:to>
                                        <p:strVal val="visible"/>
                                      </p:to>
                                    </p:set>
                                    <p:animEffect transition="in" filter="fade">
                                      <p:cBhvr>
                                        <p:cTn id="27" dur="500"/>
                                        <p:tgtEl>
                                          <p:spTgt spid="1639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91"/>
                                        </p:tgtEl>
                                        <p:attrNameLst>
                                          <p:attrName>style.visibility</p:attrName>
                                        </p:attrNameLst>
                                      </p:cBhvr>
                                      <p:to>
                                        <p:strVal val="visible"/>
                                      </p:to>
                                    </p:set>
                                    <p:animEffect transition="in" filter="fade">
                                      <p:cBhvr>
                                        <p:cTn id="32" dur="500"/>
                                        <p:tgtEl>
                                          <p:spTgt spid="1639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92"/>
                                        </p:tgtEl>
                                        <p:attrNameLst>
                                          <p:attrName>style.visibility</p:attrName>
                                        </p:attrNameLst>
                                      </p:cBhvr>
                                      <p:to>
                                        <p:strVal val="visible"/>
                                      </p:to>
                                    </p:set>
                                    <p:animEffect transition="in" filter="fade">
                                      <p:cBhvr>
                                        <p:cTn id="37" dur="500"/>
                                        <p:tgtEl>
                                          <p:spTgt spid="1639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93"/>
                                        </p:tgtEl>
                                        <p:attrNameLst>
                                          <p:attrName>style.visibility</p:attrName>
                                        </p:attrNameLst>
                                      </p:cBhvr>
                                      <p:to>
                                        <p:strVal val="visible"/>
                                      </p:to>
                                    </p:set>
                                    <p:animEffect transition="in" filter="fade">
                                      <p:cBhvr>
                                        <p:cTn id="42" dur="500"/>
                                        <p:tgtEl>
                                          <p:spTgt spid="1639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155"/>
                                        </p:tgtEl>
                                        <p:attrNameLst>
                                          <p:attrName>style.visibility</p:attrName>
                                        </p:attrNameLst>
                                      </p:cBhvr>
                                      <p:to>
                                        <p:strVal val="visible"/>
                                      </p:to>
                                    </p:set>
                                    <p:animEffect transition="in" filter="fade">
                                      <p:cBhvr>
                                        <p:cTn id="47" dur="500"/>
                                        <p:tgtEl>
                                          <p:spTgt spid="615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56"/>
                                        </p:tgtEl>
                                        <p:attrNameLst>
                                          <p:attrName>style.visibility</p:attrName>
                                        </p:attrNameLst>
                                      </p:cBhvr>
                                      <p:to>
                                        <p:strVal val="visible"/>
                                      </p:to>
                                    </p:set>
                                    <p:animEffect transition="in" filter="fade">
                                      <p:cBhvr>
                                        <p:cTn id="52" dur="500"/>
                                        <p:tgtEl>
                                          <p:spTgt spid="615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157"/>
                                        </p:tgtEl>
                                        <p:attrNameLst>
                                          <p:attrName>style.visibility</p:attrName>
                                        </p:attrNameLst>
                                      </p:cBhvr>
                                      <p:to>
                                        <p:strVal val="visible"/>
                                      </p:to>
                                    </p:set>
                                    <p:animEffect transition="in" filter="fade">
                                      <p:cBhvr>
                                        <p:cTn id="57" dur="500"/>
                                        <p:tgtEl>
                                          <p:spTgt spid="615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158"/>
                                        </p:tgtEl>
                                        <p:attrNameLst>
                                          <p:attrName>style.visibility</p:attrName>
                                        </p:attrNameLst>
                                      </p:cBhvr>
                                      <p:to>
                                        <p:strVal val="visible"/>
                                      </p:to>
                                    </p:set>
                                    <p:animEffect transition="in" filter="fade">
                                      <p:cBhvr>
                                        <p:cTn id="62" dur="500"/>
                                        <p:tgtEl>
                                          <p:spTgt spid="6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p:bldP spid="16392" grpId="0"/>
      <p:bldP spid="16393" grpId="0"/>
      <p:bldP spid="6155" grpId="0" animBg="1"/>
      <p:bldP spid="6156" grpId="0" animBg="1"/>
      <p:bldP spid="6157" grpId="0" animBg="1"/>
      <p:bldP spid="615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7411" name="Rectangle 3" descr="毛泽东"/>
          <p:cNvSpPr>
            <a:spLocks noChangeArrowheads="1"/>
          </p:cNvSpPr>
          <p:nvPr/>
        </p:nvSpPr>
        <p:spPr bwMode="gray">
          <a:xfrm>
            <a:off x="609600" y="1270000"/>
            <a:ext cx="5487988" cy="4902200"/>
          </a:xfrm>
          <a:prstGeom prst="rect">
            <a:avLst/>
          </a:prstGeom>
          <a:noFill/>
          <a:ln>
            <a:noFill/>
          </a:ln>
          <a:effectLst/>
        </p:spPr>
        <p:txBody>
          <a:bodyPr anchor="ctr">
            <a:spAutoFit/>
          </a:bodyPr>
          <a:lstStyle/>
          <a:p>
            <a:pPr marL="0" marR="0" lvl="0" indent="0" algn="l" defTabSz="914400" rtl="0" eaLnBrk="1" fontAlgn="base" latinLnBrk="0" hangingPunct="1">
              <a:lnSpc>
                <a:spcPct val="110000"/>
              </a:lnSpc>
              <a:spcBef>
                <a:spcPct val="0"/>
              </a:spcBef>
              <a:spcAft>
                <a:spcPct val="0"/>
              </a:spcAft>
              <a:buClrTx/>
              <a:buSzTx/>
              <a:buFontTx/>
              <a:buNone/>
              <a:defRPr/>
            </a:pPr>
            <a:r>
              <a:rPr kumimoji="1" lang="en-US" altLang="zh-CN" sz="2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     </a:t>
            </a:r>
            <a:r>
              <a:rPr kumimoji="1"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毛泽东思想萌芽于</a:t>
            </a:r>
            <a:r>
              <a:rPr kumimoji="1" lang="zh-CN" altLang="en-US" sz="26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创立中国共产党和大革命时期</a:t>
            </a:r>
            <a:r>
              <a:rPr kumimoji="1" lang="zh-CN" altLang="en-US" sz="2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1"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在这期间</a:t>
            </a:r>
            <a:r>
              <a:rPr kumimoji="1" lang="en-US" altLang="zh-CN"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1"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中国共产党和国民党携手进行反帝反封建的革命斗争，中国社会的各种矛盾</a:t>
            </a:r>
            <a:r>
              <a:rPr kumimoji="1" lang="en-US" altLang="zh-CN"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1"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包括民族的、阶级的、革命统一战线内部的、党内的种种矛盾，纷纷展现在中国共产党人面前。这就产生了一种需要，提供了一种可能，促使中国共产党人运用马克思列宁主义基本原理来探索中国革命的规律，思考和研究中国革命的一些基本问题。</a:t>
            </a:r>
            <a:endParaRPr kumimoji="1"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pic>
        <p:nvPicPr>
          <p:cNvPr id="15363" name="Picture 4" descr="205006"/>
          <p:cNvPicPr>
            <a:picLocks noChangeAspect="1"/>
          </p:cNvPicPr>
          <p:nvPr/>
        </p:nvPicPr>
        <p:blipFill>
          <a:blip r:embed="rId1"/>
          <a:stretch>
            <a:fillRect/>
          </a:stretch>
        </p:blipFill>
        <p:spPr>
          <a:xfrm>
            <a:off x="6181725" y="1600200"/>
            <a:ext cx="2505075" cy="3503613"/>
          </a:xfrm>
          <a:prstGeom prst="rect">
            <a:avLst/>
          </a:prstGeom>
          <a:noFill/>
          <a:ln w="9525">
            <a:noFill/>
          </a:ln>
        </p:spPr>
      </p:pic>
      <p:sp>
        <p:nvSpPr>
          <p:cNvPr id="17413" name="Text Box 5" descr="毛泽东"/>
          <p:cNvSpPr txBox="1">
            <a:spLocks noChangeArrowheads="1"/>
          </p:cNvSpPr>
          <p:nvPr/>
        </p:nvSpPr>
        <p:spPr bwMode="gray">
          <a:xfrm>
            <a:off x="6400800" y="5334000"/>
            <a:ext cx="2255838" cy="430213"/>
          </a:xfrm>
          <a:prstGeom prst="rect">
            <a:avLst/>
          </a:prstGeom>
          <a:noFill/>
          <a:ln>
            <a:noFill/>
          </a:ln>
          <a:effec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1" lang="en-US" altLang="zh-CN"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1927</a:t>
            </a:r>
            <a:r>
              <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年的毛泽东</a:t>
            </a:r>
            <a:endParaRPr kumimoji="1" lang="zh-CN" altLang="en-US" sz="22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5365" name="Rectangle 2"/>
          <p:cNvSpPr txBox="1"/>
          <p:nvPr/>
        </p:nvSpPr>
        <p:spPr>
          <a:xfrm>
            <a:off x="457200" y="838200"/>
            <a:ext cx="6097588" cy="433388"/>
          </a:xfrm>
          <a:prstGeom prst="rect">
            <a:avLst/>
          </a:prstGeom>
          <a:noFill/>
          <a:ln w="9525">
            <a:noFill/>
          </a:ln>
        </p:spPr>
        <p:txBody>
          <a:bodyPr/>
          <a:p>
            <a:pPr>
              <a:lnSpc>
                <a:spcPct val="90000"/>
              </a:lnSpc>
            </a:pPr>
            <a:r>
              <a:rPr lang="en-US" altLang="zh-CN" sz="2600" dirty="0">
                <a:solidFill>
                  <a:schemeClr val="accent1"/>
                </a:solidFill>
                <a:latin typeface="微软雅黑" panose="020B0503020204020204" pitchFamily="34" charset="-122"/>
                <a:ea typeface="微软雅黑" panose="020B0503020204020204" pitchFamily="34" charset="-122"/>
              </a:rPr>
              <a:t> </a:t>
            </a:r>
            <a:r>
              <a:rPr lang="zh-CN" altLang="en-US" sz="2600" dirty="0">
                <a:solidFill>
                  <a:srgbClr val="FF0000"/>
                </a:solidFill>
                <a:latin typeface="微软雅黑" panose="020B0503020204020204" pitchFamily="34" charset="-122"/>
                <a:ea typeface="微软雅黑" panose="020B0503020204020204" pitchFamily="34" charset="-122"/>
              </a:rPr>
              <a:t>（一）毛泽东思想的萌芽</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9220" name="Rectangle 4" descr="毛泽东"/>
          <p:cNvSpPr/>
          <p:nvPr/>
        </p:nvSpPr>
        <p:spPr>
          <a:xfrm>
            <a:off x="766763" y="3797300"/>
            <a:ext cx="2854325" cy="493713"/>
          </a:xfrm>
          <a:prstGeom prst="rect">
            <a:avLst/>
          </a:prstGeom>
          <a:noFill/>
          <a:ln w="38100">
            <a:noFill/>
          </a:ln>
        </p:spPr>
        <p:txBody>
          <a:bodyPr anchor="ctr">
            <a:spAutoFit/>
          </a:bodyPr>
          <a:p>
            <a:pPr eaLnBrk="1" hangingPunct="1">
              <a:spcBef>
                <a:spcPct val="20000"/>
              </a:spcBef>
            </a:pPr>
            <a:r>
              <a:rPr lang="zh-CN" altLang="en-US" sz="2600" dirty="0">
                <a:solidFill>
                  <a:srgbClr val="0000CC"/>
                </a:solidFill>
                <a:latin typeface="微软雅黑" panose="020B0503020204020204" pitchFamily="34" charset="-122"/>
                <a:ea typeface="微软雅黑" panose="020B0503020204020204" pitchFamily="34" charset="-122"/>
              </a:rPr>
              <a:t>主要思想：</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9221" name="Rectangle 5" descr="毛泽东"/>
          <p:cNvSpPr/>
          <p:nvPr/>
        </p:nvSpPr>
        <p:spPr>
          <a:xfrm>
            <a:off x="2582863" y="1524000"/>
            <a:ext cx="5051425" cy="492125"/>
          </a:xfrm>
          <a:prstGeom prst="rect">
            <a:avLst/>
          </a:prstGeom>
          <a:noFill/>
          <a:ln w="9525">
            <a:noFill/>
          </a:ln>
        </p:spPr>
        <p:txBody>
          <a:bodyPr>
            <a:spAutoFit/>
          </a:bodyPr>
          <a:p>
            <a:pPr marL="342900" indent="-342900" eaLnBrk="1" hangingPunct="1">
              <a:spcBef>
                <a:spcPct val="20000"/>
              </a:spcBef>
            </a:pPr>
            <a:r>
              <a:rPr lang="zh-CN" altLang="en-US" sz="2600" dirty="0">
                <a:solidFill>
                  <a:schemeClr val="accent1"/>
                </a:solidFill>
                <a:latin typeface="微软雅黑" panose="020B0503020204020204" pitchFamily="34" charset="-122"/>
                <a:ea typeface="微软雅黑" panose="020B0503020204020204" pitchFamily="34" charset="-122"/>
              </a:rPr>
              <a:t>国民大革命时期 （</a:t>
            </a:r>
            <a:r>
              <a:rPr lang="en-US" altLang="zh-CN" sz="2600" dirty="0">
                <a:solidFill>
                  <a:schemeClr val="accent1"/>
                </a:solidFill>
                <a:latin typeface="微软雅黑" panose="020B0503020204020204" pitchFamily="34" charset="-122"/>
                <a:ea typeface="微软雅黑" panose="020B0503020204020204" pitchFamily="34" charset="-122"/>
              </a:rPr>
              <a:t>1924—1927</a:t>
            </a:r>
            <a:r>
              <a:rPr lang="zh-CN" altLang="en-US" sz="2600" dirty="0">
                <a:solidFill>
                  <a:schemeClr val="accent1"/>
                </a:solidFill>
                <a:latin typeface="微软雅黑" panose="020B0503020204020204" pitchFamily="34" charset="-122"/>
                <a:ea typeface="微软雅黑" panose="020B0503020204020204" pitchFamily="34" charset="-122"/>
              </a:rPr>
              <a:t>）</a:t>
            </a:r>
            <a:endParaRPr lang="zh-CN" altLang="en-US" sz="2600" dirty="0">
              <a:solidFill>
                <a:schemeClr val="accent1"/>
              </a:solidFill>
              <a:latin typeface="微软雅黑" panose="020B0503020204020204" pitchFamily="34" charset="-122"/>
              <a:ea typeface="微软雅黑" panose="020B0503020204020204" pitchFamily="34" charset="-122"/>
            </a:endParaRPr>
          </a:p>
        </p:txBody>
      </p:sp>
      <p:sp>
        <p:nvSpPr>
          <p:cNvPr id="9222" name="Rectangle 6" descr="毛泽东"/>
          <p:cNvSpPr/>
          <p:nvPr/>
        </p:nvSpPr>
        <p:spPr>
          <a:xfrm>
            <a:off x="2582863" y="2535238"/>
            <a:ext cx="4572000" cy="973137"/>
          </a:xfrm>
          <a:prstGeom prst="rect">
            <a:avLst/>
          </a:prstGeom>
          <a:noFill/>
          <a:ln w="9525">
            <a:noFill/>
          </a:ln>
        </p:spPr>
        <p:txBody>
          <a:bodyPr>
            <a:spAutoFit/>
          </a:bodyPr>
          <a:p>
            <a:pPr marL="342900" indent="-342900" eaLnBrk="1" hangingPunct="1">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中国社会各阶级的分析</a:t>
            </a:r>
            <a:r>
              <a:rPr lang="en-US" altLang="zh-CN" sz="2600" dirty="0">
                <a:solidFill>
                  <a:srgbClr val="00B050"/>
                </a:solidFill>
                <a:latin typeface="微软雅黑" panose="020B0503020204020204" pitchFamily="34" charset="-122"/>
                <a:ea typeface="微软雅黑" panose="020B0503020204020204" pitchFamily="34" charset="-122"/>
              </a:rPr>
              <a:t>》</a:t>
            </a:r>
            <a:endParaRPr lang="en-US" altLang="zh-CN" sz="2600" dirty="0">
              <a:solidFill>
                <a:srgbClr val="00B050"/>
              </a:solidFill>
              <a:latin typeface="微软雅黑" panose="020B0503020204020204" pitchFamily="34" charset="-122"/>
              <a:ea typeface="微软雅黑" panose="020B0503020204020204" pitchFamily="34" charset="-122"/>
            </a:endParaRPr>
          </a:p>
          <a:p>
            <a:pPr marL="342900" indent="-342900" eaLnBrk="1" hangingPunct="1">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湖南农民运动考察报告</a:t>
            </a:r>
            <a:r>
              <a:rPr lang="en-US" altLang="zh-CN" sz="2600" dirty="0">
                <a:solidFill>
                  <a:srgbClr val="00B050"/>
                </a:solidFill>
                <a:latin typeface="微软雅黑" panose="020B0503020204020204" pitchFamily="34" charset="-122"/>
                <a:ea typeface="微软雅黑" panose="020B0503020204020204" pitchFamily="34" charset="-122"/>
              </a:rPr>
              <a:t>》</a:t>
            </a:r>
            <a:endParaRPr lang="en-US" altLang="zh-CN" sz="2600" dirty="0">
              <a:solidFill>
                <a:srgbClr val="00B050"/>
              </a:solidFill>
              <a:latin typeface="微软雅黑" panose="020B0503020204020204" pitchFamily="34" charset="-122"/>
              <a:ea typeface="微软雅黑" panose="020B0503020204020204" pitchFamily="34" charset="-122"/>
            </a:endParaRPr>
          </a:p>
        </p:txBody>
      </p:sp>
      <p:sp>
        <p:nvSpPr>
          <p:cNvPr id="9223" name="Rectangle 7" descr="毛泽东"/>
          <p:cNvSpPr/>
          <p:nvPr/>
        </p:nvSpPr>
        <p:spPr>
          <a:xfrm>
            <a:off x="766763" y="1528763"/>
            <a:ext cx="3146425" cy="492125"/>
          </a:xfrm>
          <a:prstGeom prst="rect">
            <a:avLst/>
          </a:prstGeom>
          <a:noFill/>
          <a:ln w="38100">
            <a:noFill/>
          </a:ln>
        </p:spPr>
        <p:txBody>
          <a:bodyPr>
            <a:spAutoFit/>
          </a:bodyPr>
          <a:p>
            <a:pPr marL="342900" indent="-342900"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 </a:t>
            </a:r>
            <a:r>
              <a:rPr lang="zh-CN" altLang="en-US" sz="2600" dirty="0">
                <a:solidFill>
                  <a:srgbClr val="0000CC"/>
                </a:solidFill>
                <a:latin typeface="微软雅黑" panose="020B0503020204020204" pitchFamily="34" charset="-122"/>
                <a:ea typeface="微软雅黑" panose="020B0503020204020204" pitchFamily="34" charset="-122"/>
              </a:rPr>
              <a:t>时    间：</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9224" name="Rectangle 8" descr="毛泽东"/>
          <p:cNvSpPr/>
          <p:nvPr/>
        </p:nvSpPr>
        <p:spPr>
          <a:xfrm>
            <a:off x="766763" y="2593975"/>
            <a:ext cx="3228975" cy="492125"/>
          </a:xfrm>
          <a:prstGeom prst="rect">
            <a:avLst/>
          </a:prstGeom>
          <a:noFill/>
          <a:ln w="38100">
            <a:noFill/>
          </a:ln>
        </p:spPr>
        <p:txBody>
          <a:bodyPr>
            <a:spAutoFit/>
          </a:bodyPr>
          <a:p>
            <a:pPr marL="342900" indent="-342900"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 </a:t>
            </a:r>
            <a:r>
              <a:rPr lang="zh-CN" altLang="en-US" sz="2600" dirty="0">
                <a:solidFill>
                  <a:srgbClr val="0000CC"/>
                </a:solidFill>
                <a:latin typeface="微软雅黑" panose="020B0503020204020204" pitchFamily="34" charset="-122"/>
                <a:ea typeface="微软雅黑" panose="020B0503020204020204" pitchFamily="34" charset="-122"/>
              </a:rPr>
              <a:t>主要著作：</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9225" name="Rectangle 9"/>
          <p:cNvSpPr>
            <a:spLocks noChangeArrowheads="1"/>
          </p:cNvSpPr>
          <p:nvPr/>
        </p:nvSpPr>
        <p:spPr bwMode="auto">
          <a:xfrm>
            <a:off x="2582863" y="3754438"/>
            <a:ext cx="6408738" cy="1012825"/>
          </a:xfrm>
          <a:prstGeom prst="rect">
            <a:avLst/>
          </a:prstGeom>
          <a:noFill/>
          <a:ln>
            <a:noFill/>
          </a:ln>
          <a:effectLst/>
        </p:spPr>
        <p:txBody>
          <a:bodyPr>
            <a:spAutoFit/>
          </a:bodyPr>
          <a:lstStyle/>
          <a:p>
            <a:pPr marL="0" marR="0" lvl="0" indent="0" algn="l" defTabSz="914400" rtl="0" eaLnBrk="1" fontAlgn="base" latinLnBrk="0" hangingPunct="1">
              <a:lnSpc>
                <a:spcPct val="120000"/>
              </a:lnSpc>
              <a:spcBef>
                <a:spcPct val="20000"/>
              </a:spcBef>
              <a:spcAft>
                <a:spcPct val="0"/>
              </a:spcAft>
              <a:buClrTx/>
              <a:buSzTx/>
              <a:buFontTx/>
              <a:buNone/>
              <a:defRPr/>
            </a:pP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农民是无产阶级最广大和最忠实的同盟军、强调进行农村革命伟大意义。</a:t>
            </a:r>
            <a:endPar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fade">
                                      <p:cBhvr>
                                        <p:cTn id="7" dur="5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fade">
                                      <p:cBhvr>
                                        <p:cTn id="12" dur="500"/>
                                        <p:tgtEl>
                                          <p:spTgt spid="92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24"/>
                                        </p:tgtEl>
                                        <p:attrNameLst>
                                          <p:attrName>style.visibility</p:attrName>
                                        </p:attrNameLst>
                                      </p:cBhvr>
                                      <p:to>
                                        <p:strVal val="visible"/>
                                      </p:to>
                                    </p:set>
                                    <p:animEffect transition="in" filter="fade">
                                      <p:cBhvr>
                                        <p:cTn id="17" dur="500"/>
                                        <p:tgtEl>
                                          <p:spTgt spid="92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22"/>
                                        </p:tgtEl>
                                        <p:attrNameLst>
                                          <p:attrName>style.visibility</p:attrName>
                                        </p:attrNameLst>
                                      </p:cBhvr>
                                      <p:to>
                                        <p:strVal val="visible"/>
                                      </p:to>
                                    </p:set>
                                    <p:animEffect transition="in" filter="fade">
                                      <p:cBhvr>
                                        <p:cTn id="22" dur="500"/>
                                        <p:tgtEl>
                                          <p:spTgt spid="92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20"/>
                                        </p:tgtEl>
                                        <p:attrNameLst>
                                          <p:attrName>style.visibility</p:attrName>
                                        </p:attrNameLst>
                                      </p:cBhvr>
                                      <p:to>
                                        <p:strVal val="visible"/>
                                      </p:to>
                                    </p:set>
                                    <p:animEffect transition="in" filter="fade">
                                      <p:cBhvr>
                                        <p:cTn id="27" dur="500"/>
                                        <p:tgtEl>
                                          <p:spTgt spid="92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25"/>
                                        </p:tgtEl>
                                        <p:attrNameLst>
                                          <p:attrName>style.visibility</p:attrName>
                                        </p:attrNameLst>
                                      </p:cBhvr>
                                      <p:to>
                                        <p:strVal val="visible"/>
                                      </p:to>
                                    </p:set>
                                    <p:animEffect transition="in" filter="fade">
                                      <p:cBhvr>
                                        <p:cTn id="32" dur="5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2" grpId="0"/>
      <p:bldP spid="9223" grpId="0"/>
      <p:bldP spid="9224" grpId="0"/>
      <p:bldP spid="922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7410" name="Rectangle 3"/>
          <p:cNvSpPr>
            <a:spLocks noGrp="1"/>
          </p:cNvSpPr>
          <p:nvPr>
            <p:ph type="title" idx="4294967295"/>
          </p:nvPr>
        </p:nvSpPr>
        <p:spPr>
          <a:xfrm>
            <a:off x="609600" y="762000"/>
            <a:ext cx="4191000" cy="423863"/>
          </a:xfrm>
          <a:prstGeom prst="rect">
            <a:avLst/>
          </a:prstGeom>
          <a:noFill/>
          <a:ln w="9525">
            <a:noFill/>
          </a:ln>
        </p:spPr>
        <p:txBody>
          <a:bodyPr/>
          <a:p>
            <a:pPr eaLnBrk="1" hangingPunct="1"/>
            <a:r>
              <a:rPr lang="zh-CN" altLang="en-US" sz="2600" dirty="0">
                <a:solidFill>
                  <a:srgbClr val="FF0000"/>
                </a:solidFill>
                <a:latin typeface="微软雅黑" panose="020B0503020204020204" pitchFamily="34" charset="-122"/>
                <a:ea typeface="微软雅黑" panose="020B0503020204020204" pitchFamily="34" charset="-122"/>
              </a:rPr>
              <a:t>（二） 毛泽东思想的形成</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10242" name="Rectangle 2"/>
          <p:cNvSpPr>
            <a:spLocks noGrp="1" noChangeArrowheads="1"/>
          </p:cNvSpPr>
          <p:nvPr>
            <p:ph idx="4294967295"/>
          </p:nvPr>
        </p:nvSpPr>
        <p:spPr>
          <a:xfrm>
            <a:off x="347663" y="1758950"/>
            <a:ext cx="5372100" cy="4641850"/>
          </a:xfrm>
          <a:prstGeom prst="rect">
            <a:avLst/>
          </a:prstGeom>
        </p:spPr>
        <p:txBody>
          <a:bodyPr>
            <a:normAutofit/>
          </a:bodyPr>
          <a:lstStyle/>
          <a:p>
            <a:pPr marL="357505" marR="0" lvl="0" indent="-357505" algn="l" defTabSz="914400" rtl="0" eaLnBrk="1" fontAlgn="auto" latinLnBrk="0" hangingPunct="1">
              <a:lnSpc>
                <a:spcPct val="130000"/>
              </a:lnSpc>
              <a:spcBef>
                <a:spcPts val="0"/>
              </a:spcBef>
              <a:spcAft>
                <a:spcPts val="0"/>
              </a:spcAft>
              <a:buClr>
                <a:schemeClr val="accent1"/>
              </a:buClr>
              <a:buSzPct val="80000"/>
              <a:buFontTx/>
              <a:buNone/>
              <a:defRPr/>
            </a:pPr>
            <a:r>
              <a:rPr kumimoji="0" lang="en-US" altLang="zh-CN" sz="26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大革命</a:t>
            </a: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失败后，中共内部对夺取革命道路存在着两种不同的认识。以毛泽东为代表的中共党人通过把马克思主义的基本原理同中国革命实际相结合，找到了一条通向革命胜利的道路：</a:t>
            </a:r>
            <a:r>
              <a:rPr kumimoji="0" lang="zh-CN" altLang="en-US" sz="26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农村包围城市，武装夺取政权，这标志着毛泽东思想的形成</a:t>
            </a:r>
            <a:r>
              <a:rPr kumimoji="0" lang="zh-CN" altLang="en-US" sz="26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a:t>
            </a:r>
            <a:endParaRPr kumimoji="0" lang="zh-CN" altLang="en-US" sz="26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pic>
        <p:nvPicPr>
          <p:cNvPr id="17412" name="Picture 4" descr="u=117011922,581619911&amp;fm=0&amp;gp=46">
            <a:hlinkClick r:id="rId1"/>
          </p:cNvPr>
          <p:cNvPicPr>
            <a:picLocks noChangeAspect="1"/>
          </p:cNvPicPr>
          <p:nvPr/>
        </p:nvPicPr>
        <p:blipFill>
          <a:blip r:embed="rId2"/>
          <a:stretch>
            <a:fillRect/>
          </a:stretch>
        </p:blipFill>
        <p:spPr>
          <a:xfrm>
            <a:off x="5834063" y="2063750"/>
            <a:ext cx="2700337" cy="3097213"/>
          </a:xfrm>
          <a:prstGeom prst="rect">
            <a:avLst/>
          </a:prstGeom>
          <a:noFill/>
          <a:ln w="9525" cap="flat" cmpd="sng">
            <a:solidFill>
              <a:schemeClr val="hlink"/>
            </a:solidFill>
            <a:prstDash val="solid"/>
            <a:miter/>
            <a:headEnd type="none" w="med" len="med"/>
            <a:tailEnd type="none" w="med" len="med"/>
          </a:ln>
        </p:spPr>
      </p:pic>
      <p:sp>
        <p:nvSpPr>
          <p:cNvPr id="19461" name="Text Box 5" descr="毛泽东"/>
          <p:cNvSpPr txBox="1">
            <a:spLocks noChangeArrowheads="1"/>
          </p:cNvSpPr>
          <p:nvPr/>
        </p:nvSpPr>
        <p:spPr bwMode="gray">
          <a:xfrm>
            <a:off x="6062663" y="5411788"/>
            <a:ext cx="2447925" cy="461963"/>
          </a:xfrm>
          <a:prstGeom prst="rect">
            <a:avLst/>
          </a:prstGeom>
          <a:noFill/>
          <a:ln>
            <a:noFill/>
          </a:ln>
          <a:effec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1" lang="en-US" altLang="zh-CN" sz="24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1928</a:t>
            </a:r>
            <a:r>
              <a:rPr kumimoji="1" lang="zh-CN" altLang="en-US" sz="24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年的毛泽东</a:t>
            </a:r>
            <a:endParaRPr kumimoji="1" lang="zh-CN" altLang="en-US" sz="24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6" name="Rectangle 5" descr="毛泽东"/>
          <p:cNvSpPr/>
          <p:nvPr/>
        </p:nvSpPr>
        <p:spPr>
          <a:xfrm>
            <a:off x="3581400" y="1203325"/>
            <a:ext cx="4543425" cy="492125"/>
          </a:xfrm>
          <a:prstGeom prst="rect">
            <a:avLst/>
          </a:prstGeom>
          <a:noFill/>
          <a:ln w="38100">
            <a:noFill/>
          </a:ln>
        </p:spPr>
        <p:txBody>
          <a:bodyPr wrap="none">
            <a:spAutoFit/>
          </a:bodyPr>
          <a:p>
            <a:pPr marL="342900" indent="-342900" eaLnBrk="1" hangingPunct="1">
              <a:spcBef>
                <a:spcPct val="20000"/>
              </a:spcBef>
            </a:pPr>
            <a:r>
              <a:rPr lang="zh-CN" altLang="en-US" sz="2600" dirty="0">
                <a:solidFill>
                  <a:srgbClr val="0000FF"/>
                </a:solidFill>
                <a:latin typeface="微软雅黑" panose="020B0503020204020204" pitchFamily="34" charset="-122"/>
                <a:ea typeface="微软雅黑" panose="020B0503020204020204" pitchFamily="34" charset="-122"/>
              </a:rPr>
              <a:t>井冈山时期（</a:t>
            </a:r>
            <a:r>
              <a:rPr lang="en-US" altLang="zh-CN" sz="2600" dirty="0">
                <a:solidFill>
                  <a:srgbClr val="0000FF"/>
                </a:solidFill>
                <a:latin typeface="微软雅黑" panose="020B0503020204020204" pitchFamily="34" charset="-122"/>
                <a:ea typeface="微软雅黑" panose="020B0503020204020204" pitchFamily="34" charset="-122"/>
              </a:rPr>
              <a:t>1927—1935 </a:t>
            </a:r>
            <a:r>
              <a:rPr lang="zh-CN" altLang="en-US" sz="2600" dirty="0">
                <a:solidFill>
                  <a:srgbClr val="0000FF"/>
                </a:solidFill>
                <a:latin typeface="微软雅黑" panose="020B0503020204020204" pitchFamily="34" charset="-122"/>
                <a:ea typeface="微软雅黑" panose="020B0503020204020204" pitchFamily="34" charset="-122"/>
              </a:rPr>
              <a:t>）</a:t>
            </a:r>
            <a:endParaRPr lang="zh-CN" altLang="en-US" sz="2600" dirty="0">
              <a:solidFill>
                <a:srgbClr val="0000FF"/>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1266" name="Rectangle 2" descr="毛泽东"/>
          <p:cNvSpPr/>
          <p:nvPr/>
        </p:nvSpPr>
        <p:spPr>
          <a:xfrm>
            <a:off x="457200" y="762000"/>
            <a:ext cx="2286000" cy="492125"/>
          </a:xfrm>
          <a:prstGeom prst="rect">
            <a:avLst/>
          </a:prstGeom>
          <a:noFill/>
          <a:ln w="38100">
            <a:noFill/>
          </a:ln>
        </p:spPr>
        <p:txBody>
          <a:bodyPr>
            <a:spAutoFit/>
          </a:bodyPr>
          <a:p>
            <a:pPr marL="342900" indent="-342900"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1.</a:t>
            </a:r>
            <a:r>
              <a:rPr lang="zh-CN" altLang="en-US" sz="2600" dirty="0">
                <a:solidFill>
                  <a:srgbClr val="0000CC"/>
                </a:solidFill>
                <a:latin typeface="微软雅黑" panose="020B0503020204020204" pitchFamily="34" charset="-122"/>
                <a:ea typeface="微软雅黑" panose="020B0503020204020204" pitchFamily="34" charset="-122"/>
              </a:rPr>
              <a:t>原因：</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11267" name="Rectangle 3" descr="毛泽东"/>
          <p:cNvSpPr/>
          <p:nvPr/>
        </p:nvSpPr>
        <p:spPr>
          <a:xfrm>
            <a:off x="457200" y="3962400"/>
            <a:ext cx="3767138" cy="492125"/>
          </a:xfrm>
          <a:prstGeom prst="rect">
            <a:avLst/>
          </a:prstGeom>
          <a:noFill/>
          <a:ln w="38100">
            <a:noFill/>
          </a:ln>
        </p:spPr>
        <p:txBody>
          <a:bodyPr>
            <a:spAutoFit/>
          </a:bodyPr>
          <a:p>
            <a:pPr marL="342900" indent="-342900"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3.</a:t>
            </a:r>
            <a:r>
              <a:rPr lang="zh-CN" altLang="en-US" sz="2600" dirty="0">
                <a:solidFill>
                  <a:srgbClr val="0000CC"/>
                </a:solidFill>
                <a:latin typeface="微软雅黑" panose="020B0503020204020204" pitchFamily="34" charset="-122"/>
                <a:ea typeface="微软雅黑" panose="020B0503020204020204" pitchFamily="34" charset="-122"/>
              </a:rPr>
              <a:t>主要著作：</a:t>
            </a:r>
            <a:endParaRPr lang="zh-CN" altLang="en-US" sz="2600" u="sng" dirty="0">
              <a:solidFill>
                <a:srgbClr val="0000CC"/>
              </a:solidFill>
              <a:latin typeface="微软雅黑" panose="020B0503020204020204" pitchFamily="34" charset="-122"/>
              <a:ea typeface="微软雅黑" panose="020B0503020204020204" pitchFamily="34" charset="-122"/>
            </a:endParaRPr>
          </a:p>
        </p:txBody>
      </p:sp>
      <p:sp>
        <p:nvSpPr>
          <p:cNvPr id="11270" name="Rectangle 6" descr="毛泽东"/>
          <p:cNvSpPr/>
          <p:nvPr/>
        </p:nvSpPr>
        <p:spPr>
          <a:xfrm>
            <a:off x="777875" y="4567238"/>
            <a:ext cx="6481763" cy="1452562"/>
          </a:xfrm>
          <a:prstGeom prst="rect">
            <a:avLst/>
          </a:prstGeom>
          <a:noFill/>
          <a:ln w="9525">
            <a:noFill/>
          </a:ln>
        </p:spPr>
        <p:txBody>
          <a:bodyPr>
            <a:spAutoFit/>
          </a:bodyPr>
          <a:p>
            <a:pPr marL="342900" indent="-342900" eaLnBrk="1" hangingPunct="1">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中国的红色政权为什么能够存在</a:t>
            </a:r>
            <a:r>
              <a:rPr lang="en-US" altLang="zh-CN" sz="2600" dirty="0">
                <a:solidFill>
                  <a:srgbClr val="00B050"/>
                </a:solidFill>
                <a:latin typeface="微软雅黑" panose="020B0503020204020204" pitchFamily="34" charset="-122"/>
                <a:ea typeface="微软雅黑" panose="020B0503020204020204" pitchFamily="34" charset="-122"/>
              </a:rPr>
              <a:t>》     </a:t>
            </a:r>
            <a:endParaRPr lang="en-US" altLang="zh-CN" sz="2600" dirty="0">
              <a:solidFill>
                <a:srgbClr val="00B050"/>
              </a:solidFill>
              <a:latin typeface="微软雅黑" panose="020B0503020204020204" pitchFamily="34" charset="-122"/>
              <a:ea typeface="微软雅黑" panose="020B0503020204020204" pitchFamily="34" charset="-122"/>
            </a:endParaRPr>
          </a:p>
          <a:p>
            <a:pPr marL="342900" indent="-342900" eaLnBrk="1" hangingPunct="1">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井冈山的斗争</a:t>
            </a:r>
            <a:r>
              <a:rPr lang="en-US" altLang="zh-CN" sz="2600" dirty="0">
                <a:solidFill>
                  <a:srgbClr val="00B050"/>
                </a:solidFill>
                <a:latin typeface="微软雅黑" panose="020B0503020204020204" pitchFamily="34" charset="-122"/>
                <a:ea typeface="微软雅黑" panose="020B0503020204020204" pitchFamily="34" charset="-122"/>
              </a:rPr>
              <a:t>》</a:t>
            </a:r>
            <a:endParaRPr lang="en-US" altLang="zh-CN" sz="2600" dirty="0">
              <a:solidFill>
                <a:srgbClr val="00B050"/>
              </a:solidFill>
              <a:latin typeface="微软雅黑" panose="020B0503020204020204" pitchFamily="34" charset="-122"/>
              <a:ea typeface="微软雅黑" panose="020B0503020204020204" pitchFamily="34" charset="-122"/>
            </a:endParaRPr>
          </a:p>
          <a:p>
            <a:pPr marL="342900" indent="-342900" eaLnBrk="1" hangingPunct="1">
              <a:spcBef>
                <a:spcPct val="20000"/>
              </a:spcBef>
            </a:pPr>
            <a:r>
              <a:rPr lang="en-US" altLang="zh-CN" sz="2600" dirty="0">
                <a:solidFill>
                  <a:srgbClr val="00B050"/>
                </a:solidFill>
                <a:latin typeface="微软雅黑" panose="020B0503020204020204" pitchFamily="34" charset="-122"/>
                <a:ea typeface="微软雅黑" panose="020B0503020204020204" pitchFamily="34" charset="-122"/>
              </a:rPr>
              <a:t>《</a:t>
            </a:r>
            <a:r>
              <a:rPr lang="zh-CN" altLang="en-US" sz="2600" dirty="0">
                <a:solidFill>
                  <a:srgbClr val="00B050"/>
                </a:solidFill>
                <a:latin typeface="微软雅黑" panose="020B0503020204020204" pitchFamily="34" charset="-122"/>
                <a:ea typeface="微软雅黑" panose="020B0503020204020204" pitchFamily="34" charset="-122"/>
              </a:rPr>
              <a:t>星星之火，可以燎原</a:t>
            </a:r>
            <a:r>
              <a:rPr lang="en-US" altLang="zh-CN" sz="2600" dirty="0">
                <a:solidFill>
                  <a:srgbClr val="00B050"/>
                </a:solidFill>
                <a:latin typeface="微软雅黑" panose="020B0503020204020204" pitchFamily="34" charset="-122"/>
                <a:ea typeface="微软雅黑" panose="020B0503020204020204" pitchFamily="34" charset="-122"/>
              </a:rPr>
              <a:t>》</a:t>
            </a:r>
            <a:endParaRPr lang="en-US" altLang="zh-CN" sz="2600" dirty="0">
              <a:solidFill>
                <a:srgbClr val="00B050"/>
              </a:solidFill>
              <a:latin typeface="微软雅黑" panose="020B0503020204020204" pitchFamily="34" charset="-122"/>
              <a:ea typeface="微软雅黑" panose="020B0503020204020204" pitchFamily="34" charset="-122"/>
            </a:endParaRPr>
          </a:p>
        </p:txBody>
      </p:sp>
      <p:sp>
        <p:nvSpPr>
          <p:cNvPr id="11273" name="Rectangle 9" descr="毛泽东"/>
          <p:cNvSpPr/>
          <p:nvPr/>
        </p:nvSpPr>
        <p:spPr>
          <a:xfrm>
            <a:off x="457200" y="2514600"/>
            <a:ext cx="3454400" cy="492125"/>
          </a:xfrm>
          <a:prstGeom prst="rect">
            <a:avLst/>
          </a:prstGeom>
          <a:noFill/>
          <a:ln w="38100">
            <a:noFill/>
          </a:ln>
        </p:spPr>
        <p:txBody>
          <a:bodyPr>
            <a:spAutoFit/>
          </a:bodyPr>
          <a:p>
            <a:pPr marL="342900" indent="-342900"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2.</a:t>
            </a:r>
            <a:r>
              <a:rPr lang="zh-CN" altLang="en-US" sz="2600" dirty="0">
                <a:solidFill>
                  <a:srgbClr val="0000CC"/>
                </a:solidFill>
                <a:latin typeface="微软雅黑" panose="020B0503020204020204" pitchFamily="34" charset="-122"/>
                <a:ea typeface="微软雅黑" panose="020B0503020204020204" pitchFamily="34" charset="-122"/>
              </a:rPr>
              <a:t>过程：</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11274" name="Text Box 10"/>
          <p:cNvSpPr txBox="1">
            <a:spLocks noChangeArrowheads="1"/>
          </p:cNvSpPr>
          <p:nvPr/>
        </p:nvSpPr>
        <p:spPr bwMode="auto">
          <a:xfrm>
            <a:off x="862013" y="1371600"/>
            <a:ext cx="4572000" cy="492125"/>
          </a:xfrm>
          <a:prstGeom prst="rect">
            <a:avLst/>
          </a:prstGeom>
          <a:noFill/>
          <a:ln>
            <a:noFill/>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6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①</a:t>
            </a:r>
            <a:r>
              <a:rPr kumimoji="0" lang="zh-CN" altLang="en-US" sz="26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直接：城市中心革命失败</a:t>
            </a:r>
            <a:endParaRPr kumimoji="0" lang="zh-CN" altLang="en-US" sz="2600" b="0" i="0" u="none" strike="noStrike" kern="1200" cap="none" spc="0" normalizeH="0" baseline="0" noProof="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1275" name="Text Box 11"/>
          <p:cNvSpPr txBox="1">
            <a:spLocks noChangeArrowheads="1"/>
          </p:cNvSpPr>
          <p:nvPr/>
        </p:nvSpPr>
        <p:spPr bwMode="auto">
          <a:xfrm>
            <a:off x="862013" y="1916113"/>
            <a:ext cx="6019800" cy="492125"/>
          </a:xfrm>
          <a:prstGeom prst="rect">
            <a:avLst/>
          </a:prstGeom>
          <a:noFill/>
          <a:ln>
            <a:noFill/>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②</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根源：半殖民地半封建的社会性质</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11276" name="Text Box 12"/>
          <p:cNvSpPr txBox="1"/>
          <p:nvPr/>
        </p:nvSpPr>
        <p:spPr>
          <a:xfrm>
            <a:off x="481013" y="3195638"/>
            <a:ext cx="2266950" cy="492125"/>
          </a:xfrm>
          <a:prstGeom prst="rect">
            <a:avLst/>
          </a:prstGeom>
          <a:noFill/>
          <a:ln w="9525" cap="flat" cmpd="sng">
            <a:solidFill>
              <a:schemeClr val="tx1"/>
            </a:solidFill>
            <a:prstDash val="solid"/>
            <a:miter/>
            <a:headEnd type="none" w="med" len="med"/>
            <a:tailEnd type="none" w="med" len="med"/>
          </a:ln>
        </p:spPr>
        <p:txBody>
          <a:bodyPr>
            <a:spAutoFit/>
          </a:bodyPr>
          <a:p>
            <a:pPr algn="ctr" eaLnBrk="1" hangingPunct="1">
              <a:spcBef>
                <a:spcPct val="50000"/>
              </a:spcBef>
            </a:pPr>
            <a:r>
              <a:rPr lang="zh-CN" altLang="en-US" sz="2600" dirty="0">
                <a:solidFill>
                  <a:srgbClr val="FF0000"/>
                </a:solidFill>
                <a:latin typeface="微软雅黑" panose="020B0503020204020204" pitchFamily="34" charset="-122"/>
                <a:ea typeface="微软雅黑" panose="020B0503020204020204" pitchFamily="34" charset="-122"/>
              </a:rPr>
              <a:t>秋收起义失败</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11277" name="Line 13"/>
          <p:cNvSpPr/>
          <p:nvPr/>
        </p:nvSpPr>
        <p:spPr>
          <a:xfrm>
            <a:off x="2843213" y="3446463"/>
            <a:ext cx="381000" cy="0"/>
          </a:xfrm>
          <a:prstGeom prst="line">
            <a:avLst/>
          </a:prstGeom>
          <a:ln w="38100" cap="flat" cmpd="sng">
            <a:solidFill>
              <a:schemeClr val="tx1"/>
            </a:solidFill>
            <a:prstDash val="solid"/>
            <a:headEnd type="none" w="med" len="med"/>
            <a:tailEnd type="triangle" w="med" len="med"/>
          </a:ln>
        </p:spPr>
      </p:sp>
      <p:sp>
        <p:nvSpPr>
          <p:cNvPr id="11278" name="Text Box 14"/>
          <p:cNvSpPr txBox="1"/>
          <p:nvPr/>
        </p:nvSpPr>
        <p:spPr>
          <a:xfrm>
            <a:off x="3300413" y="3195638"/>
            <a:ext cx="1863725" cy="492125"/>
          </a:xfrm>
          <a:prstGeom prst="rect">
            <a:avLst/>
          </a:prstGeom>
          <a:noFill/>
          <a:ln w="9525" cap="flat" cmpd="sng">
            <a:solidFill>
              <a:schemeClr val="tx1"/>
            </a:solidFill>
            <a:prstDash val="solid"/>
            <a:miter/>
            <a:headEnd type="none" w="med" len="med"/>
            <a:tailEnd type="none" w="med" len="med"/>
          </a:ln>
        </p:spPr>
        <p:txBody>
          <a:bodyPr>
            <a:spAutoFit/>
          </a:bodyPr>
          <a:p>
            <a:pPr algn="ctr" eaLnBrk="1" hangingPunct="1">
              <a:spcBef>
                <a:spcPct val="50000"/>
              </a:spcBef>
            </a:pPr>
            <a:r>
              <a:rPr lang="zh-CN" altLang="en-US" sz="2600" dirty="0">
                <a:solidFill>
                  <a:srgbClr val="FF0000"/>
                </a:solidFill>
                <a:latin typeface="微软雅黑" panose="020B0503020204020204" pitchFamily="34" charset="-122"/>
                <a:ea typeface="微软雅黑" panose="020B0503020204020204" pitchFamily="34" charset="-122"/>
              </a:rPr>
              <a:t>文家市决策</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11279" name="Line 15"/>
          <p:cNvSpPr/>
          <p:nvPr/>
        </p:nvSpPr>
        <p:spPr>
          <a:xfrm>
            <a:off x="5281613" y="3446463"/>
            <a:ext cx="381000" cy="0"/>
          </a:xfrm>
          <a:prstGeom prst="line">
            <a:avLst/>
          </a:prstGeom>
          <a:ln w="38100" cap="flat" cmpd="sng">
            <a:solidFill>
              <a:schemeClr val="tx1"/>
            </a:solidFill>
            <a:prstDash val="solid"/>
            <a:headEnd type="none" w="med" len="med"/>
            <a:tailEnd type="triangle" w="med" len="med"/>
          </a:ln>
        </p:spPr>
      </p:sp>
      <p:sp>
        <p:nvSpPr>
          <p:cNvPr id="11280" name="Text Box 16"/>
          <p:cNvSpPr txBox="1"/>
          <p:nvPr/>
        </p:nvSpPr>
        <p:spPr>
          <a:xfrm>
            <a:off x="5738813" y="3195638"/>
            <a:ext cx="3176587" cy="492125"/>
          </a:xfrm>
          <a:prstGeom prst="rect">
            <a:avLst/>
          </a:prstGeom>
          <a:noFill/>
          <a:ln w="9525" cap="flat" cmpd="sng">
            <a:solidFill>
              <a:schemeClr val="tx1"/>
            </a:solidFill>
            <a:prstDash val="solid"/>
            <a:miter/>
            <a:headEnd type="none" w="med" len="med"/>
            <a:tailEnd type="none" w="med" len="med"/>
          </a:ln>
        </p:spPr>
        <p:txBody>
          <a:bodyPr>
            <a:spAutoFit/>
          </a:bodyPr>
          <a:p>
            <a:pPr eaLnBrk="1" hangingPunct="1">
              <a:spcBef>
                <a:spcPct val="50000"/>
              </a:spcBef>
            </a:pPr>
            <a:r>
              <a:rPr lang="zh-CN" altLang="en-US" sz="2600" dirty="0">
                <a:solidFill>
                  <a:srgbClr val="FF0000"/>
                </a:solidFill>
                <a:latin typeface="微软雅黑" panose="020B0503020204020204" pitchFamily="34" charset="-122"/>
                <a:ea typeface="微软雅黑" panose="020B0503020204020204" pitchFamily="34" charset="-122"/>
              </a:rPr>
              <a:t>建井冈山革命根据地</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2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27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1273"/>
                                        </p:tgtEl>
                                        <p:attrNameLst>
                                          <p:attrName>style.visibility</p:attrName>
                                        </p:attrNameLst>
                                      </p:cBhvr>
                                      <p:to>
                                        <p:strVal val="visible"/>
                                      </p:to>
                                    </p:set>
                                    <p:animEffect transition="in" filter="blinds(horizontal)">
                                      <p:cBhvr>
                                        <p:cTn id="20" dur="500"/>
                                        <p:tgtEl>
                                          <p:spTgt spid="1127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27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2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27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28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1267"/>
                                        </p:tgtEl>
                                        <p:attrNameLst>
                                          <p:attrName>style.visibility</p:attrName>
                                        </p:attrNameLst>
                                      </p:cBhvr>
                                      <p:to>
                                        <p:strVal val="visible"/>
                                      </p:to>
                                    </p:set>
                                    <p:animEffect transition="in" filter="blinds(horizontal)">
                                      <p:cBhvr>
                                        <p:cTn id="45" dur="500"/>
                                        <p:tgtEl>
                                          <p:spTgt spid="1126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1270"/>
                                        </p:tgtEl>
                                        <p:attrNameLst>
                                          <p:attrName>style.visibility</p:attrName>
                                        </p:attrNameLst>
                                      </p:cBhvr>
                                      <p:to>
                                        <p:strVal val="visible"/>
                                      </p:to>
                                    </p:set>
                                    <p:animEffect transition="in" filter="blinds(horizontal)">
                                      <p:cBhvr>
                                        <p:cTn id="50"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70" grpId="0"/>
      <p:bldP spid="11273" grpId="0"/>
      <p:bldP spid="11274" grpId="0"/>
      <p:bldP spid="11275" grpId="0"/>
      <p:bldP spid="11276" grpId="0" animBg="1"/>
      <p:bldP spid="11278" grpId="0" animBg="1"/>
      <p:bldP spid="1128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pSp>
        <p:nvGrpSpPr>
          <p:cNvPr id="2" name="Group 2"/>
          <p:cNvGrpSpPr/>
          <p:nvPr/>
        </p:nvGrpSpPr>
        <p:grpSpPr>
          <a:xfrm>
            <a:off x="381000" y="366713"/>
            <a:ext cx="2286000" cy="4756150"/>
            <a:chOff x="0" y="0"/>
            <a:chExt cx="2027" cy="3647"/>
          </a:xfrm>
        </p:grpSpPr>
        <p:pic>
          <p:nvPicPr>
            <p:cNvPr id="19465" name="Picture 3" descr="约建国前后出版 西安群众日报社 毛 泽东著《中国的红色政权为什么能存在》"/>
            <p:cNvPicPr>
              <a:picLocks noChangeAspect="1"/>
            </p:cNvPicPr>
            <p:nvPr/>
          </p:nvPicPr>
          <p:blipFill>
            <a:blip r:embed="rId1"/>
            <a:stretch>
              <a:fillRect/>
            </a:stretch>
          </p:blipFill>
          <p:spPr>
            <a:xfrm>
              <a:off x="0" y="0"/>
              <a:ext cx="2027" cy="2057"/>
            </a:xfrm>
            <a:prstGeom prst="rect">
              <a:avLst/>
            </a:prstGeom>
            <a:noFill/>
            <a:ln w="9525">
              <a:noFill/>
            </a:ln>
          </p:spPr>
        </p:pic>
        <p:sp>
          <p:nvSpPr>
            <p:cNvPr id="19466" name="Rectangle 4"/>
            <p:cNvSpPr/>
            <p:nvPr/>
          </p:nvSpPr>
          <p:spPr>
            <a:xfrm>
              <a:off x="0" y="2232"/>
              <a:ext cx="2018" cy="1415"/>
            </a:xfrm>
            <a:prstGeom prst="rect">
              <a:avLst/>
            </a:prstGeom>
            <a:noFill/>
            <a:ln w="76200">
              <a:noFill/>
            </a:ln>
          </p:spPr>
          <p:txBody>
            <a:bodyPr>
              <a:spAutoFit/>
            </a:bodyPr>
            <a:p>
              <a:pPr eaLnBrk="1" hangingPunct="1">
                <a:lnSpc>
                  <a:spcPct val="110000"/>
                </a:lnSpc>
              </a:pPr>
              <a:r>
                <a:rPr lang="zh-CN" altLang="en-US" sz="2100" dirty="0">
                  <a:latin typeface="微软雅黑" panose="020B0503020204020204" pitchFamily="34" charset="-122"/>
                  <a:ea typeface="微软雅黑" panose="020B0503020204020204" pitchFamily="34" charset="-122"/>
                </a:rPr>
                <a:t>文章指出了中国革命必须走以</a:t>
              </a:r>
              <a:r>
                <a:rPr lang="zh-CN" altLang="en-US" sz="2100" dirty="0">
                  <a:solidFill>
                    <a:srgbClr val="0000FF"/>
                  </a:solidFill>
                  <a:latin typeface="微软雅黑" panose="020B0503020204020204" pitchFamily="34" charset="-122"/>
                  <a:ea typeface="微软雅黑" panose="020B0503020204020204" pitchFamily="34" charset="-122"/>
                </a:rPr>
                <a:t>农村包围城市</a:t>
              </a:r>
              <a:r>
                <a:rPr lang="zh-CN" altLang="en-US" sz="2100" dirty="0">
                  <a:latin typeface="微软雅黑" panose="020B0503020204020204" pitchFamily="34" charset="-122"/>
                  <a:ea typeface="微软雅黑" panose="020B0503020204020204" pitchFamily="34" charset="-122"/>
                </a:rPr>
                <a:t>，</a:t>
              </a:r>
              <a:r>
                <a:rPr lang="zh-CN" altLang="en-US" sz="2100" dirty="0">
                  <a:solidFill>
                    <a:srgbClr val="0000FF"/>
                  </a:solidFill>
                  <a:latin typeface="微软雅黑" panose="020B0503020204020204" pitchFamily="34" charset="-122"/>
                  <a:ea typeface="微软雅黑" panose="020B0503020204020204" pitchFamily="34" charset="-122"/>
                </a:rPr>
                <a:t>工农武装割据</a:t>
              </a:r>
              <a:r>
                <a:rPr lang="zh-CN" altLang="en-US" sz="2100" dirty="0">
                  <a:latin typeface="微软雅黑" panose="020B0503020204020204" pitchFamily="34" charset="-122"/>
                  <a:ea typeface="微软雅黑" panose="020B0503020204020204" pitchFamily="34" charset="-122"/>
                </a:rPr>
                <a:t>的正确道路。</a:t>
              </a:r>
              <a:endParaRPr lang="zh-CN" altLang="en-US" sz="2100" dirty="0">
                <a:latin typeface="微软雅黑" panose="020B0503020204020204" pitchFamily="34" charset="-122"/>
                <a:ea typeface="微软雅黑" panose="020B0503020204020204" pitchFamily="34" charset="-122"/>
              </a:endParaRPr>
            </a:p>
          </p:txBody>
        </p:sp>
      </p:grpSp>
      <p:grpSp>
        <p:nvGrpSpPr>
          <p:cNvPr id="3" name="Group 5"/>
          <p:cNvGrpSpPr/>
          <p:nvPr/>
        </p:nvGrpSpPr>
        <p:grpSpPr>
          <a:xfrm>
            <a:off x="2667000" y="366713"/>
            <a:ext cx="2895600" cy="5656262"/>
            <a:chOff x="2038" y="728"/>
            <a:chExt cx="2134" cy="3585"/>
          </a:xfrm>
        </p:grpSpPr>
        <p:pic>
          <p:nvPicPr>
            <p:cNvPr id="19463" name="Picture 6" descr="KK00439486">
              <a:hlinkClick r:id="rId2"/>
            </p:cNvPr>
            <p:cNvPicPr>
              <a:picLocks noChangeAspect="1"/>
            </p:cNvPicPr>
            <p:nvPr/>
          </p:nvPicPr>
          <p:blipFill>
            <a:blip r:embed="rId3"/>
            <a:stretch>
              <a:fillRect/>
            </a:stretch>
          </p:blipFill>
          <p:spPr>
            <a:xfrm>
              <a:off x="2249" y="728"/>
              <a:ext cx="1707" cy="1689"/>
            </a:xfrm>
            <a:prstGeom prst="rect">
              <a:avLst/>
            </a:prstGeom>
            <a:noFill/>
            <a:ln w="9525">
              <a:noFill/>
            </a:ln>
          </p:spPr>
        </p:pic>
        <p:sp>
          <p:nvSpPr>
            <p:cNvPr id="19464" name="Rectangle 7"/>
            <p:cNvSpPr/>
            <p:nvPr/>
          </p:nvSpPr>
          <p:spPr>
            <a:xfrm>
              <a:off x="2038" y="2468"/>
              <a:ext cx="2134" cy="1845"/>
            </a:xfrm>
            <a:prstGeom prst="rect">
              <a:avLst/>
            </a:prstGeom>
            <a:noFill/>
            <a:ln w="76200">
              <a:noFill/>
            </a:ln>
          </p:spPr>
          <p:txBody>
            <a:bodyPr>
              <a:spAutoFit/>
            </a:bodyPr>
            <a:p>
              <a:pPr eaLnBrk="1" hangingPunct="1">
                <a:lnSpc>
                  <a:spcPct val="110000"/>
                </a:lnSpc>
              </a:pPr>
              <a:r>
                <a:rPr lang="zh-CN" altLang="en-US" sz="2100" dirty="0">
                  <a:latin typeface="微软雅黑" panose="020B0503020204020204" pitchFamily="34" charset="-122"/>
                  <a:ea typeface="微软雅黑" panose="020B0503020204020204" pitchFamily="34" charset="-122"/>
                </a:rPr>
                <a:t>整篇文章阐述了农村革命根据地存在、发展的原因和条件，“工农武装割据”的重要思想的提出，对于“农村包围城市、武装夺取政权”的道路理论的形成，具有十分重要的意义。</a:t>
              </a:r>
              <a:endParaRPr lang="zh-CN" altLang="en-US" sz="2100" dirty="0">
                <a:latin typeface="微软雅黑" panose="020B0503020204020204" pitchFamily="34" charset="-122"/>
                <a:ea typeface="微软雅黑" panose="020B0503020204020204" pitchFamily="34" charset="-122"/>
              </a:endParaRPr>
            </a:p>
          </p:txBody>
        </p:sp>
      </p:grpSp>
      <p:grpSp>
        <p:nvGrpSpPr>
          <p:cNvPr id="4" name="Group 8"/>
          <p:cNvGrpSpPr/>
          <p:nvPr/>
        </p:nvGrpSpPr>
        <p:grpSpPr>
          <a:xfrm>
            <a:off x="5553075" y="314325"/>
            <a:ext cx="3514725" cy="5984875"/>
            <a:chOff x="3724" y="-67"/>
            <a:chExt cx="2214" cy="4131"/>
          </a:xfrm>
        </p:grpSpPr>
        <p:pic>
          <p:nvPicPr>
            <p:cNvPr id="19461" name="Picture 9" descr="书籍画册刊物--星星之火，可以燎原，关心群众生活，注意工作方法毛泽东著"/>
            <p:cNvPicPr>
              <a:picLocks noChangeAspect="1"/>
            </p:cNvPicPr>
            <p:nvPr/>
          </p:nvPicPr>
          <p:blipFill>
            <a:blip r:embed="rId4"/>
            <a:stretch>
              <a:fillRect/>
            </a:stretch>
          </p:blipFill>
          <p:spPr>
            <a:xfrm>
              <a:off x="3970" y="-67"/>
              <a:ext cx="1646" cy="1876"/>
            </a:xfrm>
            <a:prstGeom prst="rect">
              <a:avLst/>
            </a:prstGeom>
            <a:noFill/>
            <a:ln w="9525">
              <a:noFill/>
            </a:ln>
          </p:spPr>
        </p:pic>
        <p:sp>
          <p:nvSpPr>
            <p:cNvPr id="19462" name="Text Box 10"/>
            <p:cNvSpPr txBox="1"/>
            <p:nvPr/>
          </p:nvSpPr>
          <p:spPr>
            <a:xfrm>
              <a:off x="3724" y="1809"/>
              <a:ext cx="2214" cy="2255"/>
            </a:xfrm>
            <a:prstGeom prst="rect">
              <a:avLst/>
            </a:prstGeom>
            <a:noFill/>
            <a:ln w="76200">
              <a:noFill/>
            </a:ln>
          </p:spPr>
          <p:txBody>
            <a:bodyPr>
              <a:spAutoFit/>
            </a:bodyPr>
            <a:p>
              <a:pPr eaLnBrk="1" hangingPunct="1">
                <a:lnSpc>
                  <a:spcPct val="110000"/>
                </a:lnSpc>
                <a:spcBef>
                  <a:spcPct val="50000"/>
                </a:spcBef>
              </a:pPr>
              <a:r>
                <a:rPr lang="zh-CN" altLang="en-US" sz="2100" dirty="0">
                  <a:latin typeface="微软雅黑" panose="020B0503020204020204" pitchFamily="34" charset="-122"/>
                  <a:ea typeface="微软雅黑" panose="020B0503020204020204" pitchFamily="34" charset="-122"/>
                </a:rPr>
                <a:t>必须走有</a:t>
              </a:r>
              <a:r>
                <a:rPr lang="zh-CN" altLang="en-US" sz="2100" dirty="0">
                  <a:solidFill>
                    <a:srgbClr val="0000FF"/>
                  </a:solidFill>
                  <a:latin typeface="微软雅黑" panose="020B0503020204020204" pitchFamily="34" charset="-122"/>
                  <a:ea typeface="微软雅黑" panose="020B0503020204020204" pitchFamily="34" charset="-122"/>
                </a:rPr>
                <a:t>根据地</a:t>
              </a:r>
              <a:r>
                <a:rPr lang="zh-CN" altLang="en-US" sz="2100" dirty="0">
                  <a:latin typeface="微软雅黑" panose="020B0503020204020204" pitchFamily="34" charset="-122"/>
                  <a:ea typeface="微软雅黑" panose="020B0503020204020204" pitchFamily="34" charset="-122"/>
                </a:rPr>
                <a:t>、有计划地建设</a:t>
              </a:r>
              <a:r>
                <a:rPr lang="zh-CN" altLang="en-US" sz="2100" dirty="0">
                  <a:solidFill>
                    <a:srgbClr val="0000FF"/>
                  </a:solidFill>
                  <a:latin typeface="微软雅黑" panose="020B0503020204020204" pitchFamily="34" charset="-122"/>
                  <a:ea typeface="微软雅黑" panose="020B0503020204020204" pitchFamily="34" charset="-122"/>
                </a:rPr>
                <a:t>农村政权</a:t>
              </a:r>
              <a:r>
                <a:rPr lang="zh-CN" altLang="en-US" sz="2100" dirty="0">
                  <a:latin typeface="微软雅黑" panose="020B0503020204020204" pitchFamily="34" charset="-122"/>
                  <a:ea typeface="微软雅黑" panose="020B0503020204020204" pitchFamily="34" charset="-122"/>
                </a:rPr>
                <a:t>、深入</a:t>
              </a:r>
              <a:r>
                <a:rPr lang="zh-CN" altLang="en-US" sz="2100" dirty="0">
                  <a:solidFill>
                    <a:srgbClr val="0000FF"/>
                  </a:solidFill>
                  <a:latin typeface="微软雅黑" panose="020B0503020204020204" pitchFamily="34" charset="-122"/>
                  <a:ea typeface="微软雅黑" panose="020B0503020204020204" pitchFamily="34" charset="-122"/>
                </a:rPr>
                <a:t>土地革命</a:t>
              </a:r>
              <a:r>
                <a:rPr lang="zh-CN" altLang="en-US" sz="2100" dirty="0">
                  <a:latin typeface="微软雅黑" panose="020B0503020204020204" pitchFamily="34" charset="-122"/>
                  <a:ea typeface="微软雅黑" panose="020B0503020204020204" pitchFamily="34" charset="-122"/>
                </a:rPr>
                <a:t>，扩大人民武装的道路，才能树立革命群众的信心，才能真正地创造红军，成为将来大革命的主要工具，从而促进革命高潮的到来，农村包围城市，最后夺取全国革命的胜利。</a:t>
              </a:r>
              <a:endParaRPr lang="zh-CN" altLang="en-US" sz="2100" dirty="0">
                <a:latin typeface="微软雅黑" panose="020B0503020204020204" pitchFamily="34" charset="-122"/>
                <a:ea typeface="微软雅黑" panose="020B0503020204020204"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Rectangle 4" descr="毛泽东"/>
          <p:cNvSpPr/>
          <p:nvPr/>
        </p:nvSpPr>
        <p:spPr>
          <a:xfrm>
            <a:off x="627063" y="762000"/>
            <a:ext cx="3241675" cy="493713"/>
          </a:xfrm>
          <a:prstGeom prst="rect">
            <a:avLst/>
          </a:prstGeom>
          <a:noFill/>
          <a:ln w="38100">
            <a:noFill/>
          </a:ln>
        </p:spPr>
        <p:txBody>
          <a:bodyPr anchor="ctr">
            <a:spAutoFit/>
          </a:bodyPr>
          <a:p>
            <a:pPr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4.</a:t>
            </a:r>
            <a:r>
              <a:rPr lang="zh-CN" altLang="en-US" sz="2600" dirty="0">
                <a:solidFill>
                  <a:srgbClr val="0000CC"/>
                </a:solidFill>
                <a:latin typeface="微软雅黑" panose="020B0503020204020204" pitchFamily="34" charset="-122"/>
                <a:ea typeface="微软雅黑" panose="020B0503020204020204" pitchFamily="34" charset="-122"/>
              </a:rPr>
              <a:t>主要内容：</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3" name="Rectangle 8" descr="毛泽东"/>
          <p:cNvSpPr>
            <a:spLocks noChangeArrowheads="1"/>
          </p:cNvSpPr>
          <p:nvPr/>
        </p:nvSpPr>
        <p:spPr bwMode="gray">
          <a:xfrm>
            <a:off x="1104900" y="1373188"/>
            <a:ext cx="5184775" cy="492125"/>
          </a:xfrm>
          <a:prstGeom prst="rect">
            <a:avLst/>
          </a:prstGeom>
          <a:noFill/>
          <a:ln>
            <a:noFill/>
          </a:ln>
          <a:effectLst/>
        </p:spPr>
        <p:txBody>
          <a:bodyPr>
            <a:spAutoFit/>
          </a:body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en-US" altLang="zh-CN"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a:t>
            </a: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工农武装割据”理论</a:t>
            </a:r>
            <a:endPar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4" name="Rectangle 17" descr="毛泽东"/>
          <p:cNvSpPr/>
          <p:nvPr/>
        </p:nvSpPr>
        <p:spPr>
          <a:xfrm>
            <a:off x="609600" y="5297488"/>
            <a:ext cx="3240088" cy="493712"/>
          </a:xfrm>
          <a:prstGeom prst="rect">
            <a:avLst/>
          </a:prstGeom>
          <a:noFill/>
          <a:ln w="38100">
            <a:noFill/>
          </a:ln>
        </p:spPr>
        <p:txBody>
          <a:bodyPr anchor="ctr">
            <a:spAutoFit/>
          </a:bodyPr>
          <a:p>
            <a:pPr eaLnBrk="1" hangingPunct="1">
              <a:spcBef>
                <a:spcPct val="20000"/>
              </a:spcBef>
            </a:pPr>
            <a:r>
              <a:rPr lang="en-US" altLang="zh-CN" sz="2600" dirty="0">
                <a:solidFill>
                  <a:srgbClr val="0000CC"/>
                </a:solidFill>
                <a:latin typeface="微软雅黑" panose="020B0503020204020204" pitchFamily="34" charset="-122"/>
                <a:ea typeface="微软雅黑" panose="020B0503020204020204" pitchFamily="34" charset="-122"/>
              </a:rPr>
              <a:t>5.</a:t>
            </a:r>
            <a:r>
              <a:rPr lang="zh-CN" altLang="en-US" sz="2600" dirty="0">
                <a:solidFill>
                  <a:srgbClr val="0000CC"/>
                </a:solidFill>
                <a:latin typeface="微软雅黑" panose="020B0503020204020204" pitchFamily="34" charset="-122"/>
                <a:ea typeface="微软雅黑" panose="020B0503020204020204" pitchFamily="34" charset="-122"/>
              </a:rPr>
              <a:t>意义：</a:t>
            </a:r>
            <a:endParaRPr lang="zh-CN" altLang="en-US" sz="2600" dirty="0">
              <a:solidFill>
                <a:srgbClr val="0000CC"/>
              </a:solidFill>
              <a:latin typeface="微软雅黑" panose="020B0503020204020204" pitchFamily="34" charset="-122"/>
              <a:ea typeface="微软雅黑" panose="020B0503020204020204" pitchFamily="34" charset="-122"/>
            </a:endParaRPr>
          </a:p>
        </p:txBody>
      </p:sp>
      <p:sp>
        <p:nvSpPr>
          <p:cNvPr id="5" name="Text Box 18"/>
          <p:cNvSpPr txBox="1">
            <a:spLocks noChangeArrowheads="1"/>
          </p:cNvSpPr>
          <p:nvPr/>
        </p:nvSpPr>
        <p:spPr bwMode="auto">
          <a:xfrm>
            <a:off x="1978025" y="5299075"/>
            <a:ext cx="5791200" cy="492125"/>
          </a:xfrm>
          <a:prstGeom prst="rect">
            <a:avLst/>
          </a:prstGeom>
          <a:noFill/>
          <a:ln>
            <a:noFill/>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为中国新民主主义革命指明了方向。</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6" name="Rectangle 20" descr="毛泽东"/>
          <p:cNvSpPr>
            <a:spLocks noChangeArrowheads="1"/>
          </p:cNvSpPr>
          <p:nvPr/>
        </p:nvSpPr>
        <p:spPr bwMode="gray">
          <a:xfrm>
            <a:off x="1524000" y="1906588"/>
            <a:ext cx="6096000" cy="492125"/>
          </a:xfrm>
          <a:prstGeom prst="rect">
            <a:avLst/>
          </a:prstGeom>
          <a:noFill/>
          <a:ln>
            <a:noFill/>
          </a:ln>
          <a:effectLst/>
        </p:spPr>
        <p:txBody>
          <a:bodyPr>
            <a:spAutoFit/>
          </a:bodyPr>
          <a:lstStyle/>
          <a:p>
            <a:pPr marL="342900" marR="0" lvl="0" indent="-342900" algn="l" defTabSz="914400" rtl="0" eaLnBrk="1" fontAlgn="base" latinLnBrk="0" hangingPunct="1">
              <a:lnSpc>
                <a:spcPct val="100000"/>
              </a:lnSpc>
              <a:spcBef>
                <a:spcPct val="20000"/>
              </a:spcBef>
              <a:spcAft>
                <a:spcPct val="0"/>
              </a:spcAft>
              <a:buClrTx/>
              <a:buSzTx/>
              <a:buFontTx/>
              <a:buNone/>
              <a:defRPr/>
            </a:pP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农村包围城市，武装夺取政权的道路</a:t>
            </a:r>
            <a:endPar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
        <p:nvSpPr>
          <p:cNvPr id="7" name="Text Box 3"/>
          <p:cNvSpPr txBox="1">
            <a:spLocks noChangeArrowheads="1"/>
          </p:cNvSpPr>
          <p:nvPr/>
        </p:nvSpPr>
        <p:spPr bwMode="auto">
          <a:xfrm>
            <a:off x="533400" y="2514600"/>
            <a:ext cx="8067675" cy="2733675"/>
          </a:xfrm>
          <a:prstGeom prst="rect">
            <a:avLst/>
          </a:prstGeom>
          <a:noFill/>
          <a:ln>
            <a:noFill/>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10000"/>
              </a:lnSpc>
              <a:spcBef>
                <a:spcPct val="0"/>
              </a:spcBef>
              <a:spcAft>
                <a:spcPct val="0"/>
              </a:spcAft>
              <a:buClrTx/>
              <a:buSzTx/>
              <a:buFontTx/>
              <a:buNone/>
              <a:defRPr/>
            </a:pPr>
            <a:r>
              <a:rPr kumimoji="0" lang="en-US" altLang="zh-CN" sz="2600" b="0" i="0" u="none" strike="noStrike" kern="1200" cap="none" spc="0" normalizeH="0" baseline="0" noProof="0" dirty="0" smtClean="0">
                <a:ln>
                  <a:noFill/>
                </a:ln>
                <a:solidFill>
                  <a:srgbClr val="0000CC"/>
                </a:solidFill>
                <a:effectLst/>
                <a:uLnTx/>
                <a:uFillTx/>
                <a:latin typeface="微软雅黑" panose="020B0503020204020204" pitchFamily="34" charset="-122"/>
                <a:ea typeface="微软雅黑" panose="020B0503020204020204" pitchFamily="34" charset="-122"/>
                <a:cs typeface="+mn-cs"/>
              </a:rPr>
              <a:t>“</a:t>
            </a:r>
            <a:r>
              <a:rPr kumimoji="0" lang="zh-CN" altLang="en-US" sz="2600" b="0" i="0" u="none" strike="noStrike" kern="1200" cap="none" spc="0" normalizeH="0" baseline="0" noProof="0" dirty="0" smtClean="0">
                <a:ln>
                  <a:noFill/>
                </a:ln>
                <a:solidFill>
                  <a:srgbClr val="0000CC"/>
                </a:solidFill>
                <a:effectLst/>
                <a:uLnTx/>
                <a:uFillTx/>
                <a:latin typeface="微软雅黑" panose="020B0503020204020204" pitchFamily="34" charset="-122"/>
                <a:ea typeface="微软雅黑" panose="020B0503020204020204" pitchFamily="34" charset="-122"/>
                <a:cs typeface="+mn-cs"/>
              </a:rPr>
              <a:t>工农武装割据”思想：</a:t>
            </a:r>
            <a:endParaRPr kumimoji="0" lang="zh-CN" altLang="en-US" sz="2600" b="0" i="0" u="none" strike="noStrike" kern="1200" cap="none" spc="0" normalizeH="0" baseline="0" noProof="0" dirty="0" smtClean="0">
              <a:ln>
                <a:noFill/>
              </a:ln>
              <a:solidFill>
                <a:srgbClr val="0000CC"/>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在</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中国共产党</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领导下，把</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武装斗争</a:t>
            </a:r>
            <a:r>
              <a:rPr kumimoji="0" lang="zh-CN" altLang="en-US" sz="26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土地革命</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和</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根据地建设</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三者结合起来，走</a:t>
            </a:r>
            <a:r>
              <a:rPr kumimoji="0" lang="zh-CN" altLang="en-US" sz="26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农村包围城市、武装夺取政权</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的革命道路。</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10000"/>
              </a:lnSpc>
              <a:spcBef>
                <a:spcPct val="0"/>
              </a:spcBef>
              <a:spcAft>
                <a:spcPct val="0"/>
              </a:spcAft>
              <a:buClrTx/>
              <a:buSzTx/>
              <a:buFontTx/>
              <a:buNone/>
              <a:defRPr/>
            </a:pP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　　突破城市中心论，是把马克思主义普遍真理同中国革命具体实践相结合的光辉典范。</a:t>
            </a:r>
            <a:endPar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xEl>
                                              <p:charRg st="0" end="1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7">
                                            <p:txEl>
                                              <p:charRg st="12" end="6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xEl>
                                              <p:charRg st="66" end="10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linds(horizontal)">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1506" name="Rectangle 3"/>
          <p:cNvSpPr>
            <a:spLocks noGrp="1"/>
          </p:cNvSpPr>
          <p:nvPr>
            <p:ph type="title" idx="4294967295"/>
          </p:nvPr>
        </p:nvSpPr>
        <p:spPr>
          <a:xfrm>
            <a:off x="457200" y="749300"/>
            <a:ext cx="4267200" cy="469900"/>
          </a:xfrm>
          <a:prstGeom prst="rect">
            <a:avLst/>
          </a:prstGeom>
          <a:noFill/>
          <a:ln w="9525">
            <a:noFill/>
          </a:ln>
        </p:spPr>
        <p:txBody>
          <a:bodyPr/>
          <a:p>
            <a:pPr eaLnBrk="1" hangingPunct="1"/>
            <a:r>
              <a:rPr lang="en-US" altLang="zh-CN" sz="2600" dirty="0">
                <a:latin typeface="微软雅黑" panose="020B0503020204020204" pitchFamily="34" charset="-122"/>
                <a:ea typeface="微软雅黑" panose="020B0503020204020204" pitchFamily="34" charset="-122"/>
              </a:rPr>
              <a:t> </a:t>
            </a:r>
            <a:r>
              <a:rPr lang="zh-CN" altLang="en-US" sz="2600" dirty="0">
                <a:solidFill>
                  <a:srgbClr val="FF0000"/>
                </a:solidFill>
                <a:latin typeface="微软雅黑" panose="020B0503020204020204" pitchFamily="34" charset="-122"/>
                <a:ea typeface="微软雅黑" panose="020B0503020204020204" pitchFamily="34" charset="-122"/>
              </a:rPr>
              <a:t>（三）毛泽东思想的成熟</a:t>
            </a:r>
            <a:endParaRPr lang="zh-CN" altLang="en-US" sz="2600" dirty="0">
              <a:solidFill>
                <a:srgbClr val="FF0000"/>
              </a:solidFill>
              <a:latin typeface="微软雅黑" panose="020B0503020204020204" pitchFamily="34" charset="-122"/>
              <a:ea typeface="微软雅黑" panose="020B0503020204020204" pitchFamily="34" charset="-122"/>
            </a:endParaRPr>
          </a:p>
        </p:txBody>
      </p:sp>
      <p:sp>
        <p:nvSpPr>
          <p:cNvPr id="16386" name="Rectangle 2"/>
          <p:cNvSpPr>
            <a:spLocks noGrp="1" noChangeArrowheads="1"/>
          </p:cNvSpPr>
          <p:nvPr>
            <p:ph idx="4294967295"/>
          </p:nvPr>
        </p:nvSpPr>
        <p:spPr>
          <a:xfrm>
            <a:off x="304800" y="1382713"/>
            <a:ext cx="5105400" cy="4560888"/>
          </a:xfrm>
          <a:prstGeom prst="rect">
            <a:avLst/>
          </a:prstGeom>
        </p:spPr>
        <p:txBody>
          <a:bodyPr>
            <a:normAutofit/>
          </a:bodyPr>
          <a:lstStyle/>
          <a:p>
            <a:pPr marL="357505" marR="0" lvl="0" indent="-357505" algn="l" defTabSz="914400" rtl="0" eaLnBrk="1" fontAlgn="auto" latinLnBrk="0" hangingPunct="1">
              <a:lnSpc>
                <a:spcPct val="120000"/>
              </a:lnSpc>
              <a:spcBef>
                <a:spcPts val="0"/>
              </a:spcBef>
              <a:spcAft>
                <a:spcPts val="0"/>
              </a:spcAft>
              <a:buClr>
                <a:schemeClr val="accent1"/>
              </a:buClr>
              <a:buSzPct val="80000"/>
              <a:buFontTx/>
              <a:buNone/>
              <a:defRPr/>
            </a:pPr>
            <a:r>
              <a:rPr kumimoji="0" lang="en-US" altLang="zh-CN" sz="26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zh-CN" altLang="en-US" sz="2600" b="0" i="0" u="none" strike="noStrike" kern="1200" cap="none" spc="0" normalizeH="0" baseline="0" noProof="0" dirty="0" smtClean="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中国共产党</a:t>
            </a:r>
            <a:r>
              <a:rPr kumimoji="0" lang="zh-CN" altLang="en-US" sz="2600" b="0" i="0" u="none" strike="noStrike" kern="1200" cap="none" spc="0" normalizeH="0" baseline="0" noProof="0" dirty="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虽找到了中国革命的胜利道路，但真正取得革命胜利，路还很长。由于王明左倾冒险主义错误偏离了毛泽东思想，第五次反围剿失败，红军被迫长征。随着革命中心的转移，毛泽东思想步入成熟</a:t>
            </a:r>
            <a:r>
              <a:rPr kumimoji="0" lang="zh-CN" altLang="en-US" sz="2600" b="0"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a:t>
            </a:r>
            <a:r>
              <a:rPr kumimoji="0" lang="en-US" altLang="zh-CN" sz="2600" b="0" i="0" u="none" strike="noStrike" kern="1200" cap="none" spc="0" normalizeH="0" baseline="0" noProof="0" dirty="0">
                <a:ln>
                  <a:noFill/>
                </a:ln>
                <a:solidFill>
                  <a:srgbClr val="0000FF"/>
                </a:solidFill>
                <a:effectLst/>
                <a:uLnTx/>
                <a:uFillTx/>
                <a:latin typeface="微软雅黑" panose="020B0503020204020204" pitchFamily="34" charset="-122"/>
                <a:ea typeface="微软雅黑" panose="020B0503020204020204" pitchFamily="34" charset="-122"/>
                <a:cs typeface="+mn-cs"/>
              </a:rPr>
              <a:t>1945</a:t>
            </a:r>
            <a:r>
              <a:rPr kumimoji="0" lang="zh-CN" altLang="en-US" sz="2600" b="0" i="0" u="none" strike="noStrike" kern="1200" cap="none" spc="0" normalizeH="0" baseline="0" noProof="0" dirty="0">
                <a:ln>
                  <a:noFill/>
                </a:ln>
                <a:solidFill>
                  <a:srgbClr val="0000FF"/>
                </a:solidFill>
                <a:effectLst/>
                <a:uLnTx/>
                <a:uFillTx/>
                <a:latin typeface="微软雅黑" panose="020B0503020204020204" pitchFamily="34" charset="-122"/>
                <a:ea typeface="微软雅黑" panose="020B0503020204020204" pitchFamily="34" charset="-122"/>
                <a:cs typeface="+mn-cs"/>
              </a:rPr>
              <a:t>年中共七大正式确认毛泽东思想为党的指导思想</a:t>
            </a:r>
            <a:r>
              <a:rPr kumimoji="0" lang="zh-CN" altLang="en-US" sz="2600" b="0" i="0" u="none" strike="noStrike" kern="1200" cap="none" spc="0" normalizeH="0" baseline="0" noProof="0" dirty="0" smtClean="0">
                <a:ln>
                  <a:noFill/>
                </a:ln>
                <a:solidFill>
                  <a:srgbClr val="0000FF"/>
                </a:solidFill>
                <a:effectLst/>
                <a:uLnTx/>
                <a:uFillTx/>
                <a:latin typeface="微软雅黑" panose="020B0503020204020204" pitchFamily="34" charset="-122"/>
                <a:ea typeface="微软雅黑" panose="020B0503020204020204" pitchFamily="34" charset="-122"/>
                <a:cs typeface="+mn-cs"/>
              </a:rPr>
              <a:t>。</a:t>
            </a:r>
            <a:endParaRPr kumimoji="0" lang="zh-CN" altLang="en-US" sz="2600" b="0" i="0" u="none" strike="noStrike" kern="1200" cap="none" spc="0" normalizeH="0" baseline="0" noProof="0" dirty="0">
              <a:ln>
                <a:noFill/>
              </a:ln>
              <a:solidFill>
                <a:srgbClr val="0000FF"/>
              </a:solidFill>
              <a:effectLst/>
              <a:uLnTx/>
              <a:uFillTx/>
              <a:latin typeface="微软雅黑" panose="020B0503020204020204" pitchFamily="34" charset="-122"/>
              <a:ea typeface="微软雅黑" panose="020B0503020204020204" pitchFamily="34" charset="-122"/>
              <a:cs typeface="+mn-cs"/>
            </a:endParaRPr>
          </a:p>
        </p:txBody>
      </p:sp>
      <p:pic>
        <p:nvPicPr>
          <p:cNvPr id="21508" name="Picture 4" descr="141"/>
          <p:cNvPicPr>
            <a:picLocks noChangeAspect="1"/>
          </p:cNvPicPr>
          <p:nvPr/>
        </p:nvPicPr>
        <p:blipFill>
          <a:blip r:embed="rId1"/>
          <a:stretch>
            <a:fillRect/>
          </a:stretch>
        </p:blipFill>
        <p:spPr>
          <a:xfrm>
            <a:off x="5562600" y="1447800"/>
            <a:ext cx="2771775" cy="3689350"/>
          </a:xfrm>
          <a:prstGeom prst="rect">
            <a:avLst/>
          </a:prstGeom>
          <a:noFill/>
          <a:ln w="9525">
            <a:noFill/>
          </a:ln>
        </p:spPr>
      </p:pic>
      <p:sp>
        <p:nvSpPr>
          <p:cNvPr id="25605" name="Rectangle 5" descr="毛泽东"/>
          <p:cNvSpPr>
            <a:spLocks noChangeArrowheads="1"/>
          </p:cNvSpPr>
          <p:nvPr/>
        </p:nvSpPr>
        <p:spPr bwMode="gray">
          <a:xfrm>
            <a:off x="5791200" y="5329238"/>
            <a:ext cx="2540000" cy="461963"/>
          </a:xfrm>
          <a:prstGeom prst="rect">
            <a:avLst/>
          </a:prstGeom>
          <a:noFill/>
          <a:ln>
            <a:noFill/>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en-US" altLang="zh-CN" sz="2400" b="0" i="0" u="none" strike="noStrike" kern="1200" cap="none" spc="0" normalizeH="0" baseline="0" noProof="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1939</a:t>
            </a:r>
            <a:r>
              <a:rPr kumimoji="1" lang="zh-CN" altLang="en-US" sz="2400" b="0" i="0" u="none" strike="noStrike" kern="1200" cap="none" spc="0" normalizeH="0" baseline="0" noProof="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rPr>
              <a:t>年的毛泽东 </a:t>
            </a:r>
            <a:endParaRPr kumimoji="1" lang="zh-CN" altLang="en-US" sz="2400" b="0" i="0" u="none" strike="noStrike" kern="1200" cap="none" spc="0" normalizeH="0" baseline="0" noProof="0">
              <a:ln>
                <a:noFill/>
              </a:ln>
              <a:solidFill>
                <a:schemeClr val="tx1">
                  <a:lumMod val="50000"/>
                </a:scheme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p:sld>
</file>

<file path=ppt/theme/theme1.xml><?xml version="1.0" encoding="utf-8"?>
<a:theme xmlns:a="http://schemas.openxmlformats.org/drawingml/2006/main" name="A000120141119A03PPBG">
  <a:themeElements>
    <a:clrScheme name="自定义 185">
      <a:dk1>
        <a:srgbClr val="5F5F5F"/>
      </a:dk1>
      <a:lt1>
        <a:srgbClr val="FFFFFF"/>
      </a:lt1>
      <a:dk2>
        <a:srgbClr val="4D4D4D"/>
      </a:dk2>
      <a:lt2>
        <a:srgbClr val="EEECE1"/>
      </a:lt2>
      <a:accent1>
        <a:srgbClr val="E03F24"/>
      </a:accent1>
      <a:accent2>
        <a:srgbClr val="FFC000"/>
      </a:accent2>
      <a:accent3>
        <a:srgbClr val="D36D8D"/>
      </a:accent3>
      <a:accent4>
        <a:srgbClr val="D46E5A"/>
      </a:accent4>
      <a:accent5>
        <a:srgbClr val="00B0F0"/>
      </a:accent5>
      <a:accent6>
        <a:srgbClr val="AA5ED4"/>
      </a:accent6>
      <a:hlink>
        <a:srgbClr val="FCCF86"/>
      </a:hlink>
      <a:folHlink>
        <a:srgbClr val="AFB2B4"/>
      </a:folHlink>
    </a:clrScheme>
    <a:fontScheme name="自定义 18">
      <a:majorFont>
        <a:latin typeface="Forte"/>
        <a:ea typeface="华文新魏"/>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A000120141119A03PPBG</Template>
  <TotalTime>0</TotalTime>
  <Words>2372</Words>
  <Application>WPS 演示</Application>
  <PresentationFormat/>
  <Paragraphs>257</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Arial</vt:lpstr>
      <vt:lpstr>宋体</vt:lpstr>
      <vt:lpstr>Wingdings</vt:lpstr>
      <vt:lpstr>Forte</vt:lpstr>
      <vt:lpstr>华文新魏</vt:lpstr>
      <vt:lpstr>Calibri</vt:lpstr>
      <vt:lpstr>幼圆</vt:lpstr>
      <vt:lpstr>Wingdings 2</vt:lpstr>
      <vt:lpstr>微软雅黑</vt:lpstr>
      <vt:lpstr>Arial Unicode MS</vt:lpstr>
      <vt:lpstr>A000120141119A03PPBG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看星星的狗狗</cp:lastModifiedBy>
  <cp:revision>35</cp:revision>
  <dcterms:created xsi:type="dcterms:W3CDTF">2013-10-14T09:15:35Z</dcterms:created>
  <dcterms:modified xsi:type="dcterms:W3CDTF">2019-10-22T02:27:48Z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2052-11.1.0.9145</vt:lpwstr>
  </property>
</Properties>
</file>