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7" r:id="rId3"/>
    <p:sldId id="258" r:id="rId4"/>
    <p:sldId id="259" r:id="rId5"/>
    <p:sldId id="261" r:id="rId6"/>
    <p:sldId id="264" r:id="rId7"/>
    <p:sldId id="262" r:id="rId8"/>
    <p:sldId id="266" r:id="rId9"/>
    <p:sldId id="267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24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7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63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834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38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354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20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8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0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7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49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22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9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6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30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27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DB3F3-4D5E-4058-9807-85316C082D57}" type="datetimeFigureOut">
              <a:rPr lang="zh-CN" altLang="en-US" smtClean="0"/>
              <a:t>2018/6/1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FBF9-7739-4CDB-A49C-6F8203958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921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Microsoft_PowerPoint_97-2003_____4.ppt"/><Relationship Id="rId3" Type="http://schemas.openxmlformats.org/officeDocument/2006/relationships/image" Target="../media/image18.jpeg"/><Relationship Id="rId7" Type="http://schemas.openxmlformats.org/officeDocument/2006/relationships/oleObject" Target="../embeddings/Microsoft_PowerPoint_97-2003_____1.ppt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1" Type="http://schemas.openxmlformats.org/officeDocument/2006/relationships/oleObject" Target="../embeddings/Microsoft_PowerPoint_97-2003_____3.ppt"/><Relationship Id="rId5" Type="http://schemas.openxmlformats.org/officeDocument/2006/relationships/image" Target="../media/image20.jpeg"/><Relationship Id="rId10" Type="http://schemas.openxmlformats.org/officeDocument/2006/relationships/image" Target="../media/image15.emf"/><Relationship Id="rId4" Type="http://schemas.openxmlformats.org/officeDocument/2006/relationships/image" Target="../media/image19.png"/><Relationship Id="rId9" Type="http://schemas.openxmlformats.org/officeDocument/2006/relationships/oleObject" Target="../embeddings/Microsoft_PowerPoint_97-2003_____2.ppt"/><Relationship Id="rId1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6526" y="2253592"/>
            <a:ext cx="6383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 国 字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2860" y="958194"/>
            <a:ext cx="1052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人民版必修一 高一年级 第二学期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00060" y="3794526"/>
            <a:ext cx="6383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中卫一中 孙宝年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63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12333" y="1856847"/>
            <a:ext cx="9702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b="1" dirty="0">
                <a:ea typeface="黑体" panose="02010609060101010101" pitchFamily="49" charset="-122"/>
              </a:rPr>
              <a:t>“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写字最容易泄露一个人的个性，所谓</a:t>
            </a:r>
            <a:r>
              <a:rPr lang="zh-CN" altLang="en-US" b="1" dirty="0">
                <a:ea typeface="黑体" panose="02010609060101010101" pitchFamily="49" charset="-122"/>
              </a:rPr>
              <a:t>“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字如其人</a:t>
            </a:r>
            <a:r>
              <a:rPr lang="zh-CN" altLang="en-US" b="1" dirty="0">
                <a:ea typeface="黑体" panose="02010609060101010101" pitchFamily="49" charset="-122"/>
              </a:rPr>
              <a:t>”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，大抵不诬。如果每个字都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方方正正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，其人大都拘谨。如果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伸胳膊拉腿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的，都逸出格外，其人必定豪放，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字瘦如柴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，其人必定排骨。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字如墨猪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，其人必定</a:t>
            </a:r>
            <a:r>
              <a:rPr lang="zh-CN" altLang="en-US" b="1" dirty="0">
                <a:ea typeface="黑体" panose="02010609060101010101" pitchFamily="49" charset="-122"/>
              </a:rPr>
              <a:t>“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五百斤油</a:t>
            </a:r>
            <a:r>
              <a:rPr lang="zh-CN" altLang="en-US" b="1" dirty="0">
                <a:ea typeface="黑体" panose="02010609060101010101" pitchFamily="49" charset="-122"/>
              </a:rPr>
              <a:t>”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                    </a:t>
            </a:r>
            <a:endParaRPr lang="en-US" altLang="zh-CN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</a:t>
            </a:r>
            <a:r>
              <a:rPr lang="en-US" altLang="zh-CN" b="1" dirty="0" smtClean="0">
                <a:ea typeface="黑体" panose="02010609060101010101" pitchFamily="49" charset="-122"/>
              </a:rPr>
              <a:t>——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近代著名散文家梁实秋</a:t>
            </a:r>
          </a:p>
        </p:txBody>
      </p:sp>
      <p:sp>
        <p:nvSpPr>
          <p:cNvPr id="2" name="矩形 1"/>
          <p:cNvSpPr/>
          <p:nvPr/>
        </p:nvSpPr>
        <p:spPr>
          <a:xfrm>
            <a:off x="1376402" y="678933"/>
            <a:ext cx="2954655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一、</a:t>
            </a:r>
            <a:r>
              <a:rPr lang="zh-CN" altLang="en-US" sz="3600" b="0" i="0" dirty="0" smtClean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字如其人</a:t>
            </a:r>
            <a:endParaRPr lang="zh-CN" altLang="en-US" sz="3600" b="0" i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01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7" y="501125"/>
            <a:ext cx="6773333" cy="53650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01124"/>
            <a:ext cx="3620806" cy="53650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71796" y="3200400"/>
            <a:ext cx="278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倾斜古怪</a:t>
            </a:r>
            <a:endParaRPr lang="zh-CN" altLang="en-US" sz="4800" dirty="0"/>
          </a:p>
        </p:txBody>
      </p:sp>
      <p:sp>
        <p:nvSpPr>
          <p:cNvPr id="5" name="矩形 4"/>
          <p:cNvSpPr/>
          <p:nvPr/>
        </p:nvSpPr>
        <p:spPr>
          <a:xfrm>
            <a:off x="1855893" y="3888204"/>
            <a:ext cx="4815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吃狗肉傲公卿的气概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33" y="706808"/>
            <a:ext cx="3763434" cy="51909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7" y="706809"/>
            <a:ext cx="3632200" cy="519094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95529" y="1424000"/>
            <a:ext cx="26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端庄凝重</a:t>
            </a:r>
            <a:endParaRPr lang="zh-CN" altLang="en-US" sz="4800" dirty="0"/>
          </a:p>
        </p:txBody>
      </p:sp>
      <p:sp>
        <p:nvSpPr>
          <p:cNvPr id="5" name="矩形 4"/>
          <p:cNvSpPr/>
          <p:nvPr/>
        </p:nvSpPr>
        <p:spPr>
          <a:xfrm>
            <a:off x="6111609" y="2465680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临难不苟的品格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195513" y="2062163"/>
            <a:ext cx="14398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4400" b="1">
                <a:latin typeface="Times New Roman" panose="02020603050405020304" pitchFamily="18" charset="0"/>
                <a:ea typeface="黑体" panose="02010609060101010101" pitchFamily="49" charset="-122"/>
              </a:rPr>
              <a:t>图画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3779838" y="249396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219700" y="2062163"/>
            <a:ext cx="2374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4400" b="1">
                <a:latin typeface="Times New Roman" panose="02020603050405020304" pitchFamily="18" charset="0"/>
                <a:ea typeface="黑体" panose="02010609060101010101" pitchFamily="49" charset="-122"/>
              </a:rPr>
              <a:t>象形字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7164389" y="2493963"/>
            <a:ext cx="11509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459789" y="2062163"/>
            <a:ext cx="202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4400" b="1">
                <a:latin typeface="Times New Roman" panose="02020603050405020304" pitchFamily="18" charset="0"/>
                <a:ea typeface="黑体" panose="02010609060101010101" pitchFamily="49" charset="-122"/>
              </a:rPr>
              <a:t>汉字</a:t>
            </a:r>
          </a:p>
        </p:txBody>
      </p:sp>
      <p:sp>
        <p:nvSpPr>
          <p:cNvPr id="6153" name="Text Box 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875463" y="1846263"/>
            <a:ext cx="1447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CC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符号化</a:t>
            </a:r>
          </a:p>
        </p:txBody>
      </p:sp>
      <p:pic>
        <p:nvPicPr>
          <p:cNvPr id="6154" name="Picture 10" descr="20051125094426b140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4" y="1557338"/>
            <a:ext cx="324643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u=3294057378,1134236792&amp;gp=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054100"/>
            <a:ext cx="34988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遥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9" y="981076"/>
            <a:ext cx="253523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13100"/>
            <a:ext cx="59769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204913" y="1261380"/>
            <a:ext cx="46148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chemeClr val="hlink"/>
                </a:solidFill>
                <a:ea typeface="黑体" panose="02010609060101010101" pitchFamily="49" charset="-122"/>
              </a:rPr>
              <a:t>原始文字（“文字图画”）</a:t>
            </a:r>
          </a:p>
        </p:txBody>
      </p:sp>
      <p:sp>
        <p:nvSpPr>
          <p:cNvPr id="14" name="矩形 13"/>
          <p:cNvSpPr/>
          <p:nvPr/>
        </p:nvSpPr>
        <p:spPr>
          <a:xfrm>
            <a:off x="1203276" y="442806"/>
            <a:ext cx="3424335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二、汉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字的起源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12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  <p:bldP spid="6149" grpId="0" animBg="1"/>
      <p:bldP spid="6150" grpId="0" autoUpdateAnimBg="0"/>
      <p:bldP spid="6151" grpId="0" animBg="1"/>
      <p:bldP spid="6152" grpId="0" autoUpdateAnimBg="0"/>
      <p:bldP spid="6153" grpId="0" autoUpdateAnimBg="0"/>
      <p:bldP spid="61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022408" y="887723"/>
            <a:ext cx="2501006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美丽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的故事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6000"/>
            <a:ext cx="65" cy="4051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88466" y="1534054"/>
            <a:ext cx="5342467" cy="400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anose="020B0604020202020204" pitchFamily="34" charset="-122"/>
                <a:ea typeface="PingFang SC"/>
              </a:rPr>
              <a:t>《说文解字》记载仓颉是黄帝时期造字的左史官，见鸟兽的足迹受启发，分类别异，加以搜集、整理和使用，在汉字创造的过程中起了重要作用，被尊为“造字圣人”。</a:t>
            </a:r>
            <a:r>
              <a:rPr kumimoji="0" lang="zh-CN" altLang="zh-CN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endParaRPr kumimoji="0" lang="zh-CN" altLang="zh-CN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8" y="1534054"/>
            <a:ext cx="4066058" cy="4152407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57876" y="1618721"/>
            <a:ext cx="9273057" cy="4067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Unicode MS" panose="020B0604020202020204" pitchFamily="34" charset="-122"/>
                <a:ea typeface="PingFang SC"/>
              </a:rPr>
              <a:t>       </a:t>
            </a:r>
            <a:r>
              <a: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Unicode MS" panose="020B0604020202020204" pitchFamily="34" charset="-122"/>
                <a:ea typeface="PingFang SC"/>
              </a:rPr>
              <a:t>据《淮南子·本经训》记载：“昔者仓颉作书，而天雨粟、鬼夜哭。”人们不禁要问：汉字的产生为何会使得“天雨粟，鬼夜哭”呢？中国第一部绘画通史《历代名画记》的作者、唐代著名文艺理论家张彦远（公元818——公元907年）解释说</a:t>
            </a:r>
            <a:r>
              <a: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Unicode MS" panose="020B0604020202020204" pitchFamily="34" charset="-122"/>
                <a:ea typeface="PingFang SC"/>
              </a:rPr>
              <a:t>：</a:t>
            </a:r>
            <a:r>
              <a:rPr lang="zh-CN" altLang="zh-CN" sz="3200" dirty="0" smtClean="0">
                <a:solidFill>
                  <a:srgbClr val="333333"/>
                </a:solidFill>
                <a:latin typeface="Arial Unicode MS" panose="020B0604020202020204" pitchFamily="34" charset="-122"/>
                <a:ea typeface="PingFang SC"/>
              </a:rPr>
              <a:t>天地</a:t>
            </a:r>
            <a:r>
              <a:rPr lang="zh-CN" altLang="zh-CN" sz="3200" dirty="0">
                <a:solidFill>
                  <a:srgbClr val="333333"/>
                </a:solidFill>
                <a:latin typeface="Arial Unicode MS" panose="020B0604020202020204" pitchFamily="34" charset="-122"/>
                <a:ea typeface="PingFang SC"/>
              </a:rPr>
              <a:t>造化已不能隐藏其秘密了，所以上天被感动得下了一场粟雨；灵怪鬼魅已不能隐遁其形迹了，所以鬼魅被惊吓得夜间大哭。</a:t>
            </a:r>
            <a:r>
              <a:rPr lang="zh-CN" altLang="zh-CN" sz="1600" dirty="0"/>
              <a:t> </a:t>
            </a:r>
            <a:endParaRPr lang="zh-CN" altLang="zh-CN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汉字的演变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8934" y="584201"/>
            <a:ext cx="8085667" cy="549275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61" y="4059019"/>
            <a:ext cx="4609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kumimoji="1"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由图画到符号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92410" y="584201"/>
            <a:ext cx="2964273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三、演变趋势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27527" y="4922619"/>
            <a:ext cx="33829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2</a:t>
            </a:r>
            <a:r>
              <a:rPr lang="zh-CN" altLang="en-US" sz="36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、由</a:t>
            </a:r>
            <a:r>
              <a:rPr lang="zh-CN" altLang="en-US" sz="3600" b="1" dirty="0">
                <a:solidFill>
                  <a:srgbClr val="FF0000"/>
                </a:solidFill>
                <a:ea typeface="黑体" panose="02010609060101010101" pitchFamily="49" charset="-122"/>
              </a:rPr>
              <a:t>繁到</a:t>
            </a:r>
            <a:r>
              <a:rPr lang="zh-CN" altLang="en-US" sz="36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简</a:t>
            </a:r>
            <a:endParaRPr lang="zh-CN" altLang="en-US" sz="3600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4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34" y="220133"/>
            <a:ext cx="822960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5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74773" y="2053696"/>
            <a:ext cx="9037637" cy="3744912"/>
            <a:chOff x="22" y="1888"/>
            <a:chExt cx="5693" cy="2359"/>
          </a:xfrm>
        </p:grpSpPr>
        <p:pic>
          <p:nvPicPr>
            <p:cNvPr id="3081" name="Picture 10" descr="草书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" y="1888"/>
              <a:ext cx="1530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1" descr="楷书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" y="1888"/>
              <a:ext cx="1315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2" descr="隶书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1888"/>
              <a:ext cx="1509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3" descr="行书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" y="1892"/>
              <a:ext cx="1281" cy="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Text Box 14"/>
            <p:cNvSpPr txBox="1">
              <a:spLocks noChangeArrowheads="1"/>
            </p:cNvSpPr>
            <p:nvPr/>
          </p:nvSpPr>
          <p:spPr bwMode="auto">
            <a:xfrm>
              <a:off x="68" y="3959"/>
              <a:ext cx="56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en-US" altLang="zh-CN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r>
                <a:rPr kumimoji="1" lang="zh-CN" altLang="en-US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图一		 图二	        图三         图四</a:t>
              </a:r>
              <a:endParaRPr kumimoji="1"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1534702" y="1425577"/>
            <a:ext cx="8042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同学们知道图片中的书法作品分别是什么字体吗？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21438" y="4652963"/>
            <a:ext cx="1077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楷书 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279651" y="4652964"/>
            <a:ext cx="1077913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隶书 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4534696" y="4652964"/>
            <a:ext cx="1212850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行书 </a:t>
            </a: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759826" y="4652964"/>
            <a:ext cx="1285875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草书</a:t>
            </a:r>
          </a:p>
        </p:txBody>
      </p:sp>
      <p:graphicFrame>
        <p:nvGraphicFramePr>
          <p:cNvPr id="3091" name="Object 1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53134"/>
              </p:ext>
            </p:extLst>
          </p:nvPr>
        </p:nvGraphicFramePr>
        <p:xfrm>
          <a:off x="7363619" y="5785381"/>
          <a:ext cx="1055310" cy="62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演示文稿" r:id="rId7" imgW="4521553" imgH="3390839" progId="PowerPoint.Show.8">
                  <p:embed/>
                </p:oleObj>
              </mc:Choice>
              <mc:Fallback>
                <p:oleObj name="演示文稿" r:id="rId7" imgW="4521553" imgH="339083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3619" y="5785381"/>
                        <a:ext cx="1055310" cy="6233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2" name="Object 2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216382"/>
              </p:ext>
            </p:extLst>
          </p:nvPr>
        </p:nvGraphicFramePr>
        <p:xfrm>
          <a:off x="5354638" y="5824538"/>
          <a:ext cx="10668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演示文稿" r:id="rId9" imgW="4521553" imgH="3390839" progId="PowerPoint.Show.8">
                  <p:embed/>
                </p:oleObj>
              </mc:Choice>
              <mc:Fallback>
                <p:oleObj name="演示文稿" r:id="rId9" imgW="4521553" imgH="339083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638" y="5824538"/>
                        <a:ext cx="10668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3" name="Object 2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285461"/>
              </p:ext>
            </p:extLst>
          </p:nvPr>
        </p:nvGraphicFramePr>
        <p:xfrm>
          <a:off x="9343149" y="5824538"/>
          <a:ext cx="8509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演示文稿" r:id="rId11" imgW="4521553" imgH="3390839" progId="PowerPoint.Show.8">
                  <p:embed/>
                </p:oleObj>
              </mc:Choice>
              <mc:Fallback>
                <p:oleObj name="演示文稿" r:id="rId11" imgW="4521553" imgH="339083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3149" y="5824538"/>
                        <a:ext cx="8509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5" name="Object 2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345687"/>
              </p:ext>
            </p:extLst>
          </p:nvPr>
        </p:nvGraphicFramePr>
        <p:xfrm>
          <a:off x="3127760" y="5741462"/>
          <a:ext cx="888698" cy="66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演示文稿" r:id="rId13" imgW="4558264" imgH="3418243" progId="PowerPoint.Show.8">
                  <p:embed/>
                </p:oleObj>
              </mc:Choice>
              <mc:Fallback>
                <p:oleObj name="演示文稿" r:id="rId13" imgW="4558264" imgH="3418243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760" y="5741462"/>
                        <a:ext cx="888698" cy="667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矩形 18"/>
          <p:cNvSpPr/>
          <p:nvPr/>
        </p:nvSpPr>
        <p:spPr>
          <a:xfrm>
            <a:off x="1570423" y="681351"/>
            <a:ext cx="2964273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四、书法艺术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/>
      <p:bldP spid="8208" grpId="0" animBg="1"/>
      <p:bldP spid="8209" grpId="0" animBg="1"/>
      <p:bldP spid="8210" grpId="0" animBg="1"/>
      <p:bldP spid="82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电路">
  <a:themeElements>
    <a:clrScheme name="电路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电路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电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电路</Template>
  <TotalTime>417</TotalTime>
  <Words>318</Words>
  <Application>Microsoft Office PowerPoint</Application>
  <PresentationFormat>宽屏</PresentationFormat>
  <Paragraphs>29</Paragraphs>
  <Slides>9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 Unicode MS</vt:lpstr>
      <vt:lpstr>Microsoft Yahei</vt:lpstr>
      <vt:lpstr>PingFang SC</vt:lpstr>
      <vt:lpstr>黑体</vt:lpstr>
      <vt:lpstr>楷体</vt:lpstr>
      <vt:lpstr>宋体</vt:lpstr>
      <vt:lpstr>Arial</vt:lpstr>
      <vt:lpstr>Times New Roman</vt:lpstr>
      <vt:lpstr>Trebuchet MS</vt:lpstr>
      <vt:lpstr>Tw Cen MT</vt:lpstr>
      <vt:lpstr>电路</vt:lpstr>
      <vt:lpstr>Microsoft PowerPoint 97-2003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25</cp:revision>
  <dcterms:created xsi:type="dcterms:W3CDTF">2018-05-18T06:57:17Z</dcterms:created>
  <dcterms:modified xsi:type="dcterms:W3CDTF">2018-06-01T01:26:16Z</dcterms:modified>
</cp:coreProperties>
</file>