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handoutMasterIdLst>
    <p:handoutMasterId r:id="rId6"/>
  </p:handoutMasterIdLst>
  <p:sldIdLst>
    <p:sldId id="256" r:id="rId4"/>
  </p:sldIdLst>
  <p:sldSz cx="9144000" cy="6858000" type="screen4x3"/>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9" userDrawn="1">
          <p15:clr>
            <a:srgbClr val="A4A3A4"/>
          </p15:clr>
        </p15:guide>
        <p15:guide id="2" pos="29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6E6E6"/>
    <a:srgbClr val="D60093"/>
    <a:srgbClr val="FFFFFE"/>
    <a:srgbClr val="F6F7F7"/>
    <a:srgbClr val="DCDCDC"/>
    <a:srgbClr val="F0F0F0"/>
    <a:srgbClr val="C8C8C8"/>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6" d="100"/>
          <a:sy n="86" d="100"/>
        </p:scale>
        <p:origin x="40" y="40"/>
      </p:cViewPr>
      <p:guideLst>
        <p:guide orient="horz" pos="2239"/>
        <p:guide pos="297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0" Type="http://schemas.openxmlformats.org/officeDocument/2006/relationships/tags" Target="tags/tag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idx="10"/>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628650" y="6356350"/>
            <a:ext cx="2057400" cy="365125"/>
          </a:xfrm>
          <a:prstGeom prst="rect">
            <a:avLst/>
          </a:prstGeom>
        </p:spPr>
        <p:txBody>
          <a:bodyPr/>
          <a:lstStyle/>
          <a:p>
            <a:fld id="{B148B616-C60A-43D9-8498-1B4DFD04C3D6}" type="datetimeFigureOut">
              <a:rPr lang="zh-CN" altLang="en-US" smtClean="0"/>
            </a:fld>
            <a:endParaRPr lang="zh-CN" altLang="en-US"/>
          </a:p>
        </p:txBody>
      </p:sp>
      <p:sp>
        <p:nvSpPr>
          <p:cNvPr id="5" name="页脚占位符 4"/>
          <p:cNvSpPr>
            <a:spLocks noGrp="1"/>
          </p:cNvSpPr>
          <p:nvPr>
            <p:ph type="ftr" sz="quarter" idx="11"/>
          </p:nvPr>
        </p:nvSpPr>
        <p:spPr>
          <a:xfrm>
            <a:off x="3028950" y="6356350"/>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0"/>
            <a:ext cx="2057400" cy="365125"/>
          </a:xfrm>
          <a:prstGeom prst="rect">
            <a:avLst/>
          </a:prstGeom>
        </p:spPr>
        <p:txBody>
          <a:bodyPr/>
          <a:lstStyle/>
          <a:p>
            <a:fld id="{A04FF294-3074-4229-9554-CE630B334C0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B616-C60A-43D9-8498-1B4DFD04C3D6}"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FF294-3074-4229-9554-CE630B334C0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最新模板图片"/>
          <p:cNvPicPr/>
          <p:nvPr/>
        </p:nvPicPr>
        <p:blipFill>
          <a:blip r:embed="rId1"/>
          <a:stretch>
            <a:fillRect/>
          </a:stretch>
        </p:blipFill>
        <p:spPr>
          <a:xfrm>
            <a:off x="238" y="-125730"/>
            <a:ext cx="9316085" cy="7110095"/>
          </a:xfrm>
          <a:prstGeom prst="rect">
            <a:avLst/>
          </a:prstGeom>
        </p:spPr>
      </p:pic>
      <p:pic>
        <p:nvPicPr>
          <p:cNvPr id="3" name="图片 2" descr="B612Kaji_20191027_173854_307"/>
          <p:cNvPicPr/>
          <p:nvPr/>
        </p:nvPicPr>
        <p:blipFill>
          <a:blip r:embed="rId2" cstate="print"/>
          <a:stretch>
            <a:fillRect/>
          </a:stretch>
        </p:blipFill>
        <p:spPr>
          <a:xfrm>
            <a:off x="503555" y="282575"/>
            <a:ext cx="4312285" cy="1494790"/>
          </a:xfrm>
          <a:prstGeom prst="rect">
            <a:avLst/>
          </a:prstGeom>
          <a:blipFill>
            <a:blip r:embed="rId3" cstate="print"/>
            <a:tile tx="0" ty="0" sx="100000" sy="100000" flip="none" algn="tl"/>
          </a:blipFill>
          <a:effectLst>
            <a:softEdge rad="635000"/>
          </a:effectLst>
        </p:spPr>
      </p:pic>
      <p:pic>
        <p:nvPicPr>
          <p:cNvPr id="7" name="图片 6" descr="Cache_5372e10f94714f5e."/>
          <p:cNvPicPr/>
          <p:nvPr/>
        </p:nvPicPr>
        <p:blipFill>
          <a:blip r:embed="rId4" cstate="print">
            <a:clrChange>
              <a:clrFrom>
                <a:srgbClr val="FFFFFF">
                  <a:alpha val="100000"/>
                </a:srgbClr>
              </a:clrFrom>
              <a:clrTo>
                <a:srgbClr val="FFFFFF">
                  <a:alpha val="100000"/>
                  <a:alpha val="0"/>
                </a:srgbClr>
              </a:clrTo>
            </a:clrChange>
          </a:blip>
          <a:stretch>
            <a:fillRect/>
          </a:stretch>
        </p:blipFill>
        <p:spPr>
          <a:xfrm>
            <a:off x="951865" y="473710"/>
            <a:ext cx="763905" cy="763905"/>
          </a:xfrm>
          <a:prstGeom prst="rect">
            <a:avLst/>
          </a:prstGeom>
        </p:spPr>
      </p:pic>
      <p:sp>
        <p:nvSpPr>
          <p:cNvPr id="9" name="文本框 8"/>
          <p:cNvSpPr/>
          <p:nvPr/>
        </p:nvSpPr>
        <p:spPr>
          <a:xfrm>
            <a:off x="544830" y="1470591"/>
            <a:ext cx="4180840" cy="306705"/>
          </a:xfrm>
          <a:prstGeom prst="rect">
            <a:avLst/>
          </a:prstGeom>
        </p:spPr>
        <p:txBody>
          <a:bodyPr wrap="square" rtlCol="0">
            <a:spAutoFit/>
          </a:bodyPr>
          <a:lstStyle/>
          <a:p>
            <a:r>
              <a:rPr lang="zh-CN" altLang="zh-CN" sz="1400" b="1" dirty="0">
                <a:solidFill>
                  <a:srgbClr val="0000CC"/>
                </a:solidFill>
                <a:cs typeface="楷体" panose="02010609060101010101" charset="-122"/>
              </a:rPr>
              <a:t>贺兰县第八小学   第</a:t>
            </a:r>
            <a:r>
              <a:rPr lang="en-US" altLang="zh-CN" sz="1400" b="1" dirty="0">
                <a:solidFill>
                  <a:srgbClr val="0000CC"/>
                </a:solidFill>
                <a:cs typeface="楷体" panose="02010609060101010101" charset="-122"/>
              </a:rPr>
              <a:t>27</a:t>
            </a:r>
            <a:r>
              <a:rPr lang="zh-CN" altLang="zh-CN" sz="1400" b="1" dirty="0">
                <a:solidFill>
                  <a:srgbClr val="0000CC"/>
                </a:solidFill>
                <a:cs typeface="楷体" panose="02010609060101010101" charset="-122"/>
              </a:rPr>
              <a:t>期    </a:t>
            </a:r>
            <a:r>
              <a:rPr lang="en-US" altLang="zh-CN" sz="1400" b="1" dirty="0">
                <a:solidFill>
                  <a:srgbClr val="0000CC"/>
                </a:solidFill>
                <a:cs typeface="楷体" panose="02010609060101010101" charset="-122"/>
              </a:rPr>
              <a:t> 2023</a:t>
            </a:r>
            <a:r>
              <a:rPr lang="zh-CN" altLang="zh-CN" sz="1400" b="1" dirty="0">
                <a:solidFill>
                  <a:srgbClr val="0000CC"/>
                </a:solidFill>
                <a:cs typeface="楷体" panose="02010609060101010101" charset="-122"/>
              </a:rPr>
              <a:t>年</a:t>
            </a:r>
            <a:r>
              <a:rPr lang="en-US" altLang="zh-CN" sz="1400" b="1" dirty="0">
                <a:solidFill>
                  <a:srgbClr val="0000CC"/>
                </a:solidFill>
                <a:cs typeface="楷体" panose="02010609060101010101" charset="-122"/>
              </a:rPr>
              <a:t>9</a:t>
            </a:r>
            <a:r>
              <a:rPr lang="zh-CN" altLang="zh-CN" sz="1400" b="1" dirty="0">
                <a:solidFill>
                  <a:srgbClr val="0000CC"/>
                </a:solidFill>
                <a:cs typeface="楷体" panose="02010609060101010101" charset="-122"/>
              </a:rPr>
              <a:t>月</a:t>
            </a:r>
            <a:r>
              <a:rPr lang="en-US" altLang="zh-CN" sz="1400" b="1">
                <a:solidFill>
                  <a:srgbClr val="0000CC"/>
                </a:solidFill>
                <a:cs typeface="楷体" panose="02010609060101010101" charset="-122"/>
              </a:rPr>
              <a:t> 20 </a:t>
            </a:r>
            <a:r>
              <a:rPr lang="zh-CN" altLang="zh-CN" sz="1400" b="1" dirty="0">
                <a:solidFill>
                  <a:srgbClr val="0000CC"/>
                </a:solidFill>
                <a:cs typeface="楷体" panose="02010609060101010101" charset="-122"/>
              </a:rPr>
              <a:t>日</a:t>
            </a:r>
            <a:r>
              <a:rPr lang="zh-CN" altLang="zh-CN" sz="1400" dirty="0">
                <a:solidFill>
                  <a:srgbClr val="0000CC"/>
                </a:solidFill>
                <a:cs typeface="楷体" panose="02010609060101010101" charset="-122"/>
              </a:rPr>
              <a:t> </a:t>
            </a:r>
            <a:endParaRPr lang="zh-CN" altLang="zh-CN" sz="1400" dirty="0">
              <a:solidFill>
                <a:srgbClr val="0000CC"/>
              </a:solidFill>
              <a:cs typeface="楷体" panose="02010609060101010101" charset="-122"/>
            </a:endParaRPr>
          </a:p>
        </p:txBody>
      </p:sp>
      <p:sp>
        <p:nvSpPr>
          <p:cNvPr id="10" name="文本框 9"/>
          <p:cNvSpPr/>
          <p:nvPr/>
        </p:nvSpPr>
        <p:spPr>
          <a:xfrm>
            <a:off x="1583690" y="473710"/>
            <a:ext cx="2667635" cy="829945"/>
          </a:xfrm>
          <a:prstGeom prst="rect">
            <a:avLst/>
          </a:prstGeom>
        </p:spPr>
        <p:txBody>
          <a:bodyPr wrap="square" rtlCol="0">
            <a:spAutoFit/>
          </a:bodyPr>
          <a:lstStyle/>
          <a:p>
            <a:r>
              <a:rPr lang="en-US" altLang="zh-CN" sz="4800" b="1" dirty="0">
                <a:solidFill>
                  <a:srgbClr val="FF0000"/>
                </a:solidFill>
                <a:latin typeface="黑体" panose="02010609060101010101" charset="-122"/>
                <a:ea typeface="黑体" panose="02010609060101010101" charset="-122"/>
                <a:cs typeface="黑体" panose="02010609060101010101" charset="-122"/>
              </a:rPr>
              <a:t> </a:t>
            </a:r>
            <a:r>
              <a:rPr lang="zh-CN" altLang="en-US" sz="4800" b="1" dirty="0">
                <a:solidFill>
                  <a:srgbClr val="FF0000"/>
                </a:solidFill>
                <a:latin typeface="黑体" panose="02010609060101010101" charset="-122"/>
                <a:ea typeface="黑体" panose="02010609060101010101" charset="-122"/>
                <a:cs typeface="黑体" panose="02010609060101010101" charset="-122"/>
              </a:rPr>
              <a:t>简  报</a:t>
            </a:r>
            <a:endParaRPr lang="zh-CN" altLang="en-US" sz="4800" b="1" dirty="0">
              <a:solidFill>
                <a:srgbClr val="FF0000"/>
              </a:solidFill>
              <a:latin typeface="黑体" panose="02010609060101010101" charset="-122"/>
              <a:ea typeface="黑体" panose="02010609060101010101" charset="-122"/>
              <a:cs typeface="黑体" panose="02010609060101010101" charset="-122"/>
            </a:endParaRPr>
          </a:p>
        </p:txBody>
      </p:sp>
      <p:sp>
        <p:nvSpPr>
          <p:cNvPr id="6" name="文本框 5"/>
          <p:cNvSpPr/>
          <p:nvPr/>
        </p:nvSpPr>
        <p:spPr>
          <a:xfrm>
            <a:off x="367665" y="1886585"/>
            <a:ext cx="4340860" cy="4972050"/>
          </a:xfrm>
          <a:prstGeom prst="rect">
            <a:avLst/>
          </a:prstGeom>
        </p:spPr>
        <p:txBody>
          <a:bodyPr/>
          <a:lstStyle/>
          <a:p>
            <a:pPr indent="0" algn="ctr" fontAlgn="auto">
              <a:lnSpc>
                <a:spcPts val="2000"/>
              </a:lnSpc>
            </a:pPr>
            <a:r>
              <a:rPr lang="zh-CN" altLang="en-US" sz="1600" b="1" dirty="0">
                <a:solidFill>
                  <a:schemeClr val="tx1"/>
                </a:solidFill>
                <a:latin typeface="黑体" panose="02010609060101010101" charset="-122"/>
                <a:ea typeface="黑体" panose="02010609060101010101" charset="-122"/>
                <a:cs typeface="黑体" panose="02010609060101010101" charset="-122"/>
                <a:sym typeface="+mn-lt"/>
              </a:rPr>
              <a:t>以赛促研增实效</a:t>
            </a:r>
            <a:r>
              <a:rPr lang="en-US" altLang="zh-CN" sz="1600" b="1" dirty="0">
                <a:solidFill>
                  <a:schemeClr val="tx1"/>
                </a:solidFill>
                <a:latin typeface="黑体" panose="02010609060101010101" charset="-122"/>
                <a:ea typeface="黑体" panose="02010609060101010101" charset="-122"/>
                <a:cs typeface="黑体" panose="02010609060101010101" charset="-122"/>
                <a:sym typeface="+mn-lt"/>
              </a:rPr>
              <a:t>    </a:t>
            </a:r>
            <a:r>
              <a:rPr lang="zh-CN" altLang="en-US" sz="1600" b="1" dirty="0">
                <a:solidFill>
                  <a:schemeClr val="tx1"/>
                </a:solidFill>
                <a:latin typeface="黑体" panose="02010609060101010101" charset="-122"/>
                <a:ea typeface="黑体" panose="02010609060101010101" charset="-122"/>
                <a:cs typeface="黑体" panose="02010609060101010101" charset="-122"/>
                <a:sym typeface="+mn-lt"/>
              </a:rPr>
              <a:t>百花争艳展风采</a:t>
            </a:r>
            <a:endParaRPr lang="zh-CN" altLang="en-US" sz="1600" b="1" dirty="0">
              <a:solidFill>
                <a:schemeClr val="tx1"/>
              </a:solidFill>
              <a:latin typeface="黑体" panose="02010609060101010101" charset="-122"/>
              <a:ea typeface="黑体" panose="02010609060101010101" charset="-122"/>
              <a:cs typeface="黑体" panose="02010609060101010101" charset="-122"/>
              <a:sym typeface="+mn-lt"/>
            </a:endParaRPr>
          </a:p>
          <a:p>
            <a:pPr indent="0" algn="ctr" fontAlgn="auto">
              <a:lnSpc>
                <a:spcPts val="2000"/>
              </a:lnSpc>
            </a:pPr>
            <a:r>
              <a:rPr lang="en-US" altLang="zh-CN" sz="1000" b="1" dirty="0">
                <a:solidFill>
                  <a:schemeClr val="tx1"/>
                </a:solidFill>
                <a:latin typeface="黑体" panose="02010609060101010101" charset="-122"/>
                <a:ea typeface="黑体" panose="02010609060101010101" charset="-122"/>
                <a:cs typeface="黑体" panose="02010609060101010101" charset="-122"/>
                <a:sym typeface="+mn-lt"/>
              </a:rPr>
              <a:t>        </a:t>
            </a:r>
            <a:r>
              <a:rPr lang="en-US" altLang="zh-CN" sz="1000" b="1" dirty="0">
                <a:solidFill>
                  <a:schemeClr val="tx1"/>
                </a:solidFill>
                <a:uFillTx/>
                <a:latin typeface="黑体" panose="02010609060101010101" charset="-122"/>
                <a:ea typeface="黑体" panose="02010609060101010101" charset="-122"/>
                <a:cs typeface="黑体" panose="02010609060101010101" charset="-122"/>
                <a:sym typeface="+mn-lt"/>
              </a:rPr>
              <a:t>——</a:t>
            </a:r>
            <a:r>
              <a:rPr lang="zh-CN" altLang="en-US" sz="1000" b="1" dirty="0">
                <a:solidFill>
                  <a:schemeClr val="tx1"/>
                </a:solidFill>
                <a:uFillTx/>
                <a:latin typeface="黑体" panose="02010609060101010101" charset="-122"/>
                <a:ea typeface="黑体" panose="02010609060101010101" charset="-122"/>
                <a:cs typeface="黑体" panose="02010609060101010101" charset="-122"/>
                <a:sym typeface="+mn-lt"/>
              </a:rPr>
              <a:t>贺兰县第四小学教育集团数学学科优质课比赛</a:t>
            </a:r>
            <a:endParaRPr lang="zh-CN" altLang="en-US" sz="1400" b="1" dirty="0">
              <a:solidFill>
                <a:schemeClr val="tx1"/>
              </a:solidFill>
              <a:latin typeface="黑体" panose="02010609060101010101" charset="-122"/>
              <a:ea typeface="黑体" panose="02010609060101010101" charset="-122"/>
              <a:cs typeface="黑体" panose="02010609060101010101" charset="-122"/>
              <a:sym typeface="+mn-lt"/>
            </a:endParaRPr>
          </a:p>
          <a:p>
            <a:pPr indent="0" fontAlgn="auto">
              <a:lnSpc>
                <a:spcPts val="1600"/>
              </a:lnSpc>
            </a:pPr>
            <a:r>
              <a:rPr lang="en-US" altLang="zh-CN" sz="1200" dirty="0">
                <a:sym typeface="+mn-lt"/>
              </a:rPr>
              <a:t>       </a:t>
            </a:r>
            <a:r>
              <a:rPr sz="1200" b="1">
                <a:latin typeface="楷体" panose="02010609060101010101" charset="-122"/>
                <a:ea typeface="楷体" panose="02010609060101010101" charset="-122"/>
                <a:cs typeface="楷体" panose="02010609060101010101" charset="-122"/>
                <a:sym typeface="+mn-lt"/>
              </a:rPr>
              <a:t>为全面贯彻党的</a:t>
            </a:r>
            <a:r>
              <a:rPr lang="zh-CN" sz="1200" b="1">
                <a:latin typeface="楷体" panose="02010609060101010101" charset="-122"/>
                <a:ea typeface="楷体" panose="02010609060101010101" charset="-122"/>
                <a:cs typeface="楷体" panose="02010609060101010101" charset="-122"/>
                <a:sym typeface="+mn-lt"/>
              </a:rPr>
              <a:t>二十大精神</a:t>
            </a:r>
            <a:r>
              <a:rPr sz="1200" b="1">
                <a:latin typeface="楷体" panose="02010609060101010101" charset="-122"/>
                <a:ea typeface="楷体" panose="02010609060101010101" charset="-122"/>
                <a:cs typeface="楷体" panose="02010609060101010101" charset="-122"/>
                <a:sym typeface="+mn-lt"/>
              </a:rPr>
              <a:t>，落实立德树人根本任务</a:t>
            </a:r>
            <a:r>
              <a:rPr lang="zh-CN" sz="1200" b="1">
                <a:latin typeface="楷体" panose="02010609060101010101" charset="-122"/>
                <a:ea typeface="楷体" panose="02010609060101010101" charset="-122"/>
                <a:cs typeface="楷体" panose="02010609060101010101" charset="-122"/>
                <a:sym typeface="+mn-lt"/>
              </a:rPr>
              <a:t>，</a:t>
            </a:r>
            <a:r>
              <a:rPr sz="1200" b="1">
                <a:latin typeface="楷体" panose="02010609060101010101" charset="-122"/>
                <a:ea typeface="楷体" panose="02010609060101010101" charset="-122"/>
                <a:cs typeface="楷体" panose="02010609060101010101" charset="-122"/>
                <a:sym typeface="+mn-lt"/>
              </a:rPr>
              <a:t>进一步</a:t>
            </a:r>
            <a:r>
              <a:rPr lang="zh-CN" sz="1200" b="1">
                <a:latin typeface="楷体" panose="02010609060101010101" charset="-122"/>
                <a:ea typeface="楷体" panose="02010609060101010101" charset="-122"/>
                <a:cs typeface="楷体" panose="02010609060101010101" charset="-122"/>
                <a:sym typeface="+mn-lt"/>
              </a:rPr>
              <a:t>提升课堂教学品质，提高教育教学质量，推进课堂教学变革，提高教师专业能力，</a:t>
            </a:r>
            <a:r>
              <a:rPr lang="en-US" sz="1200" b="1">
                <a:latin typeface="楷体" panose="02010609060101010101" charset="-122"/>
                <a:ea typeface="楷体" panose="02010609060101010101" charset="-122"/>
                <a:cs typeface="楷体" panose="02010609060101010101" charset="-122"/>
                <a:sym typeface="+mn-lt"/>
              </a:rPr>
              <a:t>2023</a:t>
            </a:r>
            <a:r>
              <a:rPr lang="zh-CN" altLang="en-US" sz="1200" b="1">
                <a:latin typeface="楷体" panose="02010609060101010101" charset="-122"/>
                <a:ea typeface="楷体" panose="02010609060101010101" charset="-122"/>
                <a:cs typeface="楷体" panose="02010609060101010101" charset="-122"/>
                <a:sym typeface="+mn-lt"/>
              </a:rPr>
              <a:t>年</a:t>
            </a:r>
            <a:r>
              <a:rPr lang="en-US" altLang="zh-CN" sz="1200" b="1">
                <a:latin typeface="楷体" panose="02010609060101010101" charset="-122"/>
                <a:ea typeface="楷体" panose="02010609060101010101" charset="-122"/>
                <a:cs typeface="楷体" panose="02010609060101010101" charset="-122"/>
                <a:sym typeface="+mn-lt"/>
              </a:rPr>
              <a:t>9</a:t>
            </a:r>
            <a:r>
              <a:rPr lang="zh-CN" altLang="en-US" sz="1200" b="1">
                <a:latin typeface="楷体" panose="02010609060101010101" charset="-122"/>
                <a:ea typeface="楷体" panose="02010609060101010101" charset="-122"/>
                <a:cs typeface="楷体" panose="02010609060101010101" charset="-122"/>
                <a:sym typeface="+mn-lt"/>
              </a:rPr>
              <a:t>月</a:t>
            </a:r>
            <a:r>
              <a:rPr lang="en-US" altLang="zh-CN" sz="1200" b="1">
                <a:latin typeface="楷体" panose="02010609060101010101" charset="-122"/>
                <a:ea typeface="楷体" panose="02010609060101010101" charset="-122"/>
                <a:cs typeface="楷体" panose="02010609060101010101" charset="-122"/>
                <a:sym typeface="+mn-lt"/>
              </a:rPr>
              <a:t>20</a:t>
            </a:r>
            <a:r>
              <a:rPr lang="zh-CN" altLang="en-US" sz="1200" b="1">
                <a:latin typeface="楷体" panose="02010609060101010101" charset="-122"/>
                <a:ea typeface="楷体" panose="02010609060101010101" charset="-122"/>
                <a:cs typeface="楷体" panose="02010609060101010101" charset="-122"/>
                <a:sym typeface="+mn-lt"/>
              </a:rPr>
              <a:t>日，</a:t>
            </a:r>
            <a:r>
              <a:rPr sz="1200" b="1">
                <a:latin typeface="楷体" panose="02010609060101010101" charset="-122"/>
                <a:ea typeface="楷体" panose="02010609060101010101" charset="-122"/>
                <a:cs typeface="楷体" panose="02010609060101010101" charset="-122"/>
                <a:sym typeface="+mn-lt"/>
              </a:rPr>
              <a:t>贺兰四小教育集团数学学科优质课</a:t>
            </a:r>
            <a:r>
              <a:rPr lang="zh-CN" sz="1200" b="1">
                <a:latin typeface="楷体" panose="02010609060101010101" charset="-122"/>
                <a:ea typeface="楷体" panose="02010609060101010101" charset="-122"/>
                <a:cs typeface="楷体" panose="02010609060101010101" charset="-122"/>
                <a:sym typeface="+mn-lt"/>
              </a:rPr>
              <a:t>比赛在贺兰八小举行。</a:t>
            </a:r>
            <a:endParaRPr lang="zh-CN" sz="1200" b="1">
              <a:latin typeface="楷体" panose="02010609060101010101" charset="-122"/>
              <a:ea typeface="楷体" panose="02010609060101010101" charset="-122"/>
              <a:cs typeface="楷体" panose="02010609060101010101" charset="-122"/>
              <a:sym typeface="+mn-lt"/>
            </a:endParaRPr>
          </a:p>
          <a:p>
            <a:pPr indent="0" fontAlgn="auto">
              <a:lnSpc>
                <a:spcPts val="1600"/>
              </a:lnSpc>
            </a:pPr>
            <a:r>
              <a:rPr lang="en-US" altLang="zh-CN" sz="1200" b="1" dirty="0">
                <a:latin typeface="楷体" panose="02010609060101010101" charset="-122"/>
                <a:ea typeface="楷体" panose="02010609060101010101" charset="-122"/>
                <a:cs typeface="楷体" panose="02010609060101010101" charset="-122"/>
              </a:rPr>
              <a:t>    </a:t>
            </a:r>
            <a:r>
              <a:rPr lang="zh-CN" altLang="en-US" sz="1200" b="1" dirty="0">
                <a:latin typeface="楷体" panose="02010609060101010101" charset="-122"/>
                <a:ea typeface="楷体" panose="02010609060101010101" charset="-122"/>
                <a:cs typeface="楷体" panose="02010609060101010101" charset="-122"/>
              </a:rPr>
              <a:t>比赛在贺兰八小马彩梅老师的主持下拉开序幕。率先上场的是贺兰四小段丽娟老师，她执教的是《长方形和正方形的认识》。课堂中，段老师带领</a:t>
            </a:r>
            <a:r>
              <a:rPr sz="1200" b="1">
                <a:latin typeface="楷体" panose="02010609060101010101" charset="-122"/>
                <a:ea typeface="楷体" panose="02010609060101010101" charset="-122"/>
                <a:cs typeface="楷体" panose="02010609060101010101" charset="-122"/>
              </a:rPr>
              <a:t>学生在探究长方形、正方形基本特征的过程中，进一步</a:t>
            </a:r>
            <a:r>
              <a:rPr lang="zh-CN" sz="1200" b="1">
                <a:latin typeface="楷体" panose="02010609060101010101" charset="-122"/>
                <a:ea typeface="楷体" panose="02010609060101010101" charset="-122"/>
                <a:cs typeface="楷体" panose="02010609060101010101" charset="-122"/>
              </a:rPr>
              <a:t>引导学生</a:t>
            </a:r>
            <a:r>
              <a:rPr sz="1200" b="1">
                <a:latin typeface="楷体" panose="02010609060101010101" charset="-122"/>
                <a:ea typeface="楷体" panose="02010609060101010101" charset="-122"/>
                <a:cs typeface="楷体" panose="02010609060101010101" charset="-122"/>
              </a:rPr>
              <a:t>感悟认识图形的方法，积累“图形与几何”的学习经验，发展学生初步</a:t>
            </a:r>
            <a:r>
              <a:rPr lang="zh-CN" sz="1200" b="1">
                <a:latin typeface="楷体" panose="02010609060101010101" charset="-122"/>
                <a:ea typeface="楷体" panose="02010609060101010101" charset="-122"/>
                <a:cs typeface="楷体" panose="02010609060101010101" charset="-122"/>
              </a:rPr>
              <a:t>的</a:t>
            </a:r>
            <a:r>
              <a:rPr sz="1200" b="1">
                <a:latin typeface="楷体" panose="02010609060101010101" charset="-122"/>
                <a:ea typeface="楷体" panose="02010609060101010101" charset="-122"/>
                <a:cs typeface="楷体" panose="02010609060101010101" charset="-122"/>
              </a:rPr>
              <a:t>空间</a:t>
            </a:r>
            <a:r>
              <a:rPr lang="zh-CN" sz="1200" b="1">
                <a:latin typeface="楷体" panose="02010609060101010101" charset="-122"/>
                <a:ea typeface="楷体" panose="02010609060101010101" charset="-122"/>
                <a:cs typeface="楷体" panose="02010609060101010101" charset="-122"/>
              </a:rPr>
              <a:t>概念；</a:t>
            </a:r>
            <a:r>
              <a:rPr sz="1200" b="1">
                <a:latin typeface="楷体" panose="02010609060101010101" charset="-122"/>
                <a:ea typeface="楷体" panose="02010609060101010101" charset="-122"/>
                <a:cs typeface="楷体" panose="02010609060101010101" charset="-122"/>
              </a:rPr>
              <a:t>欣荣小学王淑贤老师</a:t>
            </a:r>
            <a:r>
              <a:rPr lang="zh-CN" sz="1200" b="1">
                <a:latin typeface="楷体" panose="02010609060101010101" charset="-122"/>
                <a:ea typeface="楷体" panose="02010609060101010101" charset="-122"/>
                <a:cs typeface="楷体" panose="02010609060101010101" charset="-122"/>
              </a:rPr>
              <a:t>非常</a:t>
            </a:r>
            <a:r>
              <a:rPr sz="1200" b="1">
                <a:latin typeface="楷体" panose="02010609060101010101" charset="-122"/>
                <a:ea typeface="楷体" panose="02010609060101010101" charset="-122"/>
                <a:cs typeface="楷体" panose="02010609060101010101" charset="-122"/>
              </a:rPr>
              <a:t>注重培养学生的语言</a:t>
            </a:r>
            <a:r>
              <a:rPr lang="zh-CN" sz="1200" b="1">
                <a:latin typeface="楷体" panose="02010609060101010101" charset="-122"/>
                <a:ea typeface="楷体" panose="02010609060101010101" charset="-122"/>
                <a:cs typeface="楷体" panose="02010609060101010101" charset="-122"/>
              </a:rPr>
              <a:t>表达，她执教的《倍的认识》一课，通过</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看一看</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圈一圈</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说一说</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等数学活动让学生建立</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倍</a:t>
            </a:r>
            <a:r>
              <a:rPr lang="en-US" altLang="zh-CN" sz="1200" b="1">
                <a:latin typeface="楷体" panose="02010609060101010101" charset="-122"/>
                <a:ea typeface="楷体" panose="02010609060101010101" charset="-122"/>
                <a:cs typeface="楷体" panose="02010609060101010101" charset="-122"/>
              </a:rPr>
              <a:t>”</a:t>
            </a:r>
            <a:r>
              <a:rPr lang="zh-CN" sz="1200" b="1">
                <a:latin typeface="楷体" panose="02010609060101010101" charset="-122"/>
                <a:ea typeface="楷体" panose="02010609060101010101" charset="-122"/>
                <a:cs typeface="楷体" panose="02010609060101010101" charset="-122"/>
              </a:rPr>
              <a:t>的概念；贺兰八小活力四射的杨晓梅老师带来的是《角的初步认识》，课堂中，通过找角、画角、比角等活动，让学生兴致高昂地参加到教学活动中来，从而建立起对角的认识，学生的空间概念得到了发展</a:t>
            </a:r>
            <a:r>
              <a:rPr lang="zh-CN" sz="1200" b="1">
                <a:latin typeface="楷体" panose="02010609060101010101" charset="-122"/>
                <a:ea typeface="楷体" panose="02010609060101010101" charset="-122"/>
                <a:cs typeface="楷体" panose="02010609060101010101" charset="-122"/>
                <a:sym typeface="+mn-ea"/>
              </a:rPr>
              <a:t>；贺兰四小黎婷老师以逛游乐园为主线将学生带</a:t>
            </a:r>
            <a:r>
              <a:rPr lang="zh-CN" sz="1200" b="1">
                <a:latin typeface="楷体" panose="02010609060101010101" charset="-122"/>
                <a:ea typeface="楷体" panose="02010609060101010101" charset="-122"/>
                <a:cs typeface="楷体" panose="02010609060101010101" charset="-122"/>
                <a:sym typeface="+mn-ea"/>
              </a:rPr>
              <a:t>入了《乘法的初步认识》一课，通过主动观察、探索、讨论与交流的有效学习方式，引导学生解决问题，让学生在尝试解决中学，在合作探究中悟；最后贺兰四小的李维花老师带来的是《神奇的莫比乌斯带》一课，通过让学生动手制作神奇的莫比乌斯带，引导学生通过思考、操</a:t>
            </a:r>
            <a:endParaRPr lang="zh-CN" sz="1200" b="1">
              <a:latin typeface="楷体" panose="02010609060101010101" charset="-122"/>
              <a:ea typeface="楷体" panose="02010609060101010101" charset="-122"/>
              <a:cs typeface="楷体" panose="02010609060101010101" charset="-122"/>
            </a:endParaRPr>
          </a:p>
        </p:txBody>
      </p:sp>
      <p:sp>
        <p:nvSpPr>
          <p:cNvPr id="2" name="文本框 1"/>
          <p:cNvSpPr/>
          <p:nvPr/>
        </p:nvSpPr>
        <p:spPr>
          <a:xfrm>
            <a:off x="4631690" y="224790"/>
            <a:ext cx="4378960" cy="3060065"/>
          </a:xfrm>
          <a:prstGeom prst="rect">
            <a:avLst/>
          </a:prstGeom>
        </p:spPr>
        <p:txBody>
          <a:bodyPr/>
          <a:lstStyle/>
          <a:p>
            <a:pPr indent="0" fontAlgn="auto">
              <a:lnSpc>
                <a:spcPts val="1600"/>
              </a:lnSpc>
            </a:pPr>
            <a:r>
              <a:rPr lang="zh-CN" sz="1200" b="1">
                <a:latin typeface="楷体" panose="02010609060101010101" charset="-122"/>
                <a:ea typeface="楷体" panose="02010609060101010101" charset="-122"/>
                <a:cs typeface="楷体" panose="02010609060101010101" charset="-122"/>
                <a:sym typeface="+mn-ea"/>
              </a:rPr>
              <a:t>作、比</a:t>
            </a:r>
            <a:r>
              <a:rPr lang="zh-CN" sz="1200" b="1">
                <a:latin typeface="楷体" panose="02010609060101010101" charset="-122"/>
                <a:ea typeface="楷体" panose="02010609060101010101" charset="-122"/>
                <a:cs typeface="楷体" panose="02010609060101010101" charset="-122"/>
                <a:sym typeface="+mn-ea"/>
              </a:rPr>
              <a:t>较，逐步发现莫比乌斯带的特征，激发学生强烈的好奇心和创造欲望，拓宽学生视野，培养学生大胆猜测、勇于探究的精神。</a:t>
            </a:r>
            <a:endParaRPr lang="zh-CN" altLang="en-US" sz="1200" b="1" dirty="0">
              <a:latin typeface="楷体" panose="02010609060101010101" charset="-122"/>
              <a:ea typeface="楷体" panose="02010609060101010101" charset="-122"/>
              <a:cs typeface="楷体" panose="02010609060101010101" charset="-122"/>
            </a:endParaRPr>
          </a:p>
          <a:p>
            <a:pPr indent="0" fontAlgn="auto">
              <a:lnSpc>
                <a:spcPts val="1600"/>
              </a:lnSpc>
            </a:pPr>
            <a:r>
              <a:rPr lang="en-US" sz="1200" b="1" dirty="0">
                <a:latin typeface="楷体" panose="02010609060101010101" charset="-122"/>
                <a:ea typeface="楷体" panose="02010609060101010101" charset="-122"/>
                <a:cs typeface="楷体" panose="02010609060101010101" charset="-122"/>
              </a:rPr>
              <a:t>    </a:t>
            </a:r>
            <a:r>
              <a:rPr sz="1200" b="1" dirty="0">
                <a:latin typeface="楷体" panose="02010609060101010101" charset="-122"/>
                <a:ea typeface="楷体" panose="02010609060101010101" charset="-122"/>
                <a:cs typeface="楷体" panose="02010609060101010101" charset="-122"/>
              </a:rPr>
              <a:t>百年大计，教育为本；教育大计，教师为本。此次“四课”</a:t>
            </a:r>
            <a:r>
              <a:rPr lang="zh-CN" sz="1200" b="1" dirty="0">
                <a:latin typeface="楷体" panose="02010609060101010101" charset="-122"/>
                <a:ea typeface="楷体" panose="02010609060101010101" charset="-122"/>
                <a:cs typeface="楷体" panose="02010609060101010101" charset="-122"/>
              </a:rPr>
              <a:t>比赛活动</a:t>
            </a:r>
            <a:r>
              <a:rPr sz="1200" b="1" dirty="0">
                <a:latin typeface="楷体" panose="02010609060101010101" charset="-122"/>
                <a:ea typeface="楷体" panose="02010609060101010101" charset="-122"/>
                <a:cs typeface="楷体" panose="02010609060101010101" charset="-122"/>
              </a:rPr>
              <a:t>的开展，为</a:t>
            </a:r>
            <a:r>
              <a:rPr lang="zh-CN" sz="1200" b="1" dirty="0">
                <a:latin typeface="楷体" panose="02010609060101010101" charset="-122"/>
                <a:ea typeface="楷体" panose="02010609060101010101" charset="-122"/>
                <a:cs typeface="楷体" panose="02010609060101010101" charset="-122"/>
              </a:rPr>
              <a:t>青年</a:t>
            </a:r>
            <a:r>
              <a:rPr sz="1200" b="1" dirty="0">
                <a:latin typeface="楷体" panose="02010609060101010101" charset="-122"/>
                <a:ea typeface="楷体" panose="02010609060101010101" charset="-122"/>
                <a:cs typeface="楷体" panose="02010609060101010101" charset="-122"/>
              </a:rPr>
              <a:t>教师提供了展示自己的舞台，充分</a:t>
            </a:r>
            <a:r>
              <a:rPr lang="zh-CN" sz="1200" b="1" dirty="0">
                <a:latin typeface="楷体" panose="02010609060101010101" charset="-122"/>
                <a:ea typeface="楷体" panose="02010609060101010101" charset="-122"/>
                <a:cs typeface="楷体" panose="02010609060101010101" charset="-122"/>
              </a:rPr>
              <a:t>展现</a:t>
            </a:r>
            <a:r>
              <a:rPr sz="1200" b="1" dirty="0">
                <a:latin typeface="楷体" panose="02010609060101010101" charset="-122"/>
                <a:ea typeface="楷体" panose="02010609060101010101" charset="-122"/>
                <a:cs typeface="楷体" panose="02010609060101010101" charset="-122"/>
              </a:rPr>
              <a:t>了老师</a:t>
            </a:r>
            <a:r>
              <a:rPr lang="zh-CN" sz="1200" b="1" dirty="0">
                <a:latin typeface="楷体" panose="02010609060101010101" charset="-122"/>
                <a:ea typeface="楷体" panose="02010609060101010101" charset="-122"/>
                <a:cs typeface="楷体" panose="02010609060101010101" charset="-122"/>
              </a:rPr>
              <a:t>们</a:t>
            </a:r>
            <a:r>
              <a:rPr sz="1200" b="1" dirty="0">
                <a:latin typeface="楷体" panose="02010609060101010101" charset="-122"/>
                <a:ea typeface="楷体" panose="02010609060101010101" charset="-122"/>
                <a:cs typeface="楷体" panose="02010609060101010101" charset="-122"/>
              </a:rPr>
              <a:t>良好</a:t>
            </a:r>
            <a:r>
              <a:rPr lang="zh-CN" sz="1200" b="1" dirty="0">
                <a:latin typeface="楷体" panose="02010609060101010101" charset="-122"/>
                <a:ea typeface="楷体" panose="02010609060101010101" charset="-122"/>
                <a:cs typeface="楷体" panose="02010609060101010101" charset="-122"/>
              </a:rPr>
              <a:t>的</a:t>
            </a:r>
            <a:r>
              <a:rPr sz="1200" b="1" dirty="0">
                <a:latin typeface="楷体" panose="02010609060101010101" charset="-122"/>
                <a:ea typeface="楷体" panose="02010609060101010101" charset="-122"/>
                <a:cs typeface="楷体" panose="02010609060101010101" charset="-122"/>
              </a:rPr>
              <a:t>精神面貌，</a:t>
            </a:r>
            <a:r>
              <a:rPr lang="zh-CN" sz="1200" b="1" dirty="0">
                <a:latin typeface="楷体" panose="02010609060101010101" charset="-122"/>
                <a:ea typeface="楷体" panose="02010609060101010101" charset="-122"/>
                <a:cs typeface="楷体" panose="02010609060101010101" charset="-122"/>
              </a:rPr>
              <a:t>同时也为数学教师教学能力提升和高质量的课堂教学模式注入了新的智慧和活力。</a:t>
            </a:r>
            <a:endParaRPr lang="zh-CN" sz="1200" b="1" dirty="0">
              <a:latin typeface="楷体" panose="02010609060101010101" charset="-122"/>
              <a:ea typeface="楷体" panose="02010609060101010101" charset="-122"/>
              <a:cs typeface="楷体" panose="02010609060101010101" charset="-122"/>
            </a:endParaRPr>
          </a:p>
          <a:p>
            <a:pPr indent="0" fontAlgn="auto">
              <a:lnSpc>
                <a:spcPts val="1600"/>
              </a:lnSpc>
            </a:pPr>
            <a:r>
              <a:rPr lang="en-US" altLang="zh-CN" sz="1200" b="1" dirty="0">
                <a:latin typeface="楷体" panose="02010609060101010101" charset="-122"/>
                <a:ea typeface="楷体" panose="02010609060101010101" charset="-122"/>
                <a:cs typeface="楷体" panose="02010609060101010101" charset="-122"/>
              </a:rPr>
              <a:t>     </a:t>
            </a:r>
            <a:r>
              <a:rPr lang="zh-CN" sz="1000" b="1" dirty="0">
                <a:latin typeface="楷体" panose="02010609060101010101" charset="-122"/>
                <a:ea typeface="楷体" panose="02010609060101010101" charset="-122"/>
                <a:cs typeface="楷体" panose="02010609060101010101" charset="-122"/>
              </a:rPr>
              <a:t>（撰稿：尚照虹</a:t>
            </a:r>
            <a:r>
              <a:rPr lang="en-US" altLang="zh-CN" sz="1000" b="1" dirty="0">
                <a:latin typeface="楷体" panose="02010609060101010101" charset="-122"/>
                <a:ea typeface="楷体" panose="02010609060101010101" charset="-122"/>
                <a:cs typeface="楷体" panose="02010609060101010101" charset="-122"/>
              </a:rPr>
              <a:t>   </a:t>
            </a:r>
            <a:r>
              <a:rPr lang="zh-CN" altLang="en-US" sz="1000" b="1" dirty="0">
                <a:latin typeface="楷体" panose="02010609060101010101" charset="-122"/>
                <a:ea typeface="楷体" panose="02010609060101010101" charset="-122"/>
                <a:cs typeface="楷体" panose="02010609060101010101" charset="-122"/>
              </a:rPr>
              <a:t>初审：马彩梅</a:t>
            </a:r>
            <a:r>
              <a:rPr lang="en-US" altLang="zh-CN" sz="1000" b="1" dirty="0">
                <a:latin typeface="楷体" panose="02010609060101010101" charset="-122"/>
                <a:ea typeface="楷体" panose="02010609060101010101" charset="-122"/>
                <a:cs typeface="楷体" panose="02010609060101010101" charset="-122"/>
              </a:rPr>
              <a:t>  </a:t>
            </a:r>
            <a:r>
              <a:rPr lang="zh-CN" altLang="en-US" sz="1000" b="1" dirty="0">
                <a:latin typeface="楷体" panose="02010609060101010101" charset="-122"/>
                <a:ea typeface="楷体" panose="02010609060101010101" charset="-122"/>
                <a:cs typeface="楷体" panose="02010609060101010101" charset="-122"/>
              </a:rPr>
              <a:t>复审：郑华</a:t>
            </a:r>
            <a:r>
              <a:rPr lang="en-US" altLang="zh-CN" sz="1000" b="1" dirty="0">
                <a:latin typeface="楷体" panose="02010609060101010101" charset="-122"/>
                <a:ea typeface="楷体" panose="02010609060101010101" charset="-122"/>
                <a:cs typeface="楷体" panose="02010609060101010101" charset="-122"/>
              </a:rPr>
              <a:t>  </a:t>
            </a:r>
            <a:r>
              <a:rPr lang="zh-CN" altLang="en-US" sz="1000" b="1" dirty="0">
                <a:latin typeface="楷体" panose="02010609060101010101" charset="-122"/>
                <a:ea typeface="楷体" panose="02010609060101010101" charset="-122"/>
                <a:cs typeface="楷体" panose="02010609060101010101" charset="-122"/>
              </a:rPr>
              <a:t>终审：蒋晓莹</a:t>
            </a:r>
            <a:r>
              <a:rPr lang="zh-CN" sz="1000" b="1" dirty="0">
                <a:latin typeface="楷体" panose="02010609060101010101" charset="-122"/>
                <a:ea typeface="楷体" panose="02010609060101010101" charset="-122"/>
                <a:cs typeface="楷体" panose="02010609060101010101" charset="-122"/>
              </a:rPr>
              <a:t>）</a:t>
            </a:r>
            <a:endParaRPr lang="en-US" altLang="zh-CN" sz="1400" b="1" dirty="0">
              <a:latin typeface="楷体" panose="02010609060101010101" charset="-122"/>
              <a:ea typeface="楷体" panose="02010609060101010101" charset="-122"/>
              <a:cs typeface="楷体" panose="02010609060101010101" charset="-122"/>
              <a:sym typeface="+mn-lt"/>
            </a:endParaRPr>
          </a:p>
          <a:p>
            <a:endParaRPr lang="zh-CN" altLang="en-US" sz="1400" b="1" dirty="0">
              <a:latin typeface="楷体" panose="02010609060101010101" charset="-122"/>
              <a:ea typeface="楷体" panose="02010609060101010101" charset="-122"/>
              <a:cs typeface="楷体" panose="02010609060101010101" charset="-122"/>
            </a:endParaRPr>
          </a:p>
        </p:txBody>
      </p:sp>
      <p:pic>
        <p:nvPicPr>
          <p:cNvPr id="11" name="图片 10" descr="MTXX_PT20230921_205305179"/>
          <p:cNvPicPr>
            <a:picLocks noChangeAspect="1"/>
          </p:cNvPicPr>
          <p:nvPr/>
        </p:nvPicPr>
        <p:blipFill>
          <a:blip r:embed="rId5"/>
          <a:stretch>
            <a:fillRect/>
          </a:stretch>
        </p:blipFill>
        <p:spPr>
          <a:xfrm>
            <a:off x="4725670" y="1955800"/>
            <a:ext cx="4187190" cy="450786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2.xml><?xml version="1.0" encoding="utf-8"?>
<p:tagLst xmlns:p="http://schemas.openxmlformats.org/presentationml/2006/main">
  <p:tag name="KSO_WPP_MARK_KEY" val="47525cc6-fa65-462b-a8a1-fbd58bce4a4f"/>
  <p:tag name="COMMONDATA" val="eyJoZGlkIjoiOTdlZDViZDdmYzllZjFiYzM5NmYyNzk4ZGI3MTk1ZW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826</Words>
  <Application>WPS 演示</Application>
  <PresentationFormat>全屏显示(4:3)</PresentationFormat>
  <Paragraphs>14</Paragraphs>
  <Slides>1</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vt:i4>
      </vt:variant>
    </vt:vector>
  </HeadingPairs>
  <TitlesOfParts>
    <vt:vector size="12" baseType="lpstr">
      <vt:lpstr>Arial</vt:lpstr>
      <vt:lpstr>宋体</vt:lpstr>
      <vt:lpstr>Wingdings</vt:lpstr>
      <vt:lpstr>微软雅黑</vt:lpstr>
      <vt:lpstr>楷体</vt:lpstr>
      <vt:lpstr>黑体</vt:lpstr>
      <vt:lpstr>等线</vt:lpstr>
      <vt:lpstr>Arial Unicode MS</vt:lpstr>
      <vt:lpstr>等线 Light</vt:lpstr>
      <vt:lpstr>Office 主题​​</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郑华</cp:lastModifiedBy>
  <cp:revision>118</cp:revision>
  <dcterms:created xsi:type="dcterms:W3CDTF">2019-06-19T02:08:00Z</dcterms:created>
  <dcterms:modified xsi:type="dcterms:W3CDTF">2023-09-25T08:27:27Z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BAE9A7590B3E448CBC452B6C0A7D329C</vt:lpwstr>
  </property>
</Properties>
</file>