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6" r:id="rId3"/>
  </p:sldIdLst>
  <p:sldSz cx="9144000" cy="6858000" type="screen4x3"/>
  <p:notesSz cx="6858000" cy="9144000"/>
  <p:custDataLst>
    <p:tags r:id="rId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E6E6E6"/>
    <a:srgbClr val="D60093"/>
    <a:srgbClr val="FFFFFE"/>
    <a:srgbClr val="F6F7F7"/>
    <a:srgbClr val="DCDCDC"/>
    <a:srgbClr val="F0F0F0"/>
    <a:srgbClr val="C8C8C8"/>
    <a:srgbClr val="FFFFF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70" d="100"/>
          <a:sy n="70" d="100"/>
        </p:scale>
        <p:origin x="-1458"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2588281"/>
            <a:ext cx="8139178"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2588281"/>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1296000"/>
            <a:ext cx="8139178"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0"/>
            <a:ext cx="8139178"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5"/>
            <a:ext cx="8139178"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1296000"/>
            <a:ext cx="396243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1296000"/>
            <a:ext cx="396243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1296000"/>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789043"/>
            <a:ext cx="39624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296000"/>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789043"/>
            <a:ext cx="396243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8"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1296000"/>
            <a:ext cx="396243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6349833"/>
            <a:ext cx="2025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49833"/>
            <a:ext cx="297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457950" y="6349833"/>
            <a:ext cx="2025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65.xml"/><Relationship Id="rId7" Type="http://schemas.openxmlformats.org/officeDocument/2006/relationships/image" Target="../media/image4.png"/><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3.png"/><Relationship Id="rId2" Type="http://schemas.openxmlformats.org/officeDocument/2006/relationships/image" Target="../media/image2.jpe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66.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最新模板图片"/>
          <p:cNvPicPr>
            <a:picLocks noChangeAspect="1"/>
          </p:cNvPicPr>
          <p:nvPr/>
        </p:nvPicPr>
        <p:blipFill>
          <a:blip r:embed="rId1"/>
          <a:stretch>
            <a:fillRect/>
          </a:stretch>
        </p:blipFill>
        <p:spPr>
          <a:xfrm>
            <a:off x="-123825" y="635"/>
            <a:ext cx="9316085" cy="7110095"/>
          </a:xfrm>
          <a:prstGeom prst="rect">
            <a:avLst/>
          </a:prstGeom>
        </p:spPr>
      </p:pic>
      <p:pic>
        <p:nvPicPr>
          <p:cNvPr id="3" name="图片 2" descr="B612Kaji_20191027_173854_307"/>
          <p:cNvPicPr>
            <a:picLocks noChangeAspect="1"/>
          </p:cNvPicPr>
          <p:nvPr/>
        </p:nvPicPr>
        <p:blipFill>
          <a:blip r:embed="rId2" cstate="print"/>
          <a:stretch>
            <a:fillRect/>
          </a:stretch>
        </p:blipFill>
        <p:spPr>
          <a:xfrm>
            <a:off x="321310" y="415925"/>
            <a:ext cx="4401185" cy="1494790"/>
          </a:xfrm>
          <a:prstGeom prst="rect">
            <a:avLst/>
          </a:prstGeom>
          <a:blipFill>
            <a:blip r:embed="rId3" cstate="print"/>
            <a:tile tx="0" ty="0" sx="100000" sy="100000" flip="none" algn="tl"/>
          </a:blipFill>
          <a:effectLst>
            <a:softEdge rad="635000"/>
          </a:effectLst>
        </p:spPr>
      </p:pic>
      <p:sp>
        <p:nvSpPr>
          <p:cNvPr id="9" name="文本框 8"/>
          <p:cNvSpPr txBox="1"/>
          <p:nvPr/>
        </p:nvSpPr>
        <p:spPr>
          <a:xfrm>
            <a:off x="396240" y="1605915"/>
            <a:ext cx="4326255" cy="306705"/>
          </a:xfrm>
          <a:prstGeom prst="rect">
            <a:avLst/>
          </a:prstGeom>
          <a:noFill/>
        </p:spPr>
        <p:txBody>
          <a:bodyPr wrap="square" rtlCol="0">
            <a:spAutoFit/>
          </a:bodyPr>
          <a:lstStyle/>
          <a:p>
            <a:r>
              <a:rPr lang="zh-CN" altLang="zh-CN" sz="1400" b="1" dirty="0">
                <a:solidFill>
                  <a:srgbClr val="0000CC"/>
                </a:solidFill>
                <a:latin typeface="楷体" panose="02010609060101010101" charset="-122"/>
                <a:ea typeface="楷体" panose="02010609060101010101" charset="-122"/>
                <a:cs typeface="楷体" panose="02010609060101010101" charset="-122"/>
              </a:rPr>
              <a:t>贺兰县第八小学     第</a:t>
            </a:r>
            <a:r>
              <a:rPr lang="en-US" altLang="zh-CN" sz="1400" b="1" dirty="0">
                <a:solidFill>
                  <a:srgbClr val="0000CC"/>
                </a:solidFill>
                <a:latin typeface="楷体" panose="02010609060101010101" charset="-122"/>
                <a:ea typeface="楷体" panose="02010609060101010101" charset="-122"/>
                <a:cs typeface="楷体" panose="02010609060101010101" charset="-122"/>
              </a:rPr>
              <a:t>10</a:t>
            </a:r>
            <a:r>
              <a:rPr lang="zh-CN" altLang="zh-CN" sz="1400" b="1" dirty="0">
                <a:solidFill>
                  <a:srgbClr val="0000CC"/>
                </a:solidFill>
                <a:latin typeface="楷体" panose="02010609060101010101" charset="-122"/>
                <a:ea typeface="楷体" panose="02010609060101010101" charset="-122"/>
                <a:cs typeface="楷体" panose="02010609060101010101" charset="-122"/>
              </a:rPr>
              <a:t>期    </a:t>
            </a:r>
            <a:r>
              <a:rPr lang="en-US" altLang="zh-CN" sz="1400" b="1" dirty="0">
                <a:solidFill>
                  <a:srgbClr val="0000CC"/>
                </a:solidFill>
                <a:latin typeface="楷体" panose="02010609060101010101" charset="-122"/>
                <a:ea typeface="楷体" panose="02010609060101010101" charset="-122"/>
                <a:cs typeface="楷体" panose="02010609060101010101" charset="-122"/>
              </a:rPr>
              <a:t> 2023</a:t>
            </a:r>
            <a:r>
              <a:rPr lang="zh-CN" altLang="zh-CN" sz="1400" b="1" dirty="0" smtClean="0">
                <a:solidFill>
                  <a:srgbClr val="0000CC"/>
                </a:solidFill>
                <a:latin typeface="楷体" panose="02010609060101010101" charset="-122"/>
                <a:ea typeface="楷体" panose="02010609060101010101" charset="-122"/>
                <a:cs typeface="楷体" panose="02010609060101010101" charset="-122"/>
              </a:rPr>
              <a:t>年</a:t>
            </a:r>
            <a:r>
              <a:rPr lang="en-US" altLang="zh-CN" sz="1400" b="1" dirty="0" smtClean="0">
                <a:solidFill>
                  <a:srgbClr val="0000CC"/>
                </a:solidFill>
                <a:latin typeface="楷体" panose="02010609060101010101" charset="-122"/>
                <a:ea typeface="楷体" panose="02010609060101010101" charset="-122"/>
                <a:cs typeface="楷体" panose="02010609060101010101" charset="-122"/>
              </a:rPr>
              <a:t>8</a:t>
            </a:r>
            <a:r>
              <a:rPr lang="zh-CN" altLang="zh-CN" sz="1400" b="1" dirty="0" smtClean="0">
                <a:solidFill>
                  <a:srgbClr val="0000CC"/>
                </a:solidFill>
                <a:latin typeface="楷体" panose="02010609060101010101" charset="-122"/>
                <a:ea typeface="楷体" panose="02010609060101010101" charset="-122"/>
                <a:cs typeface="楷体" panose="02010609060101010101" charset="-122"/>
              </a:rPr>
              <a:t>月</a:t>
            </a:r>
            <a:r>
              <a:rPr lang="en-US" altLang="zh-CN" sz="1400" b="1" dirty="0" smtClean="0">
                <a:solidFill>
                  <a:srgbClr val="0000CC"/>
                </a:solidFill>
                <a:latin typeface="楷体" panose="02010609060101010101" charset="-122"/>
                <a:ea typeface="楷体" panose="02010609060101010101" charset="-122"/>
                <a:cs typeface="楷体" panose="02010609060101010101" charset="-122"/>
              </a:rPr>
              <a:t>31</a:t>
            </a:r>
            <a:r>
              <a:rPr lang="zh-CN" altLang="zh-CN" sz="1400" b="1" dirty="0">
                <a:solidFill>
                  <a:srgbClr val="0000CC"/>
                </a:solidFill>
                <a:latin typeface="楷体" panose="02010609060101010101" charset="-122"/>
                <a:ea typeface="楷体" panose="02010609060101010101" charset="-122"/>
                <a:cs typeface="楷体" panose="02010609060101010101" charset="-122"/>
              </a:rPr>
              <a:t>日</a:t>
            </a:r>
            <a:r>
              <a:rPr lang="zh-CN" altLang="zh-CN" sz="1400" dirty="0">
                <a:solidFill>
                  <a:srgbClr val="0000CC"/>
                </a:solidFill>
                <a:latin typeface="楷体" panose="02010609060101010101" charset="-122"/>
                <a:ea typeface="楷体" panose="02010609060101010101" charset="-122"/>
                <a:cs typeface="楷体" panose="02010609060101010101" charset="-122"/>
              </a:rPr>
              <a:t> </a:t>
            </a:r>
            <a:endParaRPr lang="zh-CN" altLang="zh-CN" sz="1400" dirty="0">
              <a:solidFill>
                <a:srgbClr val="0000CC"/>
              </a:solidFill>
              <a:latin typeface="楷体" panose="02010609060101010101" charset="-122"/>
              <a:ea typeface="楷体" panose="02010609060101010101" charset="-122"/>
              <a:cs typeface="楷体" panose="02010609060101010101" charset="-122"/>
            </a:endParaRPr>
          </a:p>
        </p:txBody>
      </p:sp>
      <p:sp>
        <p:nvSpPr>
          <p:cNvPr id="10" name="文本框 9"/>
          <p:cNvSpPr txBox="1"/>
          <p:nvPr/>
        </p:nvSpPr>
        <p:spPr>
          <a:xfrm>
            <a:off x="1513205" y="531495"/>
            <a:ext cx="2275840" cy="829945"/>
          </a:xfrm>
          <a:prstGeom prst="rect">
            <a:avLst/>
          </a:prstGeom>
          <a:noFill/>
        </p:spPr>
        <p:txBody>
          <a:bodyPr wrap="square" rtlCol="0">
            <a:spAutoFit/>
          </a:bodyPr>
          <a:lstStyle/>
          <a:p>
            <a:r>
              <a:rPr lang="en-US" altLang="zh-CN" sz="4800" b="1">
                <a:solidFill>
                  <a:srgbClr val="FF0000"/>
                </a:solidFill>
                <a:latin typeface="华文行楷" panose="02010800040101010101" charset="-122"/>
                <a:ea typeface="华文行楷" panose="02010800040101010101" charset="-122"/>
                <a:cs typeface="华文行楷" panose="02010800040101010101" charset="-122"/>
              </a:rPr>
              <a:t> </a:t>
            </a:r>
            <a:r>
              <a:rPr lang="zh-CN" altLang="en-US" sz="4800" b="1">
                <a:solidFill>
                  <a:srgbClr val="FF0000"/>
                </a:solidFill>
                <a:latin typeface="华文行楷" panose="02010800040101010101" charset="-122"/>
                <a:ea typeface="华文行楷" panose="02010800040101010101" charset="-122"/>
                <a:cs typeface="华文行楷" panose="02010800040101010101" charset="-122"/>
              </a:rPr>
              <a:t>简   报</a:t>
            </a:r>
            <a:endParaRPr lang="zh-CN" altLang="en-US" sz="4800" b="1">
              <a:solidFill>
                <a:srgbClr val="FF0000"/>
              </a:solidFill>
              <a:latin typeface="华文行楷" panose="02010800040101010101" charset="-122"/>
              <a:ea typeface="华文行楷" panose="02010800040101010101" charset="-122"/>
              <a:cs typeface="华文行楷" panose="02010800040101010101" charset="-122"/>
            </a:endParaRPr>
          </a:p>
        </p:txBody>
      </p:sp>
      <p:sp>
        <p:nvSpPr>
          <p:cNvPr id="2" name="文本框 1"/>
          <p:cNvSpPr txBox="1"/>
          <p:nvPr>
            <p:custDataLst>
              <p:tags r:id="rId4"/>
            </p:custDataLst>
          </p:nvPr>
        </p:nvSpPr>
        <p:spPr>
          <a:xfrm>
            <a:off x="354330" y="2050415"/>
            <a:ext cx="4119880" cy="1014730"/>
          </a:xfrm>
          <a:prstGeom prst="rect">
            <a:avLst/>
          </a:prstGeom>
          <a:noFill/>
        </p:spPr>
        <p:txBody>
          <a:bodyPr wrap="square" rtlCol="0">
            <a:spAutoFit/>
          </a:bodyPr>
          <a:p>
            <a:pPr indent="0" algn="ctr" fontAlgn="auto">
              <a:lnSpc>
                <a:spcPts val="2400"/>
              </a:lnSpc>
              <a:spcBef>
                <a:spcPts val="0"/>
              </a:spcBef>
            </a:pPr>
            <a:r>
              <a:rPr lang="zh-CN" b="1" spc="350">
                <a:solidFill>
                  <a:schemeClr val="tx1"/>
                </a:solidFill>
                <a:uFillTx/>
                <a:latin typeface="方正公文小标宋" panose="02000500000000000000" charset="-122"/>
                <a:ea typeface="方正公文小标宋" panose="02000500000000000000" charset="-122"/>
                <a:cs typeface="方正公文小标宋" panose="02000500000000000000" charset="-122"/>
              </a:rPr>
              <a:t>开篇新学期</a:t>
            </a:r>
            <a:r>
              <a:rPr lang="en-US" altLang="zh-CN" b="1" spc="350">
                <a:solidFill>
                  <a:schemeClr val="tx1"/>
                </a:solidFill>
                <a:uFillTx/>
                <a:latin typeface="方正公文小标宋" panose="02000500000000000000" charset="-122"/>
                <a:ea typeface="方正公文小标宋" panose="02000500000000000000" charset="-122"/>
                <a:cs typeface="方正公文小标宋" panose="02000500000000000000" charset="-122"/>
              </a:rPr>
              <a:t> </a:t>
            </a:r>
            <a:r>
              <a:rPr lang="zh-CN" b="1" spc="350">
                <a:solidFill>
                  <a:schemeClr val="tx1"/>
                </a:solidFill>
                <a:uFillTx/>
                <a:latin typeface="方正公文小标宋" panose="02000500000000000000" charset="-122"/>
                <a:ea typeface="方正公文小标宋" panose="02000500000000000000" charset="-122"/>
                <a:cs typeface="方正公文小标宋" panose="02000500000000000000" charset="-122"/>
              </a:rPr>
              <a:t> 聚力“心”教研</a:t>
            </a:r>
            <a:r>
              <a:rPr lang="en-US" altLang="zh-CN" sz="1600" spc="300">
                <a:solidFill>
                  <a:schemeClr val="tx1"/>
                </a:solidFill>
                <a:uFillTx/>
                <a:latin typeface="方正公文小标宋" panose="02000500000000000000" charset="-122"/>
                <a:ea typeface="方正公文小标宋" panose="02000500000000000000" charset="-122"/>
                <a:cs typeface="方正公文小标宋" panose="02000500000000000000" charset="-122"/>
              </a:rPr>
              <a:t>       </a:t>
            </a:r>
            <a:endParaRPr lang="en-US" altLang="zh-CN" sz="1600" spc="300">
              <a:solidFill>
                <a:schemeClr val="tx1"/>
              </a:solidFill>
              <a:uFillTx/>
              <a:latin typeface="方正公文小标宋" panose="02000500000000000000" charset="-122"/>
              <a:ea typeface="方正公文小标宋" panose="02000500000000000000" charset="-122"/>
              <a:cs typeface="方正公文小标宋" panose="02000500000000000000" charset="-122"/>
            </a:endParaRPr>
          </a:p>
          <a:p>
            <a:pPr indent="0" algn="r" fontAlgn="auto">
              <a:lnSpc>
                <a:spcPts val="2400"/>
              </a:lnSpc>
              <a:spcBef>
                <a:spcPts val="0"/>
              </a:spcBef>
            </a:pPr>
            <a:r>
              <a:rPr lang="en-US" altLang="zh-CN" sz="1600" spc="300">
                <a:solidFill>
                  <a:schemeClr val="tx1"/>
                </a:solidFill>
                <a:uFillTx/>
                <a:latin typeface="方正公文小标宋" panose="02000500000000000000" charset="-122"/>
                <a:ea typeface="方正公文小标宋" panose="02000500000000000000" charset="-122"/>
                <a:cs typeface="方正公文小标宋" panose="02000500000000000000" charset="-122"/>
              </a:rPr>
              <a:t> </a:t>
            </a:r>
            <a:r>
              <a:rPr lang="en-US" altLang="zh-CN" sz="1400" b="1" spc="300">
                <a:solidFill>
                  <a:schemeClr val="tx1"/>
                </a:solidFill>
                <a:uFillTx/>
                <a:latin typeface="楷体" panose="02010609060101010101" charset="-122"/>
                <a:ea typeface="楷体" panose="02010609060101010101" charset="-122"/>
                <a:cs typeface="楷体" panose="02010609060101010101" charset="-122"/>
              </a:rPr>
              <a:t>——</a:t>
            </a:r>
            <a:r>
              <a:rPr lang="zh-CN" altLang="en-US" sz="1400" b="1">
                <a:latin typeface="楷体" panose="02010609060101010101" charset="-122"/>
                <a:ea typeface="楷体" panose="02010609060101010101" charset="-122"/>
                <a:cs typeface="楷体" panose="02010609060101010101" charset="-122"/>
                <a:sym typeface="+mn-ea"/>
              </a:rPr>
              <a:t>记贺兰八小数学教研组教研工作安排活动</a:t>
            </a:r>
            <a:endParaRPr lang="zh-CN" altLang="en-US" sz="1400" b="1">
              <a:latin typeface="楷体" panose="02010609060101010101" charset="-122"/>
              <a:ea typeface="楷体" panose="02010609060101010101" charset="-122"/>
              <a:cs typeface="楷体" panose="02010609060101010101" charset="-122"/>
              <a:sym typeface="+mn-ea"/>
            </a:endParaRPr>
          </a:p>
          <a:p>
            <a:pPr indent="0" algn="r" fontAlgn="auto">
              <a:lnSpc>
                <a:spcPts val="2400"/>
              </a:lnSpc>
              <a:spcBef>
                <a:spcPts val="0"/>
              </a:spcBef>
            </a:pPr>
            <a:endParaRPr lang="zh-CN" altLang="en-US" sz="1400" b="1" spc="150">
              <a:solidFill>
                <a:schemeClr val="tx1"/>
              </a:solidFill>
              <a:uFillTx/>
              <a:latin typeface="楷体" panose="02010609060101010101" charset="-122"/>
              <a:ea typeface="楷体" panose="02010609060101010101" charset="-122"/>
              <a:cs typeface="楷体" panose="02010609060101010101" charset="-122"/>
            </a:endParaRPr>
          </a:p>
        </p:txBody>
      </p:sp>
      <p:sp>
        <p:nvSpPr>
          <p:cNvPr id="6" name="文本框 5"/>
          <p:cNvSpPr txBox="1"/>
          <p:nvPr>
            <p:custDataLst>
              <p:tags r:id="rId5"/>
            </p:custDataLst>
          </p:nvPr>
        </p:nvSpPr>
        <p:spPr>
          <a:xfrm>
            <a:off x="258445" y="2750820"/>
            <a:ext cx="4368165" cy="3938270"/>
          </a:xfrm>
          <a:prstGeom prst="rect">
            <a:avLst/>
          </a:prstGeom>
          <a:noFill/>
        </p:spPr>
        <p:txBody>
          <a:bodyPr wrap="square" rtlCol="0">
            <a:spAutoFit/>
          </a:bodyPr>
          <a:p>
            <a:pPr indent="304800" fontAlgn="auto">
              <a:lnSpc>
                <a:spcPts val="2000"/>
              </a:lnSpc>
              <a:extLst>
                <a:ext uri="{35155182-B16C-46BC-9424-99874614C6A1}">
                  <wpsdc:indentchars xmlns:wpsdc="http://www.wps.cn/officeDocument/2017/drawingmlCustomData" val="200" checksum="1077528236"/>
                </a:ext>
              </a:extLst>
            </a:pPr>
            <a:r>
              <a:rPr lang="zh-CN" sz="1200" b="1">
                <a:latin typeface="楷体" panose="02010609060101010101" charset="-122"/>
                <a:ea typeface="楷体" panose="02010609060101010101" charset="-122"/>
                <a:cs typeface="楷体" panose="02010609060101010101" charset="-122"/>
              </a:rPr>
              <a:t>初秋玉露清，早雁出空鸣。又是一年开学季，</a:t>
            </a:r>
            <a:r>
              <a:rPr lang="zh-CN" altLang="en-US" sz="1200" b="1">
                <a:latin typeface="楷体" panose="02010609060101010101" charset="-122"/>
                <a:ea typeface="楷体" panose="02010609060101010101" charset="-122"/>
                <a:cs typeface="楷体" panose="02010609060101010101" charset="-122"/>
                <a:sym typeface="+mn-ea"/>
              </a:rPr>
              <a:t>贺兰八小全体数学教师</a:t>
            </a:r>
            <a:r>
              <a:rPr lang="en-US" altLang="zh-CN" sz="1200" b="1">
                <a:latin typeface="楷体" panose="02010609060101010101" charset="-122"/>
                <a:ea typeface="楷体" panose="02010609060101010101" charset="-122"/>
                <a:cs typeface="楷体" panose="02010609060101010101" charset="-122"/>
                <a:sym typeface="+mn-ea"/>
              </a:rPr>
              <a:t>8</a:t>
            </a:r>
            <a:r>
              <a:rPr lang="zh-CN" altLang="en-US" sz="1200" b="1">
                <a:latin typeface="楷体" panose="02010609060101010101" charset="-122"/>
                <a:ea typeface="楷体" panose="02010609060101010101" charset="-122"/>
                <a:cs typeface="楷体" panose="02010609060101010101" charset="-122"/>
                <a:sym typeface="+mn-ea"/>
              </a:rPr>
              <a:t>月</a:t>
            </a:r>
            <a:r>
              <a:rPr lang="en-US" altLang="zh-CN" sz="1200" b="1">
                <a:latin typeface="楷体" panose="02010609060101010101" charset="-122"/>
                <a:ea typeface="楷体" panose="02010609060101010101" charset="-122"/>
                <a:cs typeface="楷体" panose="02010609060101010101" charset="-122"/>
                <a:sym typeface="+mn-ea"/>
              </a:rPr>
              <a:t>30</a:t>
            </a:r>
            <a:r>
              <a:rPr lang="zh-CN" altLang="en-US" sz="1200" b="1">
                <a:latin typeface="楷体" panose="02010609060101010101" charset="-122"/>
                <a:ea typeface="楷体" panose="02010609060101010101" charset="-122"/>
                <a:cs typeface="楷体" panose="02010609060101010101" charset="-122"/>
                <a:sym typeface="+mn-ea"/>
              </a:rPr>
              <a:t>日又相聚在校二楼会议室，开启了新的教研旅程。本次活动由教研组长马彩梅主持，共分两个部分：一是解读新学期数学教研组计划及活动安排；二是组织教师进行了数学新课程标准内容测试。</a:t>
            </a:r>
            <a:endParaRPr lang="zh-CN" altLang="en-US" sz="1200" b="1">
              <a:latin typeface="楷体" panose="02010609060101010101" charset="-122"/>
              <a:ea typeface="楷体" panose="02010609060101010101" charset="-122"/>
              <a:cs typeface="楷体" panose="02010609060101010101" charset="-122"/>
              <a:sym typeface="+mn-ea"/>
            </a:endParaRPr>
          </a:p>
          <a:p>
            <a:pPr indent="355600" algn="l" fontAlgn="auto">
              <a:lnSpc>
                <a:spcPts val="2000"/>
              </a:lnSpc>
            </a:pPr>
            <a:r>
              <a:rPr lang="zh-CN" altLang="en-US" sz="1200" b="1">
                <a:latin typeface="楷体" panose="02010609060101010101" charset="-122"/>
                <a:ea typeface="楷体" panose="02010609060101010101" charset="-122"/>
                <a:cs typeface="楷体" panose="02010609060101010101" charset="-122"/>
              </a:rPr>
              <a:t>首先，组长马彩梅</a:t>
            </a:r>
            <a:r>
              <a:rPr lang="zh-CN" altLang="en-US" sz="1200" b="1">
                <a:latin typeface="楷体" panose="02010609060101010101" charset="-122"/>
                <a:ea typeface="楷体" panose="02010609060101010101" charset="-122"/>
                <a:cs typeface="楷体" panose="02010609060101010101" charset="-122"/>
                <a:sym typeface="+mn-ea"/>
              </a:rPr>
              <a:t>针对上学期期末教学检查中存在的问题进行了反馈，并提出了本学期新的要求和整改措施。接着，</a:t>
            </a:r>
            <a:r>
              <a:rPr lang="zh-CN" altLang="en-US" sz="1200" b="1">
                <a:latin typeface="楷体" panose="02010609060101010101" charset="-122"/>
                <a:ea typeface="楷体" panose="02010609060101010101" charset="-122"/>
                <a:cs typeface="楷体" panose="02010609060101010101" charset="-122"/>
              </a:rPr>
              <a:t>向老师们详细地陈述了本学期数学教研组工作计划，并对本学期的教学工作做了具体安排。教研组将会</a:t>
            </a:r>
            <a:r>
              <a:rPr lang="zh-CN" altLang="en-US" sz="1200" b="1">
                <a:latin typeface="楷体" panose="02010609060101010101" charset="-122"/>
                <a:ea typeface="楷体" panose="02010609060101010101" charset="-122"/>
                <a:cs typeface="楷体" panose="02010609060101010101" charset="-122"/>
                <a:sym typeface="+mn-ea"/>
              </a:rPr>
              <a:t>围绕教研室工作要点和学校教学教研计划，以《义务教育数学课程标准(2022年版)》为指导、</a:t>
            </a:r>
            <a:r>
              <a:rPr lang="en-US" altLang="zh-CN" sz="1200" b="1">
                <a:latin typeface="楷体" panose="02010609060101010101" charset="-122"/>
                <a:ea typeface="楷体" panose="02010609060101010101" charset="-122"/>
                <a:cs typeface="楷体" panose="02010609060101010101" charset="-122"/>
              </a:rPr>
              <a:t>“</a:t>
            </a:r>
            <a:r>
              <a:rPr lang="zh-CN" altLang="en-US" sz="1200" b="1">
                <a:latin typeface="楷体" panose="02010609060101010101" charset="-122"/>
                <a:ea typeface="楷体" panose="02010609060101010101" charset="-122"/>
                <a:cs typeface="楷体" panose="02010609060101010101" charset="-122"/>
              </a:rPr>
              <a:t>互联网＋教育</a:t>
            </a:r>
            <a:r>
              <a:rPr lang="en-US" altLang="zh-CN" sz="1200" b="1">
                <a:latin typeface="楷体" panose="02010609060101010101" charset="-122"/>
                <a:ea typeface="楷体" panose="02010609060101010101" charset="-122"/>
                <a:cs typeface="楷体" panose="02010609060101010101" charset="-122"/>
              </a:rPr>
              <a:t>”</a:t>
            </a:r>
            <a:r>
              <a:rPr lang="zh-CN" altLang="en-US" sz="1200" b="1">
                <a:latin typeface="楷体" panose="02010609060101010101" charset="-122"/>
                <a:ea typeface="楷体" panose="02010609060101010101" charset="-122"/>
                <a:cs typeface="楷体" panose="02010609060101010101" charset="-122"/>
              </a:rPr>
              <a:t>为载体，聚焦教育教学质量提升，加强信息技术应用能力提升工程2.0与数学学科课堂教学深度融合研究。在落实好“双减”、</a:t>
            </a:r>
            <a:r>
              <a:rPr lang="en-US" altLang="zh-CN" sz="1200" b="1">
                <a:latin typeface="楷体" panose="02010609060101010101" charset="-122"/>
                <a:ea typeface="楷体" panose="02010609060101010101" charset="-122"/>
                <a:cs typeface="楷体" panose="02010609060101010101" charset="-122"/>
              </a:rPr>
              <a:t>“</a:t>
            </a:r>
            <a:r>
              <a:rPr lang="zh-CN" altLang="en-US" sz="1200" b="1">
                <a:latin typeface="楷体" panose="02010609060101010101" charset="-122"/>
                <a:ea typeface="楷体" panose="02010609060101010101" charset="-122"/>
                <a:cs typeface="楷体" panose="02010609060101010101" charset="-122"/>
              </a:rPr>
              <a:t>五项管理</a:t>
            </a:r>
            <a:r>
              <a:rPr lang="en-US" altLang="zh-CN" sz="1200" b="1">
                <a:latin typeface="楷体" panose="02010609060101010101" charset="-122"/>
                <a:ea typeface="楷体" panose="02010609060101010101" charset="-122"/>
                <a:cs typeface="楷体" panose="02010609060101010101" charset="-122"/>
              </a:rPr>
              <a:t>”</a:t>
            </a:r>
            <a:r>
              <a:rPr lang="zh-CN" altLang="en-US" sz="1200" b="1">
                <a:latin typeface="楷体" panose="02010609060101010101" charset="-122"/>
                <a:ea typeface="楷体" panose="02010609060101010101" charset="-122"/>
                <a:cs typeface="楷体" panose="02010609060101010101" charset="-122"/>
              </a:rPr>
              <a:t>政策的同时，把新课标理念转化为实践层面的可操作要领，继续提升教学水平，规范教学行为，以教学质量的稳步提高为主线，开展校本教研。</a:t>
            </a:r>
            <a:endParaRPr lang="zh-CN" altLang="en-US" sz="1200" b="1">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4548505" y="341630"/>
            <a:ext cx="4278630" cy="2284095"/>
          </a:xfrm>
          <a:prstGeom prst="rect">
            <a:avLst/>
          </a:prstGeom>
          <a:noFill/>
        </p:spPr>
        <p:txBody>
          <a:bodyPr wrap="square" rtlCol="0">
            <a:spAutoFit/>
          </a:bodyPr>
          <a:p>
            <a:pPr indent="0" algn="l" fontAlgn="auto">
              <a:lnSpc>
                <a:spcPts val="1900"/>
              </a:lnSpc>
            </a:pPr>
            <a:r>
              <a:rPr lang="zh-CN" altLang="en-US" sz="1200" b="1">
                <a:latin typeface="楷体" panose="02010609060101010101" charset="-122"/>
                <a:ea typeface="楷体" panose="02010609060101010101" charset="-122"/>
                <a:cs typeface="楷体" panose="02010609060101010101" charset="-122"/>
                <a:sym typeface="+mn-ea"/>
              </a:rPr>
              <a:t>最后，教导处针对假期老师们课标内容学习情况进行了测试。从答卷中看出，老师们假期能对任教的各学段课标认真研学。</a:t>
            </a:r>
            <a:endParaRPr lang="zh-CN" altLang="en-US" sz="1200" b="1">
              <a:latin typeface="楷体" panose="02010609060101010101" charset="-122"/>
              <a:ea typeface="楷体" panose="02010609060101010101" charset="-122"/>
              <a:cs typeface="楷体" panose="02010609060101010101" charset="-122"/>
              <a:sym typeface="+mn-ea"/>
            </a:endParaRPr>
          </a:p>
          <a:p>
            <a:pPr indent="0" algn="l" fontAlgn="auto">
              <a:lnSpc>
                <a:spcPts val="1900"/>
              </a:lnSpc>
            </a:pPr>
            <a:r>
              <a:rPr lang="zh-CN" altLang="en-US" sz="1200" b="1">
                <a:latin typeface="楷体" panose="02010609060101010101" charset="-122"/>
                <a:ea typeface="楷体" panose="02010609060101010101" charset="-122"/>
                <a:cs typeface="楷体" panose="02010609060101010101" charset="-122"/>
                <a:sym typeface="+mn-ea"/>
              </a:rPr>
              <a:t> </a:t>
            </a:r>
            <a:r>
              <a:rPr lang="en-US" altLang="zh-CN" sz="1200" b="1">
                <a:latin typeface="楷体" panose="02010609060101010101" charset="-122"/>
                <a:ea typeface="楷体" panose="02010609060101010101" charset="-122"/>
                <a:cs typeface="楷体" panose="02010609060101010101" charset="-122"/>
                <a:sym typeface="+mn-ea"/>
              </a:rPr>
              <a:t>   </a:t>
            </a:r>
            <a:r>
              <a:rPr lang="zh-CN" altLang="en-US" sz="1200" b="1">
                <a:latin typeface="楷体" panose="02010609060101010101" charset="-122"/>
                <a:ea typeface="楷体" panose="02010609060101010101" charset="-122"/>
                <a:cs typeface="楷体" panose="02010609060101010101" charset="-122"/>
                <a:sym typeface="+mn-ea"/>
              </a:rPr>
              <a:t>教研是我们教学的基础，</a:t>
            </a:r>
            <a:r>
              <a:rPr lang="zh-CN" altLang="en-US" sz="1200" b="1">
                <a:latin typeface="楷体" panose="02010609060101010101" charset="-122"/>
                <a:ea typeface="楷体" panose="02010609060101010101" charset="-122"/>
                <a:cs typeface="楷体" panose="02010609060101010101" charset="-122"/>
                <a:sym typeface="+mn-ea"/>
              </a:rPr>
              <a:t>课标是我们教学的方向，蒋晓莹副校长又结合本次教研活动对新学期老师们的教学工作提出了新的要求和期望。</a:t>
            </a:r>
            <a:r>
              <a:rPr lang="zh-CN" altLang="en-US" sz="1200" b="1">
                <a:latin typeface="楷体" panose="02010609060101010101" charset="-122"/>
                <a:ea typeface="楷体" panose="02010609060101010101" charset="-122"/>
                <a:cs typeface="楷体" panose="02010609060101010101" charset="-122"/>
                <a:sym typeface="+mn-ea"/>
              </a:rPr>
              <a:t>新的学期，我们要踔厉奋发，勇毅前行，凝心聚力，精耕细耘，努力开拓数学教研新局面。扎实有效地开展好每一次教研活动，不断提高课堂教学效率和教育教学质量。</a:t>
            </a:r>
            <a:r>
              <a:rPr lang="en-US" sz="1200" b="1">
                <a:latin typeface="楷体" panose="02010609060101010101" charset="-122"/>
                <a:ea typeface="楷体" panose="02010609060101010101" charset="-122"/>
                <a:cs typeface="楷体" panose="02010609060101010101" charset="-122"/>
                <a:sym typeface="+mn-ea"/>
              </a:rPr>
              <a:t>             </a:t>
            </a:r>
            <a:endParaRPr lang="en-US" sz="1200" b="1">
              <a:latin typeface="楷体" panose="02010609060101010101" charset="-122"/>
              <a:ea typeface="楷体" panose="02010609060101010101" charset="-122"/>
              <a:cs typeface="楷体" panose="02010609060101010101" charset="-122"/>
              <a:sym typeface="+mn-ea"/>
            </a:endParaRPr>
          </a:p>
          <a:p>
            <a:pPr indent="0" algn="l" fontAlgn="auto">
              <a:lnSpc>
                <a:spcPts val="1900"/>
              </a:lnSpc>
            </a:pPr>
            <a:r>
              <a:rPr lang="en-US" sz="1200" b="1">
                <a:latin typeface="楷体" panose="02010609060101010101" charset="-122"/>
                <a:ea typeface="楷体" panose="02010609060101010101" charset="-122"/>
                <a:cs typeface="楷体" panose="02010609060101010101" charset="-122"/>
                <a:sym typeface="+mn-ea"/>
              </a:rPr>
              <a:t>                          </a:t>
            </a:r>
            <a:r>
              <a:rPr lang="zh-CN" sz="1000" b="1">
                <a:latin typeface="楷体" panose="02010609060101010101" charset="-122"/>
                <a:ea typeface="楷体" panose="02010609060101010101" charset="-122"/>
                <a:cs typeface="楷体" panose="02010609060101010101" charset="-122"/>
                <a:sym typeface="+mn-ea"/>
              </a:rPr>
              <a:t>（编辑：马彩梅</a:t>
            </a:r>
            <a:r>
              <a:rPr lang="en-US" altLang="zh-CN" sz="1000" b="1">
                <a:latin typeface="楷体" panose="02010609060101010101" charset="-122"/>
                <a:ea typeface="楷体" panose="02010609060101010101" charset="-122"/>
                <a:cs typeface="楷体" panose="02010609060101010101" charset="-122"/>
                <a:sym typeface="+mn-ea"/>
              </a:rPr>
              <a:t>    </a:t>
            </a:r>
            <a:r>
              <a:rPr lang="zh-CN" altLang="en-US" sz="1000" b="1">
                <a:latin typeface="楷体" panose="02010609060101010101" charset="-122"/>
                <a:ea typeface="楷体" panose="02010609060101010101" charset="-122"/>
                <a:cs typeface="楷体" panose="02010609060101010101" charset="-122"/>
                <a:sym typeface="+mn-ea"/>
              </a:rPr>
              <a:t>终审：蒋晓莹）</a:t>
            </a:r>
            <a:endParaRPr sz="1000" b="1">
              <a:latin typeface="楷体" panose="02010609060101010101" charset="-122"/>
              <a:ea typeface="楷体" panose="02010609060101010101" charset="-122"/>
              <a:cs typeface="楷体" panose="02010609060101010101" charset="-122"/>
            </a:endParaRPr>
          </a:p>
        </p:txBody>
      </p:sp>
      <p:pic>
        <p:nvPicPr>
          <p:cNvPr id="4" name="图片 3" descr="[HMOX0ZO_1N2PNOZLOLA~CB"/>
          <p:cNvPicPr>
            <a:picLocks noChangeAspect="1"/>
          </p:cNvPicPr>
          <p:nvPr>
            <p:custDataLst>
              <p:tags r:id="rId6"/>
            </p:custDataLst>
          </p:nvPr>
        </p:nvPicPr>
        <p:blipFill>
          <a:blip r:embed="rId7"/>
          <a:stretch>
            <a:fillRect/>
          </a:stretch>
        </p:blipFill>
        <p:spPr>
          <a:xfrm>
            <a:off x="595630" y="525780"/>
            <a:ext cx="876300" cy="876300"/>
          </a:xfrm>
          <a:prstGeom prst="rect">
            <a:avLst/>
          </a:prstGeom>
        </p:spPr>
      </p:pic>
      <p:pic>
        <p:nvPicPr>
          <p:cNvPr id="12" name="图片 11"/>
          <p:cNvPicPr>
            <a:picLocks noChangeAspect="1"/>
          </p:cNvPicPr>
          <p:nvPr>
            <p:custDataLst>
              <p:tags r:id="rId8"/>
            </p:custDataLst>
          </p:nvPr>
        </p:nvPicPr>
        <p:blipFill>
          <a:blip r:embed="rId9"/>
          <a:stretch>
            <a:fillRect/>
          </a:stretch>
        </p:blipFill>
        <p:spPr>
          <a:xfrm>
            <a:off x="4626610" y="2686685"/>
            <a:ext cx="4109720" cy="3870325"/>
          </a:xfrm>
          <a:prstGeom prst="rect">
            <a:avLst/>
          </a:prstGeom>
        </p:spPr>
      </p:pic>
    </p:spTree>
    <p:custDataLst>
      <p:tags r:id="rId10"/>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BEAUTIFY_FLAG" val=""/>
  <p:tag name="KSO_WM_UNIT_PLACING_PICTURE_USER_VIEWPORT" val="{&quot;height&quot;:1137,&quot;width&quot;:669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7.xml><?xml version="1.0" encoding="utf-8"?>
<p:tagLst xmlns:p="http://schemas.openxmlformats.org/presentationml/2006/main">
  <p:tag name="COMMONDATA" val="eyJoZGlkIjoiOTdlZDViZDdmYzllZjFiYzM5NmYyNzk4ZGI3MTk1ZWMifQ=="/>
  <p:tag name="KSO_WPP_MARK_KEY" val="2349661d-e0a2-4213-b1d0-4dac50c06d7d"/>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722</Words>
  <Application>WPS 演示</Application>
  <PresentationFormat>全屏显示(4:3)</PresentationFormat>
  <Paragraphs>15</Paragraphs>
  <Slides>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微软雅黑</vt:lpstr>
      <vt:lpstr>楷体</vt:lpstr>
      <vt:lpstr>华文行楷</vt:lpstr>
      <vt:lpstr>方正公文小标宋</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郑华</cp:lastModifiedBy>
  <cp:revision>111</cp:revision>
  <dcterms:created xsi:type="dcterms:W3CDTF">2019-06-19T02:08:00Z</dcterms:created>
  <dcterms:modified xsi:type="dcterms:W3CDTF">2023-08-31T03:34:50Z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2052-12.1.0.15120</vt:lpwstr>
  </property>
  <property fmtid="{D5CDD505-2E9C-101B-9397-08002B2CF9AE}" pid="3" name="ICV">
    <vt:lpwstr>4063A843785F47C8901E978C0CD0252A_13</vt:lpwstr>
  </property>
</Properties>
</file>