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4" r:id="rId12"/>
    <p:sldId id="428" r:id="rId14"/>
    <p:sldId id="541" r:id="rId15"/>
    <p:sldId id="396" r:id="rId16"/>
    <p:sldId id="698" r:id="rId17"/>
    <p:sldId id="540" r:id="rId18"/>
    <p:sldId id="401" r:id="rId19"/>
    <p:sldId id="697" r:id="rId20"/>
    <p:sldId id="542" r:id="rId21"/>
    <p:sldId id="735" r:id="rId22"/>
    <p:sldId id="729" r:id="rId23"/>
    <p:sldId id="728" r:id="rId24"/>
    <p:sldId id="733" r:id="rId25"/>
    <p:sldId id="736" r:id="rId26"/>
    <p:sldId id="734" r:id="rId27"/>
    <p:sldId id="737" r:id="rId28"/>
    <p:sldId id="738" r:id="rId29"/>
    <p:sldId id="739" r:id="rId30"/>
    <p:sldId id="727" r:id="rId31"/>
    <p:sldId id="763" r:id="rId32"/>
    <p:sldId id="764" r:id="rId33"/>
    <p:sldId id="781" r:id="rId34"/>
    <p:sldId id="782" r:id="rId35"/>
    <p:sldId id="783" r:id="rId36"/>
    <p:sldId id="791" r:id="rId37"/>
    <p:sldId id="792" r:id="rId38"/>
    <p:sldId id="785" r:id="rId39"/>
    <p:sldId id="786" r:id="rId40"/>
    <p:sldId id="789" r:id="rId41"/>
    <p:sldId id="613" r:id="rId42"/>
    <p:sldId id="788" r:id="rId43"/>
    <p:sldId id="790" r:id="rId44"/>
    <p:sldId id="301" r:id="rId45"/>
  </p:sldIdLst>
  <p:sldSz cx="12190095" cy="685927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4743"/>
    <a:srgbClr val="3D53F7"/>
    <a:srgbClr val="03B9CE"/>
    <a:srgbClr val="E36652"/>
    <a:srgbClr val="F0A901"/>
    <a:srgbClr val="88AF20"/>
    <a:srgbClr val="008D94"/>
    <a:srgbClr val="067FC9"/>
    <a:srgbClr val="067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18" autoAdjust="0"/>
    <p:restoredTop sz="94660"/>
  </p:normalViewPr>
  <p:slideViewPr>
    <p:cSldViewPr snapToGrid="0" showGuides="1">
      <p:cViewPr varScale="1">
        <p:scale>
          <a:sx n="107" d="100"/>
          <a:sy n="107" d="100"/>
        </p:scale>
        <p:origin x="-90" y="-102"/>
      </p:cViewPr>
      <p:guideLst>
        <p:guide orient="horz" pos="2041"/>
        <p:guide pos="36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gs" Target="tags/tag115.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407316" y="407454"/>
            <a:ext cx="11375461" cy="6044360"/>
          </a:xfrm>
          <a:prstGeom prst="rect">
            <a:avLst/>
          </a:prstGeom>
          <a:solidFill>
            <a:schemeClr val="bg1"/>
          </a:solidFill>
          <a:ln>
            <a:noFill/>
          </a:ln>
          <a:effectLst>
            <a:innerShdw blurRad="114300">
              <a:schemeClr val="accent1">
                <a:lumMod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a:stretch>
            <a:fillRect/>
          </a:stretch>
        </p:blipFill>
        <p:spPr>
          <a:xfrm>
            <a:off x="10585155" y="5050187"/>
            <a:ext cx="1869594" cy="2001624"/>
          </a:xfrm>
          <a:prstGeom prst="rect">
            <a:avLst/>
          </a:prstGeom>
        </p:spPr>
      </p:pic>
      <p:pic>
        <p:nvPicPr>
          <p:cNvPr id="9" name="图片 8"/>
          <p:cNvPicPr>
            <a:picLocks noChangeAspect="1"/>
          </p:cNvPicPr>
          <p:nvPr userDrawn="1"/>
        </p:nvPicPr>
        <p:blipFill>
          <a:blip r:embed="rId3"/>
          <a:stretch>
            <a:fillRect/>
          </a:stretch>
        </p:blipFill>
        <p:spPr>
          <a:xfrm>
            <a:off x="1" y="0"/>
            <a:ext cx="2303140" cy="21901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407316" y="407454"/>
            <a:ext cx="11375461" cy="6044360"/>
          </a:xfrm>
          <a:prstGeom prst="rect">
            <a:avLst/>
          </a:prstGeom>
          <a:solidFill>
            <a:schemeClr val="bg1"/>
          </a:solidFill>
          <a:ln>
            <a:noFill/>
          </a:ln>
          <a:effectLst>
            <a:innerShdw blurRad="114300">
              <a:schemeClr val="accent1">
                <a:lumMod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stretch>
            <a:fillRect/>
          </a:stretch>
        </p:blipFill>
        <p:spPr>
          <a:xfrm>
            <a:off x="407316" y="407454"/>
            <a:ext cx="1889508" cy="2419396"/>
          </a:xfrm>
          <a:prstGeom prst="rect">
            <a:avLst/>
          </a:prstGeom>
        </p:spPr>
      </p:pic>
      <p:pic>
        <p:nvPicPr>
          <p:cNvPr id="6" name="图片 5"/>
          <p:cNvPicPr>
            <a:picLocks noChangeAspect="1"/>
          </p:cNvPicPr>
          <p:nvPr userDrawn="1"/>
        </p:nvPicPr>
        <p:blipFill>
          <a:blip r:embed="rId3"/>
          <a:stretch>
            <a:fillRect/>
          </a:stretch>
        </p:blipFill>
        <p:spPr>
          <a:xfrm>
            <a:off x="10195820" y="4933131"/>
            <a:ext cx="2174905" cy="20963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7" Type="http://schemas.openxmlformats.org/officeDocument/2006/relationships/theme" Target="../theme/theme10.xml"/><Relationship Id="rId16" Type="http://schemas.openxmlformats.org/officeDocument/2006/relationships/image" Target="../media/image1.jpeg"/><Relationship Id="rId15" Type="http://schemas.openxmlformats.org/officeDocument/2006/relationships/slideLayout" Target="../slideLayouts/slideLayout50.xml"/><Relationship Id="rId14" Type="http://schemas.openxmlformats.org/officeDocument/2006/relationships/slideLayout" Target="../slideLayouts/slideLayout4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3" Type="http://schemas.openxmlformats.org/officeDocument/2006/relationships/notesSlide" Target="../notesSlides/notesSlide10.xml"/><Relationship Id="rId12" Type="http://schemas.openxmlformats.org/officeDocument/2006/relationships/slideLayout" Target="../slideLayouts/slideLayout43.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43.xml"/><Relationship Id="rId4" Type="http://schemas.openxmlformats.org/officeDocument/2006/relationships/image" Target="../media/image14.png"/><Relationship Id="rId3" Type="http://schemas.openxmlformats.org/officeDocument/2006/relationships/tags" Target="../tags/tag27.xml"/><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3.xml"/><Relationship Id="rId2" Type="http://schemas.openxmlformats.org/officeDocument/2006/relationships/image" Target="../media/image17.png"/><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3.xml"/><Relationship Id="rId2" Type="http://schemas.openxmlformats.org/officeDocument/2006/relationships/tags" Target="../tags/tag31.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7" Type="http://schemas.openxmlformats.org/officeDocument/2006/relationships/notesSlide" Target="../notesSlides/notesSlide17.xml"/><Relationship Id="rId26" Type="http://schemas.openxmlformats.org/officeDocument/2006/relationships/slideLayout" Target="../slideLayouts/slideLayout43.xml"/><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tags" Target="../tags/tag32.xml"/><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3" Type="http://schemas.openxmlformats.org/officeDocument/2006/relationships/notesSlide" Target="../notesSlides/notesSlide19.xml"/><Relationship Id="rId32" Type="http://schemas.openxmlformats.org/officeDocument/2006/relationships/slideLayout" Target="../slideLayouts/slideLayout43.xml"/><Relationship Id="rId31" Type="http://schemas.openxmlformats.org/officeDocument/2006/relationships/tags" Target="../tags/tag86.xml"/><Relationship Id="rId30" Type="http://schemas.openxmlformats.org/officeDocument/2006/relationships/tags" Target="../tags/tag85.xml"/><Relationship Id="rId3" Type="http://schemas.openxmlformats.org/officeDocument/2006/relationships/tags" Target="../tags/tag58.xml"/><Relationship Id="rId29" Type="http://schemas.openxmlformats.org/officeDocument/2006/relationships/tags" Target="../tags/tag84.xml"/><Relationship Id="rId28" Type="http://schemas.openxmlformats.org/officeDocument/2006/relationships/tags" Target="../tags/tag83.xml"/><Relationship Id="rId27" Type="http://schemas.openxmlformats.org/officeDocument/2006/relationships/tags" Target="../tags/tag82.xml"/><Relationship Id="rId26" Type="http://schemas.openxmlformats.org/officeDocument/2006/relationships/tags" Target="../tags/tag81.xml"/><Relationship Id="rId25" Type="http://schemas.openxmlformats.org/officeDocument/2006/relationships/tags" Target="../tags/tag80.xml"/><Relationship Id="rId24" Type="http://schemas.openxmlformats.org/officeDocument/2006/relationships/tags" Target="../tags/tag79.xml"/><Relationship Id="rId23" Type="http://schemas.openxmlformats.org/officeDocument/2006/relationships/tags" Target="../tags/tag78.xml"/><Relationship Id="rId22" Type="http://schemas.openxmlformats.org/officeDocument/2006/relationships/tags" Target="../tags/tag77.xml"/><Relationship Id="rId21" Type="http://schemas.openxmlformats.org/officeDocument/2006/relationships/tags" Target="../tags/tag76.xml"/><Relationship Id="rId20" Type="http://schemas.openxmlformats.org/officeDocument/2006/relationships/tags" Target="../tags/tag75.xml"/><Relationship Id="rId2" Type="http://schemas.openxmlformats.org/officeDocument/2006/relationships/tags" Target="../tags/tag57.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notesSlide" Target="../notesSlides/notesSlide20.xml"/><Relationship Id="rId1" Type="http://schemas.openxmlformats.org/officeDocument/2006/relationships/tags" Target="../tags/tag87.xml"/></Relationships>
</file>

<file path=ppt/slides/_rels/slide2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2" Type="http://schemas.openxmlformats.org/officeDocument/2006/relationships/notesSlide" Target="../notesSlides/notesSlide21.xml"/><Relationship Id="rId11" Type="http://schemas.openxmlformats.org/officeDocument/2006/relationships/slideLayout" Target="../slideLayouts/slideLayout43.xml"/><Relationship Id="rId10" Type="http://schemas.openxmlformats.org/officeDocument/2006/relationships/tags" Target="../tags/tag104.xml"/><Relationship Id="rId1" Type="http://schemas.openxmlformats.org/officeDocument/2006/relationships/tags" Target="../tags/tag95.xml"/></Relationships>
</file>

<file path=ppt/slides/_rels/slide23.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2" Type="http://schemas.openxmlformats.org/officeDocument/2006/relationships/notesSlide" Target="../notesSlides/notesSlide22.xml"/><Relationship Id="rId11" Type="http://schemas.openxmlformats.org/officeDocument/2006/relationships/slideLayout" Target="../slideLayouts/slideLayout43.xml"/><Relationship Id="rId10" Type="http://schemas.openxmlformats.org/officeDocument/2006/relationships/tags" Target="../tags/tag114.xml"/><Relationship Id="rId1" Type="http://schemas.openxmlformats.org/officeDocument/2006/relationships/tags" Target="../tags/tag10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3.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3.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3.xml"/><Relationship Id="rId2" Type="http://schemas.openxmlformats.org/officeDocument/2006/relationships/image" Target="../media/image22.png"/><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3.xml"/><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3.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3.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43.xml"/><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6.xml"/><Relationship Id="rId17" Type="http://schemas.openxmlformats.org/officeDocument/2006/relationships/slideLayout" Target="../slideLayouts/slideLayout43.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6"/>
          <p:cNvSpPr txBox="1"/>
          <p:nvPr/>
        </p:nvSpPr>
        <p:spPr>
          <a:xfrm>
            <a:off x="5077460" y="371475"/>
            <a:ext cx="4526915" cy="598805"/>
          </a:xfrm>
          <a:prstGeom prst="rect">
            <a:avLst/>
          </a:prstGeom>
          <a:solidFill>
            <a:srgbClr val="03B9CE"/>
          </a:solidFill>
          <a:ln w="152400">
            <a:solidFill>
              <a:srgbClr val="03B9CE"/>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noAutofit/>
          </a:bodyPr>
          <a:lstStyle/>
          <a:p>
            <a:pPr algn="ctr"/>
            <a:r>
              <a:rPr lang="zh-CN" sz="3200" b="1" dirty="0">
                <a:solidFill>
                  <a:schemeClr val="tx1"/>
                </a:solidFill>
                <a:latin typeface="微软雅黑" panose="020B0503020204020204" pitchFamily="34" charset="-122"/>
                <a:ea typeface="微软雅黑" panose="020B0503020204020204" pitchFamily="34" charset="-122"/>
              </a:rPr>
              <a:t>外研版九年级上册</a:t>
            </a:r>
            <a:endParaRPr lang="zh-CN" sz="4800" b="1" dirty="0">
              <a:solidFill>
                <a:schemeClr val="tx1"/>
              </a:solidFill>
              <a:latin typeface="微软雅黑" panose="020B0503020204020204" pitchFamily="34" charset="-122"/>
              <a:ea typeface="微软雅黑" panose="020B0503020204020204" pitchFamily="34" charset="-122"/>
            </a:endParaRPr>
          </a:p>
          <a:p>
            <a:pPr algn="ctr"/>
            <a:endParaRPr lang="zh-CN" altLang="en-US" sz="4800" b="1" dirty="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5601986" y="4918670"/>
            <a:ext cx="5497179" cy="521970"/>
          </a:xfrm>
          <a:prstGeom prst="rect">
            <a:avLst/>
          </a:prstGeom>
        </p:spPr>
        <p:txBody>
          <a:bodyPr wrap="square">
            <a:spAutoFit/>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扁担沟中心学校    杨碧茜</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flipH="1" flipV="1">
            <a:off x="10023147" y="5116892"/>
            <a:ext cx="2058018" cy="1633788"/>
            <a:chOff x="3419345" y="385660"/>
            <a:chExt cx="1447546" cy="1149156"/>
          </a:xfrm>
        </p:grpSpPr>
        <p:sp>
          <p:nvSpPr>
            <p:cNvPr id="62" name="椭圆 61"/>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3" name="椭圆 62"/>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4" name="椭圆 63"/>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5" name="椭圆 64"/>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66" name="组合 65"/>
          <p:cNvGrpSpPr/>
          <p:nvPr/>
        </p:nvGrpSpPr>
        <p:grpSpPr>
          <a:xfrm>
            <a:off x="10330815" y="0"/>
            <a:ext cx="1729740" cy="1070507"/>
            <a:chOff x="3321783" y="385660"/>
            <a:chExt cx="1545108" cy="1064445"/>
          </a:xfrm>
        </p:grpSpPr>
        <p:sp>
          <p:nvSpPr>
            <p:cNvPr id="67" name="椭圆 66"/>
            <p:cNvSpPr/>
            <p:nvPr/>
          </p:nvSpPr>
          <p:spPr>
            <a:xfrm flipV="1">
              <a:off x="3321783" y="6406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8" name="椭圆 67"/>
            <p:cNvSpPr/>
            <p:nvPr/>
          </p:nvSpPr>
          <p:spPr>
            <a:xfrm flipV="1">
              <a:off x="3910529" y="1150455"/>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9" name="椭圆 68"/>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0" name="椭圆 69"/>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pic>
        <p:nvPicPr>
          <p:cNvPr id="2" name="图片 1"/>
          <p:cNvPicPr>
            <a:picLocks noChangeAspect="1"/>
          </p:cNvPicPr>
          <p:nvPr/>
        </p:nvPicPr>
        <p:blipFill>
          <a:blip r:embed="rId1"/>
          <a:stretch>
            <a:fillRect/>
          </a:stretch>
        </p:blipFill>
        <p:spPr>
          <a:xfrm>
            <a:off x="116840" y="256540"/>
            <a:ext cx="4714875" cy="6186170"/>
          </a:xfrm>
          <a:prstGeom prst="rect">
            <a:avLst/>
          </a:prstGeom>
        </p:spPr>
      </p:pic>
      <p:sp>
        <p:nvSpPr>
          <p:cNvPr id="4" name="文本框 6"/>
          <p:cNvSpPr txBox="1"/>
          <p:nvPr/>
        </p:nvSpPr>
        <p:spPr>
          <a:xfrm>
            <a:off x="5077460" y="2138045"/>
            <a:ext cx="6740525" cy="1913255"/>
          </a:xfrm>
          <a:prstGeom prst="rect">
            <a:avLst/>
          </a:prstGeom>
          <a:solidFill>
            <a:srgbClr val="03B9CE"/>
          </a:solidFill>
          <a:ln w="152400">
            <a:solidFill>
              <a:srgbClr val="03B9CE"/>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noAutofit/>
          </a:bodyPr>
          <a:p>
            <a:pPr algn="ct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sym typeface="+mn-ea"/>
              </a:rPr>
              <a:t>Module 11 Photos</a:t>
            </a:r>
            <a:endPar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a:r>
              <a:rPr lang="en-US" altLang="zh-CN"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Unit1 He’s the boy who won the photo competition last year.</a:t>
            </a:r>
            <a:endParaRPr lang="en-US" altLang="zh-CN"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750" fill="hold"/>
                                        <p:tgtEl>
                                          <p:spTgt spid="61"/>
                                        </p:tgtEl>
                                        <p:attrNameLst>
                                          <p:attrName>ppt_w</p:attrName>
                                        </p:attrNameLst>
                                      </p:cBhvr>
                                      <p:tavLst>
                                        <p:tav tm="0">
                                          <p:val>
                                            <p:fltVal val="0"/>
                                          </p:val>
                                        </p:tav>
                                        <p:tav tm="100000">
                                          <p:val>
                                            <p:strVal val="#ppt_w"/>
                                          </p:val>
                                        </p:tav>
                                      </p:tavLst>
                                    </p:anim>
                                    <p:anim calcmode="lin" valueType="num">
                                      <p:cBhvr>
                                        <p:cTn id="8" dur="750" fill="hold"/>
                                        <p:tgtEl>
                                          <p:spTgt spid="61"/>
                                        </p:tgtEl>
                                        <p:attrNameLst>
                                          <p:attrName>ppt_h</p:attrName>
                                        </p:attrNameLst>
                                      </p:cBhvr>
                                      <p:tavLst>
                                        <p:tav tm="0">
                                          <p:val>
                                            <p:fltVal val="0"/>
                                          </p:val>
                                        </p:tav>
                                        <p:tav tm="100000">
                                          <p:val>
                                            <p:strVal val="#ppt_h"/>
                                          </p:val>
                                        </p:tav>
                                      </p:tavLst>
                                    </p:anim>
                                    <p:animEffect transition="in" filter="fade">
                                      <p:cBhvr>
                                        <p:cTn id="9" dur="75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750" fill="hold"/>
                                        <p:tgtEl>
                                          <p:spTgt spid="66"/>
                                        </p:tgtEl>
                                        <p:attrNameLst>
                                          <p:attrName>ppt_w</p:attrName>
                                        </p:attrNameLst>
                                      </p:cBhvr>
                                      <p:tavLst>
                                        <p:tav tm="0">
                                          <p:val>
                                            <p:fltVal val="0"/>
                                          </p:val>
                                        </p:tav>
                                        <p:tav tm="100000">
                                          <p:val>
                                            <p:strVal val="#ppt_w"/>
                                          </p:val>
                                        </p:tav>
                                      </p:tavLst>
                                    </p:anim>
                                    <p:anim calcmode="lin" valueType="num">
                                      <p:cBhvr>
                                        <p:cTn id="13" dur="750" fill="hold"/>
                                        <p:tgtEl>
                                          <p:spTgt spid="66"/>
                                        </p:tgtEl>
                                        <p:attrNameLst>
                                          <p:attrName>ppt_h</p:attrName>
                                        </p:attrNameLst>
                                      </p:cBhvr>
                                      <p:tavLst>
                                        <p:tav tm="0">
                                          <p:val>
                                            <p:fltVal val="0"/>
                                          </p:val>
                                        </p:tav>
                                        <p:tav tm="100000">
                                          <p:val>
                                            <p:strVal val="#ppt_h"/>
                                          </p:val>
                                        </p:tav>
                                      </p:tavLst>
                                    </p:anim>
                                    <p:animEffect transition="in" filter="fade">
                                      <p:cBhvr>
                                        <p:cTn id="14" dur="750"/>
                                        <p:tgtEl>
                                          <p:spTgt spid="6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8" grpId="0"/>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8" name="直接连接符 47"/>
          <p:cNvCxnSpPr>
            <a:endCxn id="3" idx="0"/>
          </p:cNvCxnSpPr>
          <p:nvPr/>
        </p:nvCxnSpPr>
        <p:spPr>
          <a:xfrm>
            <a:off x="6023072" y="315834"/>
            <a:ext cx="19047" cy="572934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48"/>
          <p:cNvGrpSpPr/>
          <p:nvPr/>
        </p:nvGrpSpPr>
        <p:grpSpPr>
          <a:xfrm>
            <a:off x="5615215" y="67312"/>
            <a:ext cx="815712" cy="815822"/>
            <a:chOff x="3714631" y="870654"/>
            <a:chExt cx="612068" cy="612068"/>
          </a:xfrm>
          <a:scene3d>
            <a:camera prst="orthographicFront">
              <a:rot lat="0" lon="0" rev="0"/>
            </a:camera>
            <a:lightRig rig="glow" dir="t">
              <a:rot lat="0" lon="0" rev="4800000"/>
            </a:lightRig>
          </a:scene3d>
        </p:grpSpPr>
        <p:sp>
          <p:nvSpPr>
            <p:cNvPr id="50" name="椭圆 49"/>
            <p:cNvSpPr/>
            <p:nvPr/>
          </p:nvSpPr>
          <p:spPr>
            <a:xfrm>
              <a:off x="3714631" y="870654"/>
              <a:ext cx="612068" cy="612068"/>
            </a:xfrm>
            <a:prstGeom prst="ellipse">
              <a:avLst/>
            </a:prstGeom>
            <a:solidFill>
              <a:schemeClr val="accent1"/>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solidFill>
                <a:latin typeface="华文细黑" panose="02010600040101010101" pitchFamily="2" charset="-122"/>
                <a:ea typeface="华文细黑" panose="02010600040101010101" pitchFamily="2" charset="-122"/>
                <a:cs typeface="+mn-ea"/>
              </a:endParaRPr>
            </a:p>
          </p:txBody>
        </p:sp>
        <p:sp>
          <p:nvSpPr>
            <p:cNvPr id="51" name="TextBox 50"/>
            <p:cNvSpPr txBox="1"/>
            <p:nvPr/>
          </p:nvSpPr>
          <p:spPr>
            <a:xfrm>
              <a:off x="3897023" y="1022799"/>
              <a:ext cx="247289" cy="283939"/>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p>
              <a:pPr algn="ctr"/>
              <a:r>
                <a:rPr lang="en-US" altLang="zh-CN" sz="1865" b="1" dirty="0">
                  <a:solidFill>
                    <a:schemeClr val="bg1"/>
                  </a:solidFill>
                  <a:latin typeface="华文细黑" panose="02010600040101010101" pitchFamily="2" charset="-122"/>
                  <a:ea typeface="华文细黑" panose="02010600040101010101" pitchFamily="2" charset="-122"/>
                  <a:cs typeface="+mn-ea"/>
                </a:rPr>
                <a:t>1</a:t>
              </a:r>
              <a:endParaRPr lang="en-US" altLang="zh-CN" sz="1865" b="1" dirty="0">
                <a:solidFill>
                  <a:schemeClr val="bg1"/>
                </a:solidFill>
                <a:latin typeface="华文细黑" panose="02010600040101010101" pitchFamily="2" charset="-122"/>
                <a:ea typeface="华文细黑" panose="02010600040101010101" pitchFamily="2" charset="-122"/>
                <a:cs typeface="+mn-ea"/>
              </a:endParaRPr>
            </a:p>
          </p:txBody>
        </p:sp>
      </p:grpSp>
      <p:grpSp>
        <p:nvGrpSpPr>
          <p:cNvPr id="5" name="组合 51"/>
          <p:cNvGrpSpPr/>
          <p:nvPr/>
        </p:nvGrpSpPr>
        <p:grpSpPr>
          <a:xfrm>
            <a:off x="5615215" y="1260682"/>
            <a:ext cx="815712" cy="815822"/>
            <a:chOff x="3707904" y="1786886"/>
            <a:chExt cx="612068" cy="612068"/>
          </a:xfrm>
          <a:scene3d>
            <a:camera prst="orthographicFront">
              <a:rot lat="0" lon="0" rev="0"/>
            </a:camera>
            <a:lightRig rig="glow" dir="t">
              <a:rot lat="0" lon="0" rev="4800000"/>
            </a:lightRig>
          </a:scene3d>
        </p:grpSpPr>
        <p:sp>
          <p:nvSpPr>
            <p:cNvPr id="53" name="椭圆 52"/>
            <p:cNvSpPr/>
            <p:nvPr/>
          </p:nvSpPr>
          <p:spPr>
            <a:xfrm>
              <a:off x="3707904" y="1786886"/>
              <a:ext cx="612068" cy="612068"/>
            </a:xfrm>
            <a:prstGeom prst="ellipse">
              <a:avLst/>
            </a:prstGeom>
            <a:solidFill>
              <a:schemeClr val="accent2"/>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solidFill>
                <a:latin typeface="华文细黑" panose="02010600040101010101" pitchFamily="2" charset="-122"/>
                <a:ea typeface="华文细黑" panose="02010600040101010101" pitchFamily="2" charset="-122"/>
                <a:cs typeface="+mn-ea"/>
              </a:endParaRPr>
            </a:p>
          </p:txBody>
        </p:sp>
        <p:sp>
          <p:nvSpPr>
            <p:cNvPr id="54" name="TextBox 53"/>
            <p:cNvSpPr txBox="1"/>
            <p:nvPr/>
          </p:nvSpPr>
          <p:spPr>
            <a:xfrm>
              <a:off x="3890294" y="1939031"/>
              <a:ext cx="247289" cy="283939"/>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p>
              <a:pPr algn="ctr"/>
              <a:r>
                <a:rPr lang="en-US" altLang="zh-CN" sz="1865" b="1" dirty="0">
                  <a:solidFill>
                    <a:schemeClr val="bg1"/>
                  </a:solidFill>
                  <a:latin typeface="华文细黑" panose="02010600040101010101" pitchFamily="2" charset="-122"/>
                  <a:ea typeface="华文细黑" panose="02010600040101010101" pitchFamily="2" charset="-122"/>
                  <a:cs typeface="+mn-ea"/>
                </a:rPr>
                <a:t>2</a:t>
              </a:r>
              <a:endParaRPr lang="en-US" altLang="zh-CN" sz="1865" b="1" dirty="0">
                <a:solidFill>
                  <a:schemeClr val="bg1"/>
                </a:solidFill>
                <a:latin typeface="华文细黑" panose="02010600040101010101" pitchFamily="2" charset="-122"/>
                <a:ea typeface="华文细黑" panose="02010600040101010101" pitchFamily="2" charset="-122"/>
                <a:cs typeface="+mn-ea"/>
              </a:endParaRPr>
            </a:p>
          </p:txBody>
        </p:sp>
      </p:grpSp>
      <p:grpSp>
        <p:nvGrpSpPr>
          <p:cNvPr id="6" name="组合 54"/>
          <p:cNvGrpSpPr/>
          <p:nvPr/>
        </p:nvGrpSpPr>
        <p:grpSpPr>
          <a:xfrm>
            <a:off x="5615215" y="2443257"/>
            <a:ext cx="815712" cy="815822"/>
            <a:chOff x="3701177" y="2695020"/>
            <a:chExt cx="612068" cy="612068"/>
          </a:xfrm>
          <a:scene3d>
            <a:camera prst="orthographicFront">
              <a:rot lat="0" lon="0" rev="0"/>
            </a:camera>
            <a:lightRig rig="glow" dir="t">
              <a:rot lat="0" lon="0" rev="4800000"/>
            </a:lightRig>
          </a:scene3d>
        </p:grpSpPr>
        <p:sp>
          <p:nvSpPr>
            <p:cNvPr id="56" name="椭圆 55"/>
            <p:cNvSpPr/>
            <p:nvPr/>
          </p:nvSpPr>
          <p:spPr>
            <a:xfrm>
              <a:off x="3701177" y="2695020"/>
              <a:ext cx="612068" cy="612068"/>
            </a:xfrm>
            <a:prstGeom prst="ellipse">
              <a:avLst/>
            </a:prstGeom>
            <a:solidFill>
              <a:schemeClr val="accent3"/>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solidFill>
                <a:latin typeface="华文细黑" panose="02010600040101010101" pitchFamily="2" charset="-122"/>
                <a:ea typeface="华文细黑" panose="02010600040101010101" pitchFamily="2" charset="-122"/>
                <a:cs typeface="+mn-ea"/>
              </a:endParaRPr>
            </a:p>
          </p:txBody>
        </p:sp>
        <p:sp>
          <p:nvSpPr>
            <p:cNvPr id="57" name="TextBox 56"/>
            <p:cNvSpPr txBox="1"/>
            <p:nvPr/>
          </p:nvSpPr>
          <p:spPr>
            <a:xfrm>
              <a:off x="3883567" y="2855263"/>
              <a:ext cx="247289" cy="283939"/>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p>
              <a:pPr algn="ctr"/>
              <a:r>
                <a:rPr lang="en-US" altLang="zh-CN" sz="1865" b="1" dirty="0">
                  <a:solidFill>
                    <a:schemeClr val="bg1"/>
                  </a:solidFill>
                  <a:latin typeface="华文细黑" panose="02010600040101010101" pitchFamily="2" charset="-122"/>
                  <a:ea typeface="华文细黑" panose="02010600040101010101" pitchFamily="2" charset="-122"/>
                  <a:cs typeface="+mn-ea"/>
                </a:rPr>
                <a:t>3</a:t>
              </a:r>
              <a:endParaRPr lang="en-US" altLang="zh-CN" sz="1865" b="1" dirty="0">
                <a:solidFill>
                  <a:schemeClr val="bg1"/>
                </a:solidFill>
                <a:latin typeface="华文细黑" panose="02010600040101010101" pitchFamily="2" charset="-122"/>
                <a:ea typeface="华文细黑" panose="02010600040101010101" pitchFamily="2" charset="-122"/>
                <a:cs typeface="+mn-ea"/>
              </a:endParaRPr>
            </a:p>
          </p:txBody>
        </p:sp>
      </p:grpSp>
      <p:grpSp>
        <p:nvGrpSpPr>
          <p:cNvPr id="7" name="组合 57"/>
          <p:cNvGrpSpPr/>
          <p:nvPr/>
        </p:nvGrpSpPr>
        <p:grpSpPr>
          <a:xfrm>
            <a:off x="5615217" y="3685527"/>
            <a:ext cx="815712" cy="815822"/>
            <a:chOff x="3694450" y="3813702"/>
            <a:chExt cx="612068" cy="612068"/>
          </a:xfrm>
          <a:scene3d>
            <a:camera prst="orthographicFront">
              <a:rot lat="0" lon="0" rev="0"/>
            </a:camera>
            <a:lightRig rig="glow" dir="t">
              <a:rot lat="0" lon="0" rev="4800000"/>
            </a:lightRig>
          </a:scene3d>
        </p:grpSpPr>
        <p:sp>
          <p:nvSpPr>
            <p:cNvPr id="59" name="椭圆 58"/>
            <p:cNvSpPr/>
            <p:nvPr/>
          </p:nvSpPr>
          <p:spPr>
            <a:xfrm>
              <a:off x="3694450" y="3813702"/>
              <a:ext cx="612068" cy="612068"/>
            </a:xfrm>
            <a:prstGeom prst="ellipse">
              <a:avLst/>
            </a:prstGeom>
            <a:solidFill>
              <a:schemeClr val="accent4"/>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solidFill>
                <a:latin typeface="华文细黑" panose="02010600040101010101" pitchFamily="2" charset="-122"/>
                <a:ea typeface="华文细黑" panose="02010600040101010101" pitchFamily="2" charset="-122"/>
                <a:cs typeface="+mn-ea"/>
              </a:endParaRPr>
            </a:p>
          </p:txBody>
        </p:sp>
        <p:sp>
          <p:nvSpPr>
            <p:cNvPr id="60" name="TextBox 59"/>
            <p:cNvSpPr txBox="1"/>
            <p:nvPr/>
          </p:nvSpPr>
          <p:spPr>
            <a:xfrm>
              <a:off x="3876840" y="3965847"/>
              <a:ext cx="247289" cy="283939"/>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p>
              <a:pPr algn="ctr"/>
              <a:r>
                <a:rPr lang="en-US" altLang="zh-CN" sz="1865" b="1" dirty="0">
                  <a:solidFill>
                    <a:schemeClr val="bg1"/>
                  </a:solidFill>
                  <a:latin typeface="华文细黑" panose="02010600040101010101" pitchFamily="2" charset="-122"/>
                  <a:ea typeface="华文细黑" panose="02010600040101010101" pitchFamily="2" charset="-122"/>
                  <a:cs typeface="+mn-ea"/>
                </a:rPr>
                <a:t>4</a:t>
              </a:r>
              <a:endParaRPr lang="en-US" altLang="zh-CN" sz="1865" b="1" dirty="0">
                <a:solidFill>
                  <a:schemeClr val="bg1"/>
                </a:solidFill>
                <a:latin typeface="华文细黑" panose="02010600040101010101" pitchFamily="2" charset="-122"/>
                <a:ea typeface="华文细黑" panose="02010600040101010101" pitchFamily="2" charset="-122"/>
                <a:cs typeface="+mn-ea"/>
              </a:endParaRPr>
            </a:p>
          </p:txBody>
        </p:sp>
      </p:grpSp>
      <p:sp>
        <p:nvSpPr>
          <p:cNvPr id="64" name="矩形 63"/>
          <p:cNvSpPr/>
          <p:nvPr/>
        </p:nvSpPr>
        <p:spPr>
          <a:xfrm>
            <a:off x="3530600" y="3797300"/>
            <a:ext cx="2103755" cy="551180"/>
          </a:xfrm>
          <a:prstGeom prst="rect">
            <a:avLst/>
          </a:prstGeom>
        </p:spPr>
        <p:txBody>
          <a:bodyPr wrap="square" lIns="121865" tIns="60933" rIns="121865" bIns="60933">
            <a:spAutoFit/>
          </a:bodyPr>
          <a:p>
            <a:r>
              <a:rPr lang="zh-CN" altLang="en-US" sz="2800" b="1" dirty="0">
                <a:solidFill>
                  <a:schemeClr val="tx1">
                    <a:lumMod val="75000"/>
                    <a:lumOff val="25000"/>
                  </a:schemeClr>
                </a:solidFill>
                <a:latin typeface="华文行楷" panose="02010800040101010101" charset="-122"/>
                <a:ea typeface="华文行楷" panose="02010800040101010101" charset="-122"/>
                <a:cs typeface="+mn-ea"/>
              </a:rPr>
              <a:t>教学重难点</a:t>
            </a:r>
            <a:endParaRPr lang="zh-CN" altLang="en-US" sz="2800" b="1" dirty="0">
              <a:solidFill>
                <a:schemeClr val="tx1">
                  <a:lumMod val="75000"/>
                  <a:lumOff val="25000"/>
                </a:schemeClr>
              </a:solidFill>
              <a:latin typeface="华文行楷" panose="02010800040101010101" charset="-122"/>
              <a:ea typeface="华文行楷" panose="02010800040101010101" charset="-122"/>
              <a:cs typeface="+mn-ea"/>
            </a:endParaRPr>
          </a:p>
        </p:txBody>
      </p:sp>
      <p:sp>
        <p:nvSpPr>
          <p:cNvPr id="66" name="矩形 65"/>
          <p:cNvSpPr/>
          <p:nvPr/>
        </p:nvSpPr>
        <p:spPr>
          <a:xfrm>
            <a:off x="3282950" y="1393190"/>
            <a:ext cx="1986915" cy="551180"/>
          </a:xfrm>
          <a:prstGeom prst="rect">
            <a:avLst/>
          </a:prstGeom>
        </p:spPr>
        <p:txBody>
          <a:bodyPr wrap="square" lIns="121865" tIns="60933" rIns="121865" bIns="60933">
            <a:spAutoFit/>
          </a:bodyPr>
          <a:p>
            <a:pPr algn="r"/>
            <a:r>
              <a:rPr lang="zh-CN" altLang="en-US" sz="2800" b="1" dirty="0">
                <a:solidFill>
                  <a:schemeClr val="tx1">
                    <a:lumMod val="75000"/>
                    <a:lumOff val="25000"/>
                  </a:schemeClr>
                </a:solidFill>
                <a:latin typeface="华文行楷" panose="02010800040101010101" charset="-122"/>
                <a:ea typeface="华文行楷" panose="02010800040101010101" charset="-122"/>
                <a:cs typeface="+mn-ea"/>
              </a:rPr>
              <a:t>学习目标</a:t>
            </a:r>
            <a:endParaRPr lang="zh-CN" altLang="en-US" sz="2800" b="1" dirty="0">
              <a:solidFill>
                <a:schemeClr val="tx1">
                  <a:lumMod val="75000"/>
                  <a:lumOff val="25000"/>
                </a:schemeClr>
              </a:solidFill>
              <a:latin typeface="华文行楷" panose="02010800040101010101" charset="-122"/>
              <a:ea typeface="华文行楷" panose="02010800040101010101" charset="-122"/>
              <a:cs typeface="+mn-ea"/>
            </a:endParaRPr>
          </a:p>
        </p:txBody>
      </p:sp>
      <p:sp>
        <p:nvSpPr>
          <p:cNvPr id="8" name="矩形 7"/>
          <p:cNvSpPr/>
          <p:nvPr/>
        </p:nvSpPr>
        <p:spPr>
          <a:xfrm>
            <a:off x="6622863" y="217195"/>
            <a:ext cx="3886627" cy="551180"/>
          </a:xfrm>
          <a:prstGeom prst="rect">
            <a:avLst/>
          </a:prstGeom>
        </p:spPr>
        <p:txBody>
          <a:bodyPr wrap="square" lIns="121865" tIns="60933" rIns="121865" bIns="60933">
            <a:spAutoFit/>
          </a:bodyPr>
          <a:p>
            <a:r>
              <a:rPr lang="zh-CN" altLang="en-US" sz="2800" b="1" dirty="0">
                <a:solidFill>
                  <a:schemeClr val="tx1">
                    <a:lumMod val="75000"/>
                    <a:lumOff val="25000"/>
                  </a:schemeClr>
                </a:solidFill>
                <a:latin typeface="华文行楷" panose="02010800040101010101" charset="-122"/>
                <a:ea typeface="华文行楷" panose="02010800040101010101" charset="-122"/>
                <a:cs typeface="+mn-ea"/>
              </a:rPr>
              <a:t>教材分析</a:t>
            </a:r>
            <a:endParaRPr lang="zh-CN" altLang="en-US" sz="2800" b="1" dirty="0">
              <a:solidFill>
                <a:schemeClr val="tx1">
                  <a:lumMod val="75000"/>
                  <a:lumOff val="25000"/>
                </a:schemeClr>
              </a:solidFill>
              <a:latin typeface="华文行楷" panose="02010800040101010101" charset="-122"/>
              <a:ea typeface="华文行楷" panose="02010800040101010101" charset="-122"/>
              <a:cs typeface="+mn-ea"/>
            </a:endParaRPr>
          </a:p>
        </p:txBody>
      </p:sp>
      <p:sp>
        <p:nvSpPr>
          <p:cNvPr id="9" name="椭圆 8"/>
          <p:cNvSpPr/>
          <p:nvPr/>
        </p:nvSpPr>
        <p:spPr>
          <a:xfrm>
            <a:off x="5615215" y="4927238"/>
            <a:ext cx="815712" cy="815822"/>
          </a:xfrm>
          <a:prstGeom prst="ellipse">
            <a:avLst/>
          </a:prstGeom>
          <a:solidFill>
            <a:schemeClr val="accent2"/>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solidFill>
              <a:latin typeface="华文细黑" panose="02010600040101010101" pitchFamily="2" charset="-122"/>
              <a:ea typeface="华文细黑" panose="02010600040101010101" pitchFamily="2" charset="-122"/>
              <a:cs typeface="+mn-ea"/>
            </a:endParaRPr>
          </a:p>
        </p:txBody>
      </p:sp>
      <p:sp>
        <p:nvSpPr>
          <p:cNvPr id="12" name="TextBox 59"/>
          <p:cNvSpPr txBox="1"/>
          <p:nvPr/>
        </p:nvSpPr>
        <p:spPr>
          <a:xfrm>
            <a:off x="5615063" y="5162279"/>
            <a:ext cx="815213" cy="3784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p>
            <a:pPr algn="ctr"/>
            <a:r>
              <a:rPr lang="en-US" altLang="zh-CN" sz="1865" b="1" dirty="0">
                <a:solidFill>
                  <a:schemeClr val="bg1"/>
                </a:solidFill>
                <a:latin typeface="华文细黑" panose="02010600040101010101" pitchFamily="2" charset="-122"/>
                <a:ea typeface="华文细黑" panose="02010600040101010101" pitchFamily="2" charset="-122"/>
                <a:cs typeface="+mn-ea"/>
              </a:rPr>
              <a:t>5</a:t>
            </a:r>
            <a:endParaRPr lang="en-US" altLang="zh-CN" sz="1865" b="1" dirty="0">
              <a:solidFill>
                <a:schemeClr val="bg1"/>
              </a:solidFill>
              <a:latin typeface="华文细黑" panose="02010600040101010101" pitchFamily="2" charset="-122"/>
              <a:ea typeface="华文细黑" panose="02010600040101010101" pitchFamily="2" charset="-122"/>
              <a:cs typeface="+mn-ea"/>
            </a:endParaRPr>
          </a:p>
        </p:txBody>
      </p:sp>
      <p:sp>
        <p:nvSpPr>
          <p:cNvPr id="13" name="矩形 12"/>
          <p:cNvSpPr/>
          <p:nvPr/>
        </p:nvSpPr>
        <p:spPr>
          <a:xfrm>
            <a:off x="3512484" y="6201770"/>
            <a:ext cx="3886627" cy="551180"/>
          </a:xfrm>
          <a:prstGeom prst="rect">
            <a:avLst/>
          </a:prstGeom>
        </p:spPr>
        <p:txBody>
          <a:bodyPr wrap="square" lIns="121865" tIns="60933" rIns="121865" bIns="60933">
            <a:spAutoFit/>
          </a:bodyPr>
          <a:p>
            <a:r>
              <a:rPr lang="zh-CN" altLang="en-US" sz="2800" b="1" dirty="0">
                <a:solidFill>
                  <a:schemeClr val="tx1">
                    <a:lumMod val="75000"/>
                    <a:lumOff val="25000"/>
                  </a:schemeClr>
                </a:solidFill>
                <a:latin typeface="华文行楷" panose="02010800040101010101" charset="-122"/>
                <a:ea typeface="华文行楷" panose="02010800040101010101" charset="-122"/>
                <a:cs typeface="+mn-ea"/>
              </a:rPr>
              <a:t>教学流程</a:t>
            </a:r>
            <a:endParaRPr lang="zh-CN" altLang="en-US" sz="2800" b="1" dirty="0">
              <a:solidFill>
                <a:schemeClr val="tx1">
                  <a:lumMod val="75000"/>
                  <a:lumOff val="25000"/>
                </a:schemeClr>
              </a:solidFill>
              <a:latin typeface="华文行楷" panose="02010800040101010101" charset="-122"/>
              <a:ea typeface="华文行楷" panose="02010800040101010101" charset="-122"/>
              <a:cs typeface="+mn-ea"/>
            </a:endParaRPr>
          </a:p>
        </p:txBody>
      </p:sp>
      <p:sp>
        <p:nvSpPr>
          <p:cNvPr id="2" name="矩形 1"/>
          <p:cNvSpPr/>
          <p:nvPr/>
        </p:nvSpPr>
        <p:spPr>
          <a:xfrm>
            <a:off x="6706235" y="2575560"/>
            <a:ext cx="2363470" cy="551180"/>
          </a:xfrm>
          <a:prstGeom prst="rect">
            <a:avLst/>
          </a:prstGeom>
        </p:spPr>
        <p:txBody>
          <a:bodyPr wrap="square" lIns="121865" tIns="60933" rIns="121865" bIns="60933">
            <a:spAutoFit/>
          </a:bodyPr>
          <a:p>
            <a:r>
              <a:rPr lang="zh-CN" altLang="en-US" sz="2800" b="1" dirty="0">
                <a:solidFill>
                  <a:schemeClr val="tx1">
                    <a:lumMod val="75000"/>
                    <a:lumOff val="25000"/>
                  </a:schemeClr>
                </a:solidFill>
                <a:latin typeface="华文行楷" panose="02010800040101010101" charset="-122"/>
                <a:ea typeface="华文行楷" panose="02010800040101010101" charset="-122"/>
                <a:cs typeface="+mn-ea"/>
              </a:rPr>
              <a:t>学情分析</a:t>
            </a:r>
            <a:endParaRPr lang="zh-CN" altLang="en-US" sz="2800" b="1" dirty="0">
              <a:solidFill>
                <a:schemeClr val="tx1">
                  <a:lumMod val="75000"/>
                  <a:lumOff val="25000"/>
                </a:schemeClr>
              </a:solidFill>
              <a:latin typeface="华文行楷" panose="02010800040101010101" charset="-122"/>
              <a:ea typeface="华文行楷" panose="02010800040101010101" charset="-122"/>
              <a:cs typeface="+mn-ea"/>
            </a:endParaRPr>
          </a:p>
        </p:txBody>
      </p:sp>
      <p:sp>
        <p:nvSpPr>
          <p:cNvPr id="3" name="椭圆 2"/>
          <p:cNvSpPr/>
          <p:nvPr/>
        </p:nvSpPr>
        <p:spPr>
          <a:xfrm>
            <a:off x="5634263" y="6045684"/>
            <a:ext cx="815712" cy="815822"/>
          </a:xfrm>
          <a:prstGeom prst="ellipse">
            <a:avLst/>
          </a:prstGeom>
          <a:solidFill>
            <a:schemeClr val="accent3"/>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bg1"/>
              </a:solidFill>
              <a:latin typeface="华文细黑" panose="02010600040101010101" pitchFamily="2" charset="-122"/>
              <a:ea typeface="华文细黑" panose="02010600040101010101" pitchFamily="2" charset="-122"/>
              <a:cs typeface="+mn-ea"/>
            </a:endParaRPr>
          </a:p>
        </p:txBody>
      </p:sp>
      <p:sp>
        <p:nvSpPr>
          <p:cNvPr id="10" name="TextBox 56"/>
          <p:cNvSpPr txBox="1"/>
          <p:nvPr/>
        </p:nvSpPr>
        <p:spPr>
          <a:xfrm>
            <a:off x="5877336" y="6259271"/>
            <a:ext cx="329565" cy="3784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p>
            <a:pPr algn="ctr"/>
            <a:r>
              <a:rPr lang="en-US" altLang="zh-CN" sz="1865" b="1" dirty="0">
                <a:solidFill>
                  <a:schemeClr val="bg1"/>
                </a:solidFill>
                <a:latin typeface="华文细黑" panose="02010600040101010101" pitchFamily="2" charset="-122"/>
                <a:ea typeface="华文细黑" panose="02010600040101010101" pitchFamily="2" charset="-122"/>
                <a:cs typeface="+mn-ea"/>
              </a:rPr>
              <a:t>6</a:t>
            </a:r>
            <a:endParaRPr lang="en-US" altLang="zh-CN" sz="1865" b="1" dirty="0">
              <a:solidFill>
                <a:schemeClr val="bg1"/>
              </a:solidFill>
              <a:latin typeface="华文细黑" panose="02010600040101010101" pitchFamily="2" charset="-122"/>
              <a:ea typeface="华文细黑" panose="02010600040101010101" pitchFamily="2" charset="-122"/>
              <a:cs typeface="+mn-ea"/>
            </a:endParaRPr>
          </a:p>
        </p:txBody>
      </p:sp>
      <p:sp>
        <p:nvSpPr>
          <p:cNvPr id="14" name="矩形 13"/>
          <p:cNvSpPr/>
          <p:nvPr/>
        </p:nvSpPr>
        <p:spPr>
          <a:xfrm>
            <a:off x="6469380" y="5059680"/>
            <a:ext cx="2363470" cy="551180"/>
          </a:xfrm>
          <a:prstGeom prst="rect">
            <a:avLst/>
          </a:prstGeom>
        </p:spPr>
        <p:txBody>
          <a:bodyPr wrap="square" lIns="121865" tIns="60933" rIns="121865" bIns="60933">
            <a:spAutoFit/>
          </a:bodyPr>
          <a:p>
            <a:r>
              <a:rPr lang="zh-CN" altLang="en-US" sz="2800" b="1" dirty="0">
                <a:solidFill>
                  <a:schemeClr val="tx1">
                    <a:lumMod val="75000"/>
                    <a:lumOff val="25000"/>
                  </a:schemeClr>
                </a:solidFill>
                <a:latin typeface="华文行楷" panose="02010800040101010101" charset="-122"/>
                <a:ea typeface="华文行楷" panose="02010800040101010101" charset="-122"/>
                <a:cs typeface="+mn-ea"/>
              </a:rPr>
              <a:t>学法、教法</a:t>
            </a:r>
            <a:endParaRPr lang="zh-CN" altLang="en-US" sz="2800" b="1" dirty="0">
              <a:solidFill>
                <a:schemeClr val="tx1">
                  <a:lumMod val="75000"/>
                  <a:lumOff val="25000"/>
                </a:schemeClr>
              </a:solidFill>
              <a:latin typeface="华文行楷" panose="02010800040101010101" charset="-122"/>
              <a:ea typeface="华文行楷" panose="02010800040101010101" charset="-122"/>
              <a:cs typeface="+mn-ea"/>
            </a:endParaRPr>
          </a:p>
        </p:txBody>
      </p:sp>
    </p:spTree>
  </p:cSld>
  <p:clrMapOvr>
    <a:masterClrMapping/>
  </p:clrMapOvr>
  <p:transition/>
  <p:timing>
    <p:tnLst>
      <p:par>
        <p:cTn id="1" dur="indefinite" restart="never" nodeType="tmRoot"/>
      </p:par>
    </p:tnLst>
    <p:bldLst>
      <p:bldP spid="64" grpId="0"/>
      <p:bldP spid="66" grpId="0"/>
      <p:bldP spid="8" grpId="0"/>
      <p:bldP spid="13" grpId="0"/>
      <p:bldP spid="2" grpId="0"/>
      <p:bldP spid="9" grpId="0" bldLvl="0" animBg="1"/>
      <p:bldP spid="9" grpId="1" animBg="1"/>
      <p:bldP spid="3" grpId="0" bldLvl="0" animBg="1"/>
      <p:bldP spid="3" grpId="1"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32510"/>
            <a:ext cx="4861560" cy="521970"/>
          </a:xfrm>
          <a:prstGeom prst="rect">
            <a:avLst/>
          </a:prstGeom>
          <a:noFill/>
        </p:spPr>
        <p:txBody>
          <a:bodyPr wrap="square" rtlCol="0">
            <a:spAutoFit/>
          </a:bodyPr>
          <a:p>
            <a:r>
              <a:rPr lang="en-US" altLang="zh-CN" sz="2800" b="1"/>
              <a:t>2.1.1 </a:t>
            </a:r>
            <a:r>
              <a:rPr lang="zh-CN" altLang="en-US" sz="2800" b="1"/>
              <a:t>教材总体结构</a:t>
            </a:r>
            <a:r>
              <a:rPr lang="en-US" altLang="zh-CN" sz="2800" b="1"/>
              <a:t>&amp;</a:t>
            </a:r>
            <a:r>
              <a:rPr lang="zh-CN" altLang="en-US" sz="2800" b="1"/>
              <a:t>编写体例</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pic>
        <p:nvPicPr>
          <p:cNvPr id="100" name="图片 99"/>
          <p:cNvPicPr/>
          <p:nvPr/>
        </p:nvPicPr>
        <p:blipFill>
          <a:blip r:embed="rId1"/>
          <a:stretch>
            <a:fillRect/>
          </a:stretch>
        </p:blipFill>
        <p:spPr>
          <a:xfrm>
            <a:off x="458470" y="1757045"/>
            <a:ext cx="2917825" cy="4365625"/>
          </a:xfrm>
          <a:prstGeom prst="rect">
            <a:avLst/>
          </a:prstGeom>
          <a:noFill/>
          <a:ln w="9525">
            <a:noFill/>
          </a:ln>
        </p:spPr>
      </p:pic>
      <p:sp>
        <p:nvSpPr>
          <p:cNvPr id="101" name="文本框 100"/>
          <p:cNvSpPr txBox="1"/>
          <p:nvPr/>
        </p:nvSpPr>
        <p:spPr>
          <a:xfrm>
            <a:off x="551180" y="6955155"/>
            <a:ext cx="2908300" cy="182880"/>
          </a:xfrm>
          <a:prstGeom prst="rect">
            <a:avLst/>
          </a:prstGeom>
          <a:noFill/>
          <a:ln w="9525">
            <a:noFill/>
          </a:ln>
        </p:spPr>
        <p:txBody>
          <a:bodyPr>
            <a:noAutofit/>
          </a:bodyPr>
          <a:p>
            <a:r>
              <a:rPr lang="zh-CN" altLang="en-US"/>
              <a:t> </a:t>
            </a:r>
            <a:endParaRPr lang="zh-CN" altLang="en-US"/>
          </a:p>
        </p:txBody>
      </p:sp>
      <p:sp>
        <p:nvSpPr>
          <p:cNvPr id="2" name="椭圆 1"/>
          <p:cNvSpPr>
            <a:spLocks noChangeArrowheads="1"/>
          </p:cNvSpPr>
          <p:nvPr>
            <p:custDataLst>
              <p:tags r:id="rId2"/>
            </p:custDataLst>
          </p:nvPr>
        </p:nvSpPr>
        <p:spPr bwMode="auto">
          <a:xfrm>
            <a:off x="5667805" y="1851025"/>
            <a:ext cx="1894003" cy="105409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Unit1</a:t>
            </a:r>
            <a:endParaRPr lang="zh-CN" altLang="en-US" sz="3200">
              <a:solidFill>
                <a:sysClr val="window" lastClr="FFFFFF"/>
              </a:solidFill>
              <a:latin typeface="Arial" panose="020B0604020202020204" pitchFamily="34" charset="0"/>
              <a:ea typeface="黑体" panose="02010609060101010101" charset="-122"/>
            </a:endParaRPr>
          </a:p>
        </p:txBody>
      </p:sp>
      <p:sp>
        <p:nvSpPr>
          <p:cNvPr id="8" name="椭圆 2"/>
          <p:cNvSpPr>
            <a:spLocks noChangeArrowheads="1"/>
          </p:cNvSpPr>
          <p:nvPr>
            <p:custDataLst>
              <p:tags r:id="rId3"/>
            </p:custDataLst>
          </p:nvPr>
        </p:nvSpPr>
        <p:spPr bwMode="auto">
          <a:xfrm>
            <a:off x="3453235" y="3274907"/>
            <a:ext cx="1506045" cy="1363439"/>
          </a:xfrm>
          <a:prstGeom prst="ellipse">
            <a:avLst/>
          </a:prstGeom>
        </p:spPr>
        <p:style>
          <a:lnRef idx="3">
            <a:schemeClr val="lt1"/>
          </a:lnRef>
          <a:fillRef idx="1">
            <a:schemeClr val="accent6"/>
          </a:fillRef>
          <a:effectRef idx="1">
            <a:schemeClr val="accent6"/>
          </a:effectRef>
          <a:fontRef idx="minor">
            <a:schemeClr val="lt1"/>
          </a:fontRef>
        </p:style>
        <p:txBody>
          <a:bodyPr anchor="ctr">
            <a:normAutofit fontScale="80000"/>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a:r>
              <a:rPr lang="en-US" altLang="zh-CN" sz="3200" dirty="0">
                <a:solidFill>
                  <a:sysClr val="window" lastClr="FFFFFF"/>
                </a:solidFill>
                <a:latin typeface="Arial" panose="020B0604020202020204" pitchFamily="34" charset="0"/>
                <a:ea typeface="黑体" panose="02010609060101010101" charset="-122"/>
                <a:cs typeface="+mn-ea"/>
              </a:rPr>
              <a:t>12</a:t>
            </a:r>
            <a:r>
              <a:rPr lang="zh-CN" altLang="en-US" sz="3200" dirty="0">
                <a:solidFill>
                  <a:sysClr val="window" lastClr="FFFFFF"/>
                </a:solidFill>
                <a:latin typeface="Arial" panose="020B0604020202020204" pitchFamily="34" charset="0"/>
                <a:ea typeface="黑体" panose="02010609060101010101" charset="-122"/>
                <a:cs typeface="+mn-ea"/>
              </a:rPr>
              <a:t>个模块</a:t>
            </a:r>
            <a:endParaRPr lang="zh-CN" altLang="en-US" sz="3200" dirty="0">
              <a:solidFill>
                <a:sysClr val="window" lastClr="FFFFFF"/>
              </a:solidFill>
              <a:latin typeface="Arial" panose="020B0604020202020204" pitchFamily="34" charset="0"/>
              <a:ea typeface="黑体" panose="02010609060101010101" charset="-122"/>
              <a:cs typeface="+mn-ea"/>
            </a:endParaRPr>
          </a:p>
        </p:txBody>
      </p:sp>
      <p:sp>
        <p:nvSpPr>
          <p:cNvPr id="14" name="椭圆 3"/>
          <p:cNvSpPr>
            <a:spLocks noChangeArrowheads="1"/>
          </p:cNvSpPr>
          <p:nvPr>
            <p:custDataLst>
              <p:tags r:id="rId4"/>
            </p:custDataLst>
          </p:nvPr>
        </p:nvSpPr>
        <p:spPr bwMode="auto">
          <a:xfrm>
            <a:off x="5740597" y="3222882"/>
            <a:ext cx="1880704" cy="1055490"/>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Unit2</a:t>
            </a:r>
            <a:endParaRPr lang="en-US" altLang="zh-CN" sz="3200">
              <a:solidFill>
                <a:sysClr val="window" lastClr="FFFFFF"/>
              </a:solidFill>
              <a:latin typeface="Arial" panose="020B0604020202020204" pitchFamily="34" charset="0"/>
              <a:ea typeface="黑体" panose="02010609060101010101" charset="-122"/>
            </a:endParaRPr>
          </a:p>
        </p:txBody>
      </p:sp>
      <p:sp>
        <p:nvSpPr>
          <p:cNvPr id="15" name="矩形 9"/>
          <p:cNvSpPr>
            <a:spLocks noChangeArrowheads="1"/>
          </p:cNvSpPr>
          <p:nvPr>
            <p:custDataLst>
              <p:tags r:id="rId5"/>
            </p:custDataLst>
          </p:nvPr>
        </p:nvSpPr>
        <p:spPr bwMode="auto">
          <a:xfrm>
            <a:off x="7533176" y="1753862"/>
            <a:ext cx="3727112" cy="9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fontScale="70000"/>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en-US" altLang="zh-CN" sz="4000" dirty="0">
                <a:latin typeface="Arial" panose="020B0604020202020204" pitchFamily="34" charset="0"/>
                <a:ea typeface="黑体" panose="02010609060101010101" charset="-122"/>
              </a:rPr>
              <a:t>  Listening &amp; Speaking</a:t>
            </a:r>
            <a:r>
              <a:rPr lang="en-US" altLang="zh-CN" sz="2000" dirty="0">
                <a:latin typeface="Arial" panose="020B0604020202020204" pitchFamily="34" charset="0"/>
                <a:ea typeface="黑体" panose="02010609060101010101" charset="-122"/>
              </a:rPr>
              <a:t> </a:t>
            </a:r>
            <a:endParaRPr lang="en-US" altLang="zh-CN" sz="2000" dirty="0">
              <a:latin typeface="Arial" panose="020B0604020202020204" pitchFamily="34" charset="0"/>
              <a:ea typeface="黑体" panose="02010609060101010101" charset="-122"/>
            </a:endParaRPr>
          </a:p>
        </p:txBody>
      </p:sp>
      <p:sp>
        <p:nvSpPr>
          <p:cNvPr id="16" name="椭圆 13"/>
          <p:cNvSpPr>
            <a:spLocks noChangeArrowheads="1"/>
          </p:cNvSpPr>
          <p:nvPr>
            <p:custDataLst>
              <p:tags r:id="rId6"/>
            </p:custDataLst>
          </p:nvPr>
        </p:nvSpPr>
        <p:spPr bwMode="auto">
          <a:xfrm>
            <a:off x="5740597" y="4596140"/>
            <a:ext cx="1865306" cy="105409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Unit3</a:t>
            </a:r>
            <a:endParaRPr lang="zh-CN" altLang="en-US" sz="3200">
              <a:solidFill>
                <a:sysClr val="window" lastClr="FFFFFF"/>
              </a:solidFill>
              <a:latin typeface="Arial" panose="020B0604020202020204" pitchFamily="34" charset="0"/>
              <a:ea typeface="黑体" panose="02010609060101010101" charset="-122"/>
            </a:endParaRPr>
          </a:p>
        </p:txBody>
      </p:sp>
      <p:cxnSp>
        <p:nvCxnSpPr>
          <p:cNvPr id="17" name="肘形连接符 17"/>
          <p:cNvCxnSpPr>
            <a:cxnSpLocks noChangeShapeType="1"/>
            <a:stCxn id="8" idx="6"/>
            <a:endCxn id="2" idx="2"/>
          </p:cNvCxnSpPr>
          <p:nvPr>
            <p:custDataLst>
              <p:tags r:id="rId7"/>
            </p:custDataLst>
          </p:nvPr>
        </p:nvCxnSpPr>
        <p:spPr bwMode="auto">
          <a:xfrm flipV="1">
            <a:off x="4959479" y="2378070"/>
            <a:ext cx="708326" cy="1578336"/>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8" name="肘形连接符 18"/>
          <p:cNvCxnSpPr>
            <a:cxnSpLocks noChangeShapeType="1"/>
          </p:cNvCxnSpPr>
          <p:nvPr>
            <p:custDataLst>
              <p:tags r:id="rId8"/>
            </p:custDataLst>
          </p:nvPr>
        </p:nvCxnSpPr>
        <p:spPr bwMode="auto">
          <a:xfrm flipV="1">
            <a:off x="4978501" y="3750468"/>
            <a:ext cx="781234" cy="206469"/>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9" name="肘形连接符 19"/>
          <p:cNvCxnSpPr>
            <a:cxnSpLocks noChangeShapeType="1"/>
            <a:stCxn id="8" idx="6"/>
            <a:endCxn id="16" idx="2"/>
          </p:cNvCxnSpPr>
          <p:nvPr>
            <p:custDataLst>
              <p:tags r:id="rId9"/>
            </p:custDataLst>
          </p:nvPr>
        </p:nvCxnSpPr>
        <p:spPr bwMode="auto">
          <a:xfrm>
            <a:off x="4959479" y="3956406"/>
            <a:ext cx="781119" cy="1166779"/>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sp>
        <p:nvSpPr>
          <p:cNvPr id="24" name="矩形 38"/>
          <p:cNvSpPr>
            <a:spLocks noChangeArrowheads="1"/>
          </p:cNvSpPr>
          <p:nvPr>
            <p:custDataLst>
              <p:tags r:id="rId10"/>
            </p:custDataLst>
          </p:nvPr>
        </p:nvSpPr>
        <p:spPr bwMode="auto">
          <a:xfrm>
            <a:off x="7693618" y="3142027"/>
            <a:ext cx="3852399" cy="9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en-US" altLang="zh-CN" sz="2800" dirty="0">
                <a:latin typeface="Arial" panose="020B0604020202020204" pitchFamily="34" charset="0"/>
                <a:ea typeface="黑体" panose="02010609060101010101" charset="-122"/>
              </a:rPr>
              <a:t>Reading &amp; Writing</a:t>
            </a:r>
            <a:endParaRPr lang="en-US" altLang="zh-CN" sz="2800" dirty="0">
              <a:latin typeface="Arial" panose="020B0604020202020204" pitchFamily="34" charset="0"/>
              <a:ea typeface="黑体" panose="02010609060101010101" charset="-122"/>
            </a:endParaRPr>
          </a:p>
        </p:txBody>
      </p:sp>
      <p:sp>
        <p:nvSpPr>
          <p:cNvPr id="25" name="矩形 39"/>
          <p:cNvSpPr>
            <a:spLocks noChangeArrowheads="1"/>
          </p:cNvSpPr>
          <p:nvPr>
            <p:custDataLst>
              <p:tags r:id="rId11"/>
            </p:custDataLst>
          </p:nvPr>
        </p:nvSpPr>
        <p:spPr bwMode="auto">
          <a:xfrm>
            <a:off x="7693553" y="4530100"/>
            <a:ext cx="3891595" cy="9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en-US" altLang="zh-CN" sz="2800" dirty="0">
                <a:latin typeface="Arial" panose="020B0604020202020204" pitchFamily="34" charset="0"/>
                <a:ea typeface="黑体" panose="02010609060101010101" charset="-122"/>
              </a:rPr>
              <a:t>Language in</a:t>
            </a:r>
            <a:r>
              <a:rPr lang="en-US" altLang="zh-CN" sz="2000" dirty="0">
                <a:latin typeface="Arial" panose="020B0604020202020204" pitchFamily="34" charset="0"/>
                <a:ea typeface="黑体" panose="02010609060101010101" charset="-122"/>
              </a:rPr>
              <a:t> </a:t>
            </a:r>
            <a:r>
              <a:rPr lang="en-US" altLang="zh-CN" sz="2800" dirty="0">
                <a:latin typeface="Arial" panose="020B0604020202020204" pitchFamily="34" charset="0"/>
                <a:ea typeface="黑体" panose="02010609060101010101" charset="-122"/>
              </a:rPr>
              <a:t>use</a:t>
            </a:r>
            <a:endParaRPr lang="en-US" altLang="zh-CN" sz="2800" dirty="0">
              <a:latin typeface="Arial" panose="020B0604020202020204" pitchFamily="34" charset="0"/>
              <a:ea typeface="黑体" panose="02010609060101010101" charset="-122"/>
            </a:endParaRPr>
          </a:p>
        </p:txBody>
      </p:sp>
      <p:sp>
        <p:nvSpPr>
          <p:cNvPr id="20" name="文本框 19"/>
          <p:cNvSpPr txBox="1"/>
          <p:nvPr/>
        </p:nvSpPr>
        <p:spPr>
          <a:xfrm>
            <a:off x="7621270" y="2557145"/>
            <a:ext cx="4239260" cy="645160"/>
          </a:xfrm>
          <a:prstGeom prst="rect">
            <a:avLst/>
          </a:prstGeom>
          <a:noFill/>
        </p:spPr>
        <p:txBody>
          <a:bodyPr wrap="square" rtlCol="0">
            <a:spAutoFit/>
          </a:bodyPr>
          <a:p>
            <a:r>
              <a:rPr lang="zh-CN" altLang="en-US" b="1"/>
              <a:t>以培养学生的听说能力为主，兼顾读写，包括词汇、语法、语音等内容的学习</a:t>
            </a:r>
            <a:endParaRPr lang="zh-CN" altLang="en-US" b="1"/>
          </a:p>
        </p:txBody>
      </p:sp>
      <p:sp>
        <p:nvSpPr>
          <p:cNvPr id="21" name="文本框 20"/>
          <p:cNvSpPr txBox="1"/>
          <p:nvPr/>
        </p:nvSpPr>
        <p:spPr>
          <a:xfrm>
            <a:off x="7621270" y="3950970"/>
            <a:ext cx="4239260" cy="645160"/>
          </a:xfrm>
          <a:prstGeom prst="rect">
            <a:avLst/>
          </a:prstGeom>
          <a:noFill/>
        </p:spPr>
        <p:txBody>
          <a:bodyPr wrap="square" rtlCol="0">
            <a:spAutoFit/>
          </a:bodyPr>
          <a:p>
            <a:r>
              <a:rPr lang="zh-CN" altLang="en-US" b="1"/>
              <a:t>以培养学生的读写能力为主，兼顾听说，并包含词汇、语法内容的学习活动。</a:t>
            </a:r>
            <a:endParaRPr lang="zh-CN" altLang="en-US" b="1"/>
          </a:p>
        </p:txBody>
      </p:sp>
      <p:sp>
        <p:nvSpPr>
          <p:cNvPr id="22" name="文本框 21"/>
          <p:cNvSpPr txBox="1"/>
          <p:nvPr/>
        </p:nvSpPr>
        <p:spPr>
          <a:xfrm>
            <a:off x="7606030" y="5344795"/>
            <a:ext cx="4239260" cy="922020"/>
          </a:xfrm>
          <a:prstGeom prst="rect">
            <a:avLst/>
          </a:prstGeom>
          <a:noFill/>
        </p:spPr>
        <p:txBody>
          <a:bodyPr wrap="square" rtlCol="0">
            <a:spAutoFit/>
          </a:bodyPr>
          <a:p>
            <a:r>
              <a:rPr lang="zh-CN" altLang="en-US" b="1"/>
              <a:t>训练学生运用本模块所学的语言结构与词汇综合提高听说读写等技能的单元，是语言运用课。</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32510"/>
            <a:ext cx="10650220"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本模块在初中学段教材中的地位和作用</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pic>
        <p:nvPicPr>
          <p:cNvPr id="101" name="图片 100"/>
          <p:cNvPicPr/>
          <p:nvPr/>
        </p:nvPicPr>
        <p:blipFill>
          <a:blip r:embed="rId1"/>
          <a:stretch>
            <a:fillRect/>
          </a:stretch>
        </p:blipFill>
        <p:spPr>
          <a:xfrm>
            <a:off x="448945" y="1665605"/>
            <a:ext cx="3278505" cy="4859020"/>
          </a:xfrm>
          <a:prstGeom prst="rect">
            <a:avLst/>
          </a:prstGeom>
          <a:noFill/>
          <a:ln w="9525">
            <a:noFill/>
          </a:ln>
        </p:spPr>
      </p:pic>
      <p:pic>
        <p:nvPicPr>
          <p:cNvPr id="2" name="图片 1"/>
          <p:cNvPicPr/>
          <p:nvPr/>
        </p:nvPicPr>
        <p:blipFill>
          <a:blip r:embed="rId2"/>
          <a:stretch>
            <a:fillRect/>
          </a:stretch>
        </p:blipFill>
        <p:spPr>
          <a:xfrm>
            <a:off x="3179445" y="2091690"/>
            <a:ext cx="3222625" cy="4256405"/>
          </a:xfrm>
          <a:prstGeom prst="rect">
            <a:avLst/>
          </a:prstGeom>
          <a:noFill/>
          <a:ln w="9525">
            <a:noFill/>
          </a:ln>
        </p:spPr>
      </p:pic>
      <p:sp>
        <p:nvSpPr>
          <p:cNvPr id="103" name="文本框 102"/>
          <p:cNvSpPr txBox="1"/>
          <p:nvPr/>
        </p:nvSpPr>
        <p:spPr>
          <a:xfrm>
            <a:off x="2788285" y="7518400"/>
            <a:ext cx="1343025" cy="100965"/>
          </a:xfrm>
          <a:prstGeom prst="rect">
            <a:avLst/>
          </a:prstGeom>
          <a:noFill/>
          <a:ln w="9525">
            <a:noFill/>
          </a:ln>
        </p:spPr>
        <p:txBody>
          <a:bodyPr>
            <a:noAutofit/>
          </a:bodyPr>
          <a:p>
            <a:r>
              <a:rPr lang="zh-CN" altLang="en-US"/>
              <a:t> </a:t>
            </a:r>
            <a:endParaRPr lang="zh-CN" altLang="en-US"/>
          </a:p>
        </p:txBody>
      </p:sp>
      <p:sp>
        <p:nvSpPr>
          <p:cNvPr id="14" name="矩形 13"/>
          <p:cNvSpPr/>
          <p:nvPr/>
        </p:nvSpPr>
        <p:spPr>
          <a:xfrm>
            <a:off x="3564890" y="4225290"/>
            <a:ext cx="2674620" cy="469265"/>
          </a:xfrm>
          <a:prstGeom prst="rect">
            <a:avLst/>
          </a:prstGeom>
          <a:noFill/>
          <a:ln w="76200">
            <a:solidFill>
              <a:srgbClr val="F1474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p:cNvPicPr>
            <a:picLocks noChangeAspect="1"/>
          </p:cNvPicPr>
          <p:nvPr>
            <p:custDataLst>
              <p:tags r:id="rId3"/>
            </p:custDataLst>
          </p:nvPr>
        </p:nvPicPr>
        <p:blipFill>
          <a:blip r:embed="rId4"/>
          <a:stretch>
            <a:fillRect/>
          </a:stretch>
        </p:blipFill>
        <p:spPr>
          <a:xfrm>
            <a:off x="6402070" y="1619250"/>
            <a:ext cx="4734560" cy="4485640"/>
          </a:xfrm>
          <a:prstGeom prst="rect">
            <a:avLst/>
          </a:prstGeom>
        </p:spPr>
      </p:pic>
      <p:cxnSp>
        <p:nvCxnSpPr>
          <p:cNvPr id="17" name="直接箭头连接符 16"/>
          <p:cNvCxnSpPr/>
          <p:nvPr/>
        </p:nvCxnSpPr>
        <p:spPr>
          <a:xfrm flipV="1">
            <a:off x="5796915" y="2701290"/>
            <a:ext cx="814705"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325870" y="2298700"/>
            <a:ext cx="2588260" cy="402590"/>
          </a:xfrm>
          <a:prstGeom prst="rect">
            <a:avLst/>
          </a:prstGeom>
          <a:noFill/>
          <a:ln w="76200">
            <a:solidFill>
              <a:srgbClr val="F1474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6402070" y="4694555"/>
            <a:ext cx="5280025" cy="1351280"/>
          </a:xfrm>
          <a:prstGeom prst="rect">
            <a:avLst/>
          </a:prstGeom>
        </p:spPr>
        <p:style>
          <a:lnRef idx="3">
            <a:schemeClr val="lt1"/>
          </a:lnRef>
          <a:fillRef idx="1">
            <a:schemeClr val="accent3"/>
          </a:fillRef>
          <a:effectRef idx="1">
            <a:schemeClr val="accent3"/>
          </a:effectRef>
          <a:fontRef idx="minor">
            <a:schemeClr val="lt1"/>
          </a:fontRef>
        </p:style>
        <p:txBody>
          <a:bodyPr rtlCol="0" anchor="ctr"/>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Module 11 Photos</a:t>
            </a:r>
            <a:endPar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Unit1 He’s the boy who won the photo competition last year.</a:t>
            </a:r>
            <a:endPar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32510"/>
            <a:ext cx="10650220"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本模块在初中学段教材中的地位和作用</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sp>
        <p:nvSpPr>
          <p:cNvPr id="103" name="文本框 102"/>
          <p:cNvSpPr txBox="1"/>
          <p:nvPr/>
        </p:nvSpPr>
        <p:spPr>
          <a:xfrm>
            <a:off x="2788285" y="7518400"/>
            <a:ext cx="1343025" cy="100965"/>
          </a:xfrm>
          <a:prstGeom prst="rect">
            <a:avLst/>
          </a:prstGeom>
          <a:noFill/>
          <a:ln w="9525">
            <a:noFill/>
          </a:ln>
        </p:spPr>
        <p:txBody>
          <a:bodyPr>
            <a:noAutofit/>
          </a:bodyPr>
          <a:p>
            <a:r>
              <a:rPr lang="zh-CN" altLang="en-US"/>
              <a:t> </a:t>
            </a:r>
            <a:endParaRPr lang="zh-CN" altLang="en-US"/>
          </a:p>
        </p:txBody>
      </p:sp>
      <p:graphicFrame>
        <p:nvGraphicFramePr>
          <p:cNvPr id="16" name="表格 15"/>
          <p:cNvGraphicFramePr>
            <a:graphicFrameLocks noGrp="1"/>
          </p:cNvGraphicFramePr>
          <p:nvPr>
            <p:custDataLst>
              <p:tags r:id="rId1"/>
            </p:custDataLst>
          </p:nvPr>
        </p:nvGraphicFramePr>
        <p:xfrm>
          <a:off x="551180" y="1798320"/>
          <a:ext cx="5911215" cy="4631055"/>
        </p:xfrm>
        <a:graphic>
          <a:graphicData uri="http://schemas.openxmlformats.org/drawingml/2006/table">
            <a:tbl>
              <a:tblPr firstRow="1" bandRow="1">
                <a:tableStyleId>{35758FB7-9AC5-4552-8A53-C91805E547FA}</a:tableStyleId>
              </a:tblPr>
              <a:tblGrid>
                <a:gridCol w="358140"/>
                <a:gridCol w="3151505"/>
                <a:gridCol w="2401570"/>
              </a:tblGrid>
              <a:tr h="608330">
                <a:tc>
                  <a:txBody>
                    <a:bodyPr/>
                    <a:p>
                      <a:r>
                        <a:rPr lang="zh-CN" altLang="en-US" sz="1600" b="1" dirty="0" smtClean="0">
                          <a:solidFill>
                            <a:schemeClr val="tx1"/>
                          </a:solidFill>
                        </a:rPr>
                        <a:t>模块</a:t>
                      </a:r>
                      <a:endParaRPr lang="zh-CN" altLang="en-US" sz="1600" b="1" dirty="0" smtClean="0">
                        <a:solidFill>
                          <a:schemeClr val="tx1"/>
                        </a:solidFill>
                      </a:endParaRPr>
                    </a:p>
                  </a:txBody>
                  <a:tcPr>
                    <a:solidFill>
                      <a:schemeClr val="accent1"/>
                    </a:solidFill>
                  </a:tcPr>
                </a:tc>
                <a:tc>
                  <a:txBody>
                    <a:bodyPr/>
                    <a:p>
                      <a:r>
                        <a:rPr lang="en-US" altLang="zh-CN" sz="1800" b="1" dirty="0" smtClean="0">
                          <a:solidFill>
                            <a:schemeClr val="tx1"/>
                          </a:solidFill>
                        </a:rPr>
                        <a:t>                        </a:t>
                      </a:r>
                      <a:r>
                        <a:rPr lang="zh-CN" altLang="en-US" sz="1800" b="1" dirty="0" smtClean="0">
                          <a:solidFill>
                            <a:schemeClr val="tx1"/>
                          </a:solidFill>
                        </a:rPr>
                        <a:t>话题</a:t>
                      </a:r>
                      <a:endParaRPr lang="zh-CN" altLang="en-US" sz="1800" b="1" dirty="0" smtClean="0">
                        <a:solidFill>
                          <a:schemeClr val="tx1"/>
                        </a:solidFill>
                      </a:endParaRPr>
                    </a:p>
                  </a:txBody>
                  <a:tcPr>
                    <a:solidFill>
                      <a:schemeClr val="accent1"/>
                    </a:solidFill>
                  </a:tcPr>
                </a:tc>
                <a:tc>
                  <a:txBody>
                    <a:bodyPr/>
                    <a:p>
                      <a:pPr>
                        <a:buNone/>
                      </a:pPr>
                      <a:r>
                        <a:rPr lang="en-US" altLang="zh-CN" sz="1600" b="1" dirty="0" smtClean="0">
                          <a:solidFill>
                            <a:schemeClr val="tx1"/>
                          </a:solidFill>
                        </a:rPr>
                        <a:t>          </a:t>
                      </a:r>
                      <a:r>
                        <a:rPr lang="zh-CN" altLang="en-US" sz="1600" b="1" dirty="0" smtClean="0">
                          <a:solidFill>
                            <a:schemeClr val="tx1"/>
                          </a:solidFill>
                        </a:rPr>
                        <a:t>语法</a:t>
                      </a:r>
                      <a:endParaRPr lang="zh-CN" altLang="en-US" sz="1600" b="1" dirty="0" smtClean="0">
                        <a:solidFill>
                          <a:schemeClr val="tx1"/>
                        </a:solidFill>
                      </a:endParaRPr>
                    </a:p>
                  </a:txBody>
                  <a:tcPr>
                    <a:solidFill>
                      <a:schemeClr val="accent1"/>
                    </a:solidFill>
                  </a:tcPr>
                </a:tc>
              </a:tr>
              <a:tr h="347980">
                <a:tc>
                  <a:txBody>
                    <a:bodyPr/>
                    <a:p>
                      <a:pPr algn="ctr"/>
                      <a:r>
                        <a:rPr lang="en-US" altLang="zh-CN" sz="1400" b="1" dirty="0" smtClean="0"/>
                        <a:t>1</a:t>
                      </a:r>
                      <a:endParaRPr lang="en-US" altLang="zh-CN" sz="1400" b="1" dirty="0" smtClean="0"/>
                    </a:p>
                  </a:txBody>
                  <a:tcPr>
                    <a:solidFill>
                      <a:schemeClr val="accent3">
                        <a:lumMod val="60000"/>
                        <a:lumOff val="40000"/>
                      </a:schemeClr>
                    </a:solidFill>
                  </a:tcPr>
                </a:tc>
                <a:tc>
                  <a:txBody>
                    <a:bodyPr/>
                    <a:p>
                      <a:r>
                        <a:rPr lang="en-US" altLang="zh-CN" sz="1400" b="1">
                          <a:sym typeface="+mn-ea"/>
                        </a:rPr>
                        <a:t>Wonders of the world </a:t>
                      </a:r>
                      <a:r>
                        <a:rPr lang="zh-CN" altLang="en-US" sz="1400" b="1">
                          <a:sym typeface="+mn-ea"/>
                        </a:rPr>
                        <a:t>自然及旅游 </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时态复习</a:t>
                      </a:r>
                      <a:endParaRPr lang="zh-CN" altLang="en-US" sz="1400" b="1" dirty="0" smtClean="0">
                        <a:sym typeface="+mn-ea"/>
                      </a:endParaRPr>
                    </a:p>
                  </a:txBody>
                  <a:tcPr>
                    <a:solidFill>
                      <a:schemeClr val="accent3">
                        <a:lumMod val="60000"/>
                        <a:lumOff val="40000"/>
                      </a:schemeClr>
                    </a:solidFill>
                  </a:tcPr>
                </a:tc>
              </a:tr>
              <a:tr h="359410">
                <a:tc>
                  <a:txBody>
                    <a:bodyPr/>
                    <a:p>
                      <a:pPr algn="ctr"/>
                      <a:r>
                        <a:rPr lang="en-US" altLang="zh-CN" sz="1400" b="1" dirty="0" smtClean="0"/>
                        <a:t>2</a:t>
                      </a:r>
                      <a:endParaRPr lang="en-US" altLang="zh-CN" sz="1400" b="1" dirty="0" smtClean="0"/>
                    </a:p>
                  </a:txBody>
                  <a:tcPr/>
                </a:tc>
                <a:tc>
                  <a:txBody>
                    <a:bodyPr/>
                    <a:p>
                      <a:r>
                        <a:rPr lang="en-US" altLang="zh-CN" sz="1400" b="1">
                          <a:sym typeface="+mn-ea"/>
                        </a:rPr>
                        <a:t>Public holidays  </a:t>
                      </a:r>
                      <a:r>
                        <a:rPr lang="zh-CN" altLang="en-US" sz="1400" b="1">
                          <a:sym typeface="+mn-ea"/>
                        </a:rPr>
                        <a:t>节日及其庆祝方式</a:t>
                      </a:r>
                      <a:endParaRPr lang="zh-CN" altLang="en-US" sz="1400" b="1" dirty="0" smtClean="0">
                        <a:sym typeface="+mn-ea"/>
                      </a:endParaRPr>
                    </a:p>
                  </a:txBody>
                  <a:tcPr/>
                </a:tc>
                <a:tc>
                  <a:txBody>
                    <a:bodyPr/>
                    <a:p>
                      <a:pPr>
                        <a:buNone/>
                      </a:pPr>
                      <a:r>
                        <a:rPr lang="zh-CN" altLang="en-US" sz="1400" b="1" dirty="0" smtClean="0">
                          <a:sym typeface="+mn-ea"/>
                        </a:rPr>
                        <a:t>时间状语从句</a:t>
                      </a:r>
                      <a:endParaRPr lang="zh-CN" altLang="en-US" sz="1400" b="1" dirty="0" smtClean="0">
                        <a:sym typeface="+mn-ea"/>
                      </a:endParaRPr>
                    </a:p>
                  </a:txBody>
                  <a:tcPr/>
                </a:tc>
              </a:tr>
              <a:tr h="320040">
                <a:tc>
                  <a:txBody>
                    <a:bodyPr/>
                    <a:p>
                      <a:pPr algn="ctr"/>
                      <a:r>
                        <a:rPr lang="en-US" altLang="zh-CN" sz="1400" b="1" dirty="0" smtClean="0"/>
                        <a:t>3</a:t>
                      </a:r>
                      <a:endParaRPr lang="en-US" altLang="zh-CN" sz="1400" b="1" dirty="0" smtClean="0"/>
                    </a:p>
                  </a:txBody>
                  <a:tcPr>
                    <a:solidFill>
                      <a:schemeClr val="accent3">
                        <a:lumMod val="60000"/>
                        <a:lumOff val="40000"/>
                      </a:schemeClr>
                    </a:solidFill>
                  </a:tcPr>
                </a:tc>
                <a:tc>
                  <a:txBody>
                    <a:bodyPr/>
                    <a:p>
                      <a:r>
                        <a:rPr lang="en-US" altLang="zh-CN" sz="1400" b="1">
                          <a:sym typeface="+mn-ea"/>
                        </a:rPr>
                        <a:t> Heroes                </a:t>
                      </a:r>
                      <a:r>
                        <a:rPr lang="zh-CN" altLang="en-US" sz="1400" b="1">
                          <a:sym typeface="+mn-ea"/>
                        </a:rPr>
                        <a:t>描写心目中的英雄</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原因、目的和结果状语从句</a:t>
                      </a:r>
                      <a:endParaRPr lang="zh-CN" altLang="en-US" sz="1400" b="1" dirty="0" smtClean="0">
                        <a:sym typeface="+mn-ea"/>
                      </a:endParaRPr>
                    </a:p>
                  </a:txBody>
                  <a:tcPr>
                    <a:solidFill>
                      <a:schemeClr val="accent3">
                        <a:lumMod val="60000"/>
                        <a:lumOff val="40000"/>
                      </a:schemeClr>
                    </a:solidFill>
                  </a:tcPr>
                </a:tc>
              </a:tr>
              <a:tr h="328295">
                <a:tc>
                  <a:txBody>
                    <a:bodyPr/>
                    <a:p>
                      <a:pPr algn="ctr"/>
                      <a:r>
                        <a:rPr lang="en-US" altLang="zh-CN" sz="1400" b="1" dirty="0" smtClean="0"/>
                        <a:t>4</a:t>
                      </a:r>
                      <a:endParaRPr lang="en-US" altLang="zh-CN" sz="1400" b="1" dirty="0" smtClean="0"/>
                    </a:p>
                  </a:txBody>
                  <a:tcPr/>
                </a:tc>
                <a:tc>
                  <a:txBody>
                    <a:bodyPr/>
                    <a:p>
                      <a:r>
                        <a:rPr lang="en-US" altLang="zh-CN" sz="1400" b="1">
                          <a:sym typeface="+mn-ea"/>
                        </a:rPr>
                        <a:t>Home alone       </a:t>
                      </a:r>
                      <a:r>
                        <a:rPr lang="zh-CN" altLang="en-US" sz="1400" b="1">
                          <a:sym typeface="+mn-ea"/>
                        </a:rPr>
                        <a:t>描述独自在家的经历</a:t>
                      </a:r>
                      <a:endParaRPr lang="zh-CN" altLang="en-US" sz="1400" b="1" dirty="0" smtClean="0">
                        <a:sym typeface="+mn-ea"/>
                      </a:endParaRPr>
                    </a:p>
                  </a:txBody>
                  <a:tcPr/>
                </a:tc>
                <a:tc>
                  <a:txBody>
                    <a:bodyPr/>
                    <a:p>
                      <a:pPr>
                        <a:buNone/>
                      </a:pPr>
                      <a:r>
                        <a:rPr lang="zh-CN" altLang="en-US" sz="1400" b="1" dirty="0" smtClean="0">
                          <a:sym typeface="+mn-ea"/>
                        </a:rPr>
                        <a:t>结果和让步转语从句</a:t>
                      </a:r>
                      <a:endParaRPr lang="zh-CN" altLang="en-US" sz="1400" b="1" dirty="0" smtClean="0">
                        <a:sym typeface="+mn-ea"/>
                      </a:endParaRPr>
                    </a:p>
                  </a:txBody>
                  <a:tcPr/>
                </a:tc>
              </a:tr>
              <a:tr h="329565">
                <a:tc>
                  <a:txBody>
                    <a:bodyPr/>
                    <a:p>
                      <a:pPr algn="ctr"/>
                      <a:r>
                        <a:rPr lang="en-US" altLang="zh-CN" sz="1400" b="1" dirty="0" smtClean="0"/>
                        <a:t>5</a:t>
                      </a:r>
                      <a:endParaRPr lang="en-US" altLang="zh-CN" sz="1400" b="1" dirty="0" smtClean="0"/>
                    </a:p>
                  </a:txBody>
                  <a:tcPr>
                    <a:solidFill>
                      <a:schemeClr val="accent3">
                        <a:lumMod val="60000"/>
                        <a:lumOff val="40000"/>
                      </a:schemeClr>
                    </a:solidFill>
                  </a:tcPr>
                </a:tc>
                <a:tc>
                  <a:txBody>
                    <a:bodyPr/>
                    <a:p>
                      <a:r>
                        <a:rPr lang="en-US" altLang="zh-CN" sz="1400" b="1">
                          <a:sym typeface="+mn-ea"/>
                        </a:rPr>
                        <a:t>Museums            </a:t>
                      </a:r>
                      <a:r>
                        <a:rPr lang="zh-CN" altLang="en-US" sz="1400" b="1">
                          <a:sym typeface="+mn-ea"/>
                        </a:rPr>
                        <a:t>讨论规则</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状语从句</a:t>
                      </a:r>
                      <a:endParaRPr lang="zh-CN" altLang="en-US" sz="1400" b="1" dirty="0" smtClean="0">
                        <a:sym typeface="+mn-ea"/>
                      </a:endParaRPr>
                    </a:p>
                  </a:txBody>
                  <a:tcPr>
                    <a:solidFill>
                      <a:schemeClr val="accent3">
                        <a:lumMod val="60000"/>
                        <a:lumOff val="40000"/>
                      </a:schemeClr>
                    </a:solidFill>
                  </a:tcPr>
                </a:tc>
              </a:tr>
              <a:tr h="320040">
                <a:tc>
                  <a:txBody>
                    <a:bodyPr/>
                    <a:p>
                      <a:pPr algn="ctr"/>
                      <a:r>
                        <a:rPr lang="en-US" altLang="zh-CN" sz="1400" b="1" dirty="0" smtClean="0"/>
                        <a:t>6</a:t>
                      </a:r>
                      <a:endParaRPr lang="en-US" altLang="zh-CN" sz="1400" b="1" dirty="0" smtClean="0"/>
                    </a:p>
                  </a:txBody>
                  <a:tcPr/>
                </a:tc>
                <a:tc>
                  <a:txBody>
                    <a:bodyPr/>
                    <a:p>
                      <a:r>
                        <a:rPr lang="en-US" altLang="zh-CN" sz="1400" b="1">
                          <a:sym typeface="+mn-ea"/>
                        </a:rPr>
                        <a:t>Problems            </a:t>
                      </a:r>
                      <a:r>
                        <a:rPr lang="zh-CN" altLang="en-US" sz="1400" b="1">
                          <a:sym typeface="+mn-ea"/>
                        </a:rPr>
                        <a:t>讨论问题并提出建议</a:t>
                      </a:r>
                      <a:endParaRPr lang="zh-CN" altLang="en-US" sz="1400" b="1" dirty="0" smtClean="0">
                        <a:sym typeface="+mn-ea"/>
                      </a:endParaRPr>
                    </a:p>
                  </a:txBody>
                  <a:tcPr/>
                </a:tc>
                <a:tc>
                  <a:txBody>
                    <a:bodyPr/>
                    <a:p>
                      <a:pPr>
                        <a:buNone/>
                      </a:pPr>
                      <a:r>
                        <a:rPr lang="zh-CN" altLang="en-US" sz="1400" b="1" dirty="0" smtClean="0">
                          <a:sym typeface="+mn-ea"/>
                        </a:rPr>
                        <a:t>状语从句（</a:t>
                      </a:r>
                      <a:r>
                        <a:rPr lang="en-US" altLang="zh-CN" sz="1400" b="1" dirty="0" smtClean="0">
                          <a:sym typeface="+mn-ea"/>
                        </a:rPr>
                        <a:t>if</a:t>
                      </a:r>
                      <a:r>
                        <a:rPr lang="zh-CN" altLang="en-US" sz="1400" b="1" dirty="0" smtClean="0">
                          <a:sym typeface="+mn-ea"/>
                        </a:rPr>
                        <a:t>）</a:t>
                      </a:r>
                      <a:endParaRPr lang="zh-CN" altLang="en-US" sz="1400" b="1" dirty="0" smtClean="0">
                        <a:sym typeface="+mn-ea"/>
                      </a:endParaRPr>
                    </a:p>
                  </a:txBody>
                  <a:tcPr/>
                </a:tc>
              </a:tr>
              <a:tr h="320675">
                <a:tc>
                  <a:txBody>
                    <a:bodyPr/>
                    <a:p>
                      <a:pPr algn="ctr"/>
                      <a:r>
                        <a:rPr lang="en-US" altLang="zh-CN" sz="1400" b="1" dirty="0" smtClean="0"/>
                        <a:t>7</a:t>
                      </a:r>
                      <a:endParaRPr lang="en-US" altLang="zh-CN" sz="1400" b="1" dirty="0" smtClean="0"/>
                    </a:p>
                  </a:txBody>
                  <a:tcPr>
                    <a:solidFill>
                      <a:schemeClr val="accent3">
                        <a:lumMod val="60000"/>
                        <a:lumOff val="40000"/>
                      </a:schemeClr>
                    </a:solidFill>
                  </a:tcPr>
                </a:tc>
                <a:tc>
                  <a:txBody>
                    <a:bodyPr/>
                    <a:p>
                      <a:r>
                        <a:rPr lang="en-US" altLang="zh-CN" sz="1400" b="1">
                          <a:sym typeface="+mn-ea"/>
                        </a:rPr>
                        <a:t>Great books       </a:t>
                      </a:r>
                      <a:r>
                        <a:rPr lang="zh-CN" altLang="en-US" sz="1400" b="1">
                          <a:sym typeface="+mn-ea"/>
                        </a:rPr>
                        <a:t>讨论书籍及其作者</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一般现在时态被动语态</a:t>
                      </a:r>
                      <a:endParaRPr lang="zh-CN" altLang="en-US" sz="1400" b="1" dirty="0" smtClean="0">
                        <a:sym typeface="+mn-ea"/>
                      </a:endParaRPr>
                    </a:p>
                  </a:txBody>
                  <a:tcPr>
                    <a:solidFill>
                      <a:schemeClr val="accent3">
                        <a:lumMod val="60000"/>
                        <a:lumOff val="40000"/>
                      </a:schemeClr>
                    </a:solidFill>
                  </a:tcPr>
                </a:tc>
              </a:tr>
              <a:tr h="319405">
                <a:tc>
                  <a:txBody>
                    <a:bodyPr/>
                    <a:p>
                      <a:pPr algn="ctr"/>
                      <a:r>
                        <a:rPr lang="en-US" altLang="zh-CN" sz="1400" b="1" dirty="0" smtClean="0"/>
                        <a:t>8</a:t>
                      </a:r>
                      <a:endParaRPr lang="en-US" altLang="zh-CN" sz="1400" b="1" dirty="0" smtClean="0"/>
                    </a:p>
                  </a:txBody>
                  <a:tcPr/>
                </a:tc>
                <a:tc>
                  <a:txBody>
                    <a:bodyPr/>
                    <a:p>
                      <a:r>
                        <a:rPr lang="en-US" altLang="zh-CN" sz="1400" b="1">
                          <a:sym typeface="+mn-ea"/>
                        </a:rPr>
                        <a:t>Sports life           </a:t>
                      </a:r>
                      <a:r>
                        <a:rPr lang="zh-CN" altLang="en-US" sz="1400" b="1">
                          <a:sym typeface="+mn-ea"/>
                        </a:rPr>
                        <a:t>运动与比赛</a:t>
                      </a:r>
                      <a:endParaRPr lang="zh-CN" altLang="en-US" sz="1400" b="1" dirty="0" smtClean="0">
                        <a:sym typeface="+mn-ea"/>
                      </a:endParaRPr>
                    </a:p>
                  </a:txBody>
                  <a:tcPr/>
                </a:tc>
                <a:tc>
                  <a:txBody>
                    <a:bodyPr/>
                    <a:p>
                      <a:pPr>
                        <a:buNone/>
                      </a:pPr>
                      <a:r>
                        <a:rPr lang="zh-CN" altLang="en-US" sz="1400" b="1" dirty="0" smtClean="0">
                          <a:sym typeface="+mn-ea"/>
                        </a:rPr>
                        <a:t>一般过去时态被动语态</a:t>
                      </a:r>
                      <a:endParaRPr lang="zh-CN" altLang="en-US" sz="1400" b="1" dirty="0" smtClean="0">
                        <a:sym typeface="+mn-ea"/>
                      </a:endParaRPr>
                    </a:p>
                  </a:txBody>
                  <a:tcPr/>
                </a:tc>
              </a:tr>
              <a:tr h="348615">
                <a:tc>
                  <a:txBody>
                    <a:bodyPr/>
                    <a:p>
                      <a:pPr algn="ctr"/>
                      <a:r>
                        <a:rPr lang="en-US" altLang="zh-CN" sz="1200" b="1" dirty="0" smtClean="0"/>
                        <a:t>9</a:t>
                      </a:r>
                      <a:endParaRPr lang="en-US" altLang="zh-CN" sz="1200" b="1" dirty="0" smtClean="0"/>
                    </a:p>
                  </a:txBody>
                  <a:tcPr>
                    <a:solidFill>
                      <a:schemeClr val="accent3">
                        <a:lumMod val="60000"/>
                        <a:lumOff val="40000"/>
                      </a:schemeClr>
                    </a:solidFill>
                  </a:tcPr>
                </a:tc>
                <a:tc>
                  <a:txBody>
                    <a:bodyPr/>
                    <a:p>
                      <a:r>
                        <a:rPr lang="en-US" altLang="zh-CN" sz="1400" b="1">
                          <a:sym typeface="+mn-ea"/>
                        </a:rPr>
                        <a:t>Great inventions   </a:t>
                      </a:r>
                      <a:r>
                        <a:rPr lang="zh-CN" altLang="en-US" sz="1400" b="1">
                          <a:sym typeface="+mn-ea"/>
                        </a:rPr>
                        <a:t>伟大发明及科技进步</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一般将来时态被动语态</a:t>
                      </a:r>
                      <a:endParaRPr lang="zh-CN" altLang="en-US" sz="1400" b="1" dirty="0" smtClean="0">
                        <a:sym typeface="+mn-ea"/>
                      </a:endParaRPr>
                    </a:p>
                  </a:txBody>
                  <a:tcPr>
                    <a:solidFill>
                      <a:schemeClr val="accent3">
                        <a:lumMod val="60000"/>
                        <a:lumOff val="40000"/>
                      </a:schemeClr>
                    </a:solidFill>
                  </a:tcPr>
                </a:tc>
              </a:tr>
              <a:tr h="339725">
                <a:tc>
                  <a:txBody>
                    <a:bodyPr/>
                    <a:p>
                      <a:pPr algn="ctr"/>
                      <a:r>
                        <a:rPr lang="en-US" altLang="zh-CN" sz="1200" b="1" dirty="0" smtClean="0"/>
                        <a:t>10</a:t>
                      </a:r>
                      <a:endParaRPr lang="en-US" altLang="zh-CN" sz="1200" b="1" dirty="0" smtClean="0"/>
                    </a:p>
                  </a:txBody>
                  <a:tcPr/>
                </a:tc>
                <a:tc>
                  <a:txBody>
                    <a:bodyPr/>
                    <a:p>
                      <a:r>
                        <a:rPr lang="en-US" altLang="zh-CN" sz="1400" b="1">
                          <a:sym typeface="+mn-ea"/>
                        </a:rPr>
                        <a:t>Australia   </a:t>
                      </a:r>
                      <a:r>
                        <a:rPr lang="zh-CN" altLang="en-US" sz="1400" b="1">
                          <a:sym typeface="+mn-ea"/>
                        </a:rPr>
                        <a:t>澳大利亚，国家及生活方式</a:t>
                      </a:r>
                      <a:endParaRPr lang="zh-CN" altLang="en-US" sz="1400" b="1" dirty="0" smtClean="0">
                        <a:sym typeface="+mn-ea"/>
                      </a:endParaRPr>
                    </a:p>
                  </a:txBody>
                  <a:tcPr/>
                </a:tc>
                <a:tc>
                  <a:txBody>
                    <a:bodyPr/>
                    <a:p>
                      <a:pPr>
                        <a:buNone/>
                      </a:pPr>
                      <a:r>
                        <a:rPr lang="en-US" altLang="zh-CN" sz="1400" b="1" dirty="0" smtClean="0">
                          <a:sym typeface="+mn-ea"/>
                        </a:rPr>
                        <a:t>that</a:t>
                      </a:r>
                      <a:r>
                        <a:rPr lang="zh-CN" altLang="en-US" sz="1400" b="1" dirty="0" smtClean="0">
                          <a:sym typeface="+mn-ea"/>
                        </a:rPr>
                        <a:t>引导的定语从句</a:t>
                      </a:r>
                      <a:endParaRPr lang="zh-CN" altLang="en-US" sz="1400" b="1" dirty="0" smtClean="0">
                        <a:sym typeface="+mn-ea"/>
                      </a:endParaRPr>
                    </a:p>
                  </a:txBody>
                  <a:tcPr/>
                </a:tc>
              </a:tr>
              <a:tr h="319405">
                <a:tc>
                  <a:txBody>
                    <a:bodyPr/>
                    <a:p>
                      <a:pPr algn="ctr"/>
                      <a:r>
                        <a:rPr lang="en-US" altLang="zh-CN" sz="1200" b="1" dirty="0" smtClean="0"/>
                        <a:t>11</a:t>
                      </a:r>
                      <a:endParaRPr lang="en-US" altLang="zh-CN" sz="1200" b="1" dirty="0" smtClean="0"/>
                    </a:p>
                  </a:txBody>
                  <a:tcPr>
                    <a:solidFill>
                      <a:schemeClr val="accent3">
                        <a:lumMod val="60000"/>
                        <a:lumOff val="40000"/>
                      </a:schemeClr>
                    </a:solidFill>
                  </a:tcPr>
                </a:tc>
                <a:tc>
                  <a:txBody>
                    <a:bodyPr/>
                    <a:p>
                      <a:r>
                        <a:rPr lang="en-US" altLang="zh-CN" sz="1400" b="1">
                          <a:sym typeface="+mn-ea"/>
                        </a:rPr>
                        <a:t>Photos                </a:t>
                      </a:r>
                      <a:r>
                        <a:rPr lang="zh-CN" altLang="zh-CN" sz="1400" b="1">
                          <a:sym typeface="+mn-ea"/>
                        </a:rPr>
                        <a:t>摄影比赛</a:t>
                      </a:r>
                      <a:r>
                        <a:rPr lang="en-US" altLang="zh-CN" sz="1400" b="1">
                          <a:sym typeface="+mn-ea"/>
                        </a:rPr>
                        <a:t> </a:t>
                      </a:r>
                      <a:r>
                        <a:rPr lang="zh-CN" altLang="en-US" sz="1400" b="1">
                          <a:sym typeface="+mn-ea"/>
                        </a:rPr>
                        <a:t>校园生活</a:t>
                      </a:r>
                      <a:endParaRPr lang="zh-CN" altLang="en-US" sz="1400" b="1" dirty="0" smtClean="0">
                        <a:sym typeface="+mn-ea"/>
                      </a:endParaRPr>
                    </a:p>
                  </a:txBody>
                  <a:tcPr>
                    <a:solidFill>
                      <a:schemeClr val="accent3">
                        <a:lumMod val="60000"/>
                        <a:lumOff val="40000"/>
                      </a:schemeClr>
                    </a:solidFill>
                  </a:tcPr>
                </a:tc>
                <a:tc>
                  <a:txBody>
                    <a:bodyPr/>
                    <a:p>
                      <a:pPr>
                        <a:buNone/>
                      </a:pPr>
                      <a:r>
                        <a:rPr lang="en-US" altLang="zh-CN" sz="1400" b="1" dirty="0" smtClean="0">
                          <a:sym typeface="+mn-ea"/>
                        </a:rPr>
                        <a:t>who</a:t>
                      </a:r>
                      <a:r>
                        <a:rPr lang="zh-CN" altLang="en-US" sz="1400" b="1" dirty="0" smtClean="0">
                          <a:sym typeface="+mn-ea"/>
                        </a:rPr>
                        <a:t>和</a:t>
                      </a:r>
                      <a:r>
                        <a:rPr lang="en-US" altLang="zh-CN" sz="1400" b="1" dirty="0" smtClean="0">
                          <a:sym typeface="+mn-ea"/>
                        </a:rPr>
                        <a:t>which</a:t>
                      </a:r>
                      <a:r>
                        <a:rPr lang="zh-CN" altLang="en-US" sz="1400" b="1" dirty="0" smtClean="0">
                          <a:sym typeface="+mn-ea"/>
                        </a:rPr>
                        <a:t>引导的定语从句</a:t>
                      </a:r>
                      <a:endParaRPr lang="zh-CN" altLang="en-US" sz="1400" b="1" dirty="0" smtClean="0">
                        <a:sym typeface="+mn-ea"/>
                      </a:endParaRPr>
                    </a:p>
                  </a:txBody>
                  <a:tcPr>
                    <a:solidFill>
                      <a:schemeClr val="accent3">
                        <a:lumMod val="60000"/>
                        <a:lumOff val="40000"/>
                      </a:schemeClr>
                    </a:solidFill>
                  </a:tcPr>
                </a:tc>
              </a:tr>
              <a:tr h="369570">
                <a:tc>
                  <a:txBody>
                    <a:bodyPr/>
                    <a:p>
                      <a:pPr algn="ctr"/>
                      <a:r>
                        <a:rPr lang="en-US" altLang="zh-CN" sz="1200" b="1" dirty="0" smtClean="0"/>
                        <a:t>12</a:t>
                      </a:r>
                      <a:endParaRPr lang="en-US" altLang="zh-CN" sz="1200" b="1" dirty="0" smtClean="0"/>
                    </a:p>
                  </a:txBody>
                  <a:tcPr/>
                </a:tc>
                <a:tc>
                  <a:txBody>
                    <a:bodyPr/>
                    <a:p>
                      <a:r>
                        <a:rPr lang="en-US" altLang="zh-CN" sz="1400" b="1">
                          <a:sym typeface="+mn-ea"/>
                        </a:rPr>
                        <a:t>Save our world   </a:t>
                      </a:r>
                      <a:r>
                        <a:rPr lang="zh-CN" altLang="en-US" sz="1400" b="1">
                          <a:sym typeface="+mn-ea"/>
                        </a:rPr>
                        <a:t>环境保护</a:t>
                      </a:r>
                      <a:endParaRPr lang="zh-CN" altLang="en-US" sz="1400" b="1" dirty="0" smtClean="0">
                        <a:sym typeface="+mn-ea"/>
                      </a:endParaRPr>
                    </a:p>
                  </a:txBody>
                  <a:tcPr/>
                </a:tc>
                <a:tc>
                  <a:txBody>
                    <a:bodyPr/>
                    <a:p>
                      <a:pPr>
                        <a:buNone/>
                      </a:pPr>
                      <a:r>
                        <a:rPr lang="zh-CN" altLang="en-US" sz="1400" b="1" dirty="0" smtClean="0">
                          <a:sym typeface="+mn-ea"/>
                        </a:rPr>
                        <a:t>构词法</a:t>
                      </a:r>
                      <a:endParaRPr lang="zh-CN" altLang="en-US" sz="1400" b="1" dirty="0" smtClean="0">
                        <a:sym typeface="+mn-ea"/>
                      </a:endParaRPr>
                    </a:p>
                  </a:txBody>
                  <a:tcPr/>
                </a:tc>
              </a:tr>
            </a:tbl>
          </a:graphicData>
        </a:graphic>
      </p:graphicFrame>
      <p:sp>
        <p:nvSpPr>
          <p:cNvPr id="17" name="矩形 16"/>
          <p:cNvSpPr/>
          <p:nvPr/>
        </p:nvSpPr>
        <p:spPr>
          <a:xfrm>
            <a:off x="449580" y="5681980"/>
            <a:ext cx="6110605" cy="40259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6848475" y="2905760"/>
            <a:ext cx="5124450" cy="2399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七年级上册</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Module 3  My school</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七年级下册</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Module 1  Lost and found</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八年级下册</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Module 2 Experiences</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九年级下册</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Module 2 Education</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九年级下册</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Module 8 My future life</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a:p>
          <a:p>
            <a:pPr algn="ctr"/>
            <a:endParaRPr lang="en-US" altLang="zh-CN"/>
          </a:p>
          <a:p>
            <a:pPr algn="ctr"/>
            <a:endParaRPr lang="en-US" altLang="zh-CN"/>
          </a:p>
        </p:txBody>
      </p:sp>
      <p:sp>
        <p:nvSpPr>
          <p:cNvPr id="14" name="文本框 13"/>
          <p:cNvSpPr txBox="1"/>
          <p:nvPr/>
        </p:nvSpPr>
        <p:spPr>
          <a:xfrm>
            <a:off x="6790055" y="1990725"/>
            <a:ext cx="4581525" cy="398780"/>
          </a:xfrm>
          <a:prstGeom prst="rect">
            <a:avLst/>
          </a:prstGeom>
          <a:noFill/>
        </p:spPr>
        <p:txBody>
          <a:bodyPr wrap="square" rtlCol="0">
            <a:spAutoFit/>
          </a:bodyPr>
          <a:p>
            <a:r>
              <a:rPr lang="zh-CN" altLang="en-US" sz="2000" b="1">
                <a:latin typeface="微软雅黑" panose="020B0503020204020204" pitchFamily="34" charset="-122"/>
                <a:ea typeface="微软雅黑" panose="020B0503020204020204" pitchFamily="34" charset="-122"/>
              </a:rPr>
              <a:t>校园生活主题在本学段教材中的体现：</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32510"/>
            <a:ext cx="10650220"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本模块在初中学段教材中的地位和作用</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sp>
        <p:nvSpPr>
          <p:cNvPr id="103" name="文本框 102"/>
          <p:cNvSpPr txBox="1"/>
          <p:nvPr/>
        </p:nvSpPr>
        <p:spPr>
          <a:xfrm>
            <a:off x="2788285" y="7518400"/>
            <a:ext cx="1343025" cy="100965"/>
          </a:xfrm>
          <a:prstGeom prst="rect">
            <a:avLst/>
          </a:prstGeom>
          <a:noFill/>
          <a:ln w="9525">
            <a:noFill/>
          </a:ln>
        </p:spPr>
        <p:txBody>
          <a:bodyPr>
            <a:noAutofit/>
          </a:bodyPr>
          <a:p>
            <a:r>
              <a:rPr lang="zh-CN" altLang="en-US"/>
              <a:t> </a:t>
            </a:r>
            <a:endParaRPr lang="zh-CN" altLang="en-US"/>
          </a:p>
        </p:txBody>
      </p:sp>
      <p:graphicFrame>
        <p:nvGraphicFramePr>
          <p:cNvPr id="16" name="表格 15"/>
          <p:cNvGraphicFramePr>
            <a:graphicFrameLocks noGrp="1"/>
          </p:cNvGraphicFramePr>
          <p:nvPr>
            <p:custDataLst>
              <p:tags r:id="rId1"/>
            </p:custDataLst>
          </p:nvPr>
        </p:nvGraphicFramePr>
        <p:xfrm>
          <a:off x="551180" y="1798320"/>
          <a:ext cx="5911215" cy="4631055"/>
        </p:xfrm>
        <a:graphic>
          <a:graphicData uri="http://schemas.openxmlformats.org/drawingml/2006/table">
            <a:tbl>
              <a:tblPr firstRow="1" bandRow="1">
                <a:tableStyleId>{35758FB7-9AC5-4552-8A53-C91805E547FA}</a:tableStyleId>
              </a:tblPr>
              <a:tblGrid>
                <a:gridCol w="358140"/>
                <a:gridCol w="3151505"/>
                <a:gridCol w="2401570"/>
              </a:tblGrid>
              <a:tr h="608330">
                <a:tc>
                  <a:txBody>
                    <a:bodyPr/>
                    <a:p>
                      <a:r>
                        <a:rPr lang="zh-CN" altLang="en-US" sz="1600" b="1" dirty="0" smtClean="0">
                          <a:solidFill>
                            <a:schemeClr val="tx1"/>
                          </a:solidFill>
                        </a:rPr>
                        <a:t>模块</a:t>
                      </a:r>
                      <a:endParaRPr lang="zh-CN" altLang="en-US" sz="1600" b="1" dirty="0" smtClean="0">
                        <a:solidFill>
                          <a:schemeClr val="tx1"/>
                        </a:solidFill>
                      </a:endParaRPr>
                    </a:p>
                  </a:txBody>
                  <a:tcPr>
                    <a:solidFill>
                      <a:schemeClr val="accent1"/>
                    </a:solidFill>
                  </a:tcPr>
                </a:tc>
                <a:tc>
                  <a:txBody>
                    <a:bodyPr/>
                    <a:p>
                      <a:r>
                        <a:rPr lang="en-US" altLang="zh-CN" sz="1800" b="1" dirty="0" smtClean="0">
                          <a:solidFill>
                            <a:schemeClr val="tx1"/>
                          </a:solidFill>
                        </a:rPr>
                        <a:t>                        </a:t>
                      </a:r>
                      <a:r>
                        <a:rPr lang="zh-CN" altLang="en-US" sz="1800" b="1" dirty="0" smtClean="0">
                          <a:solidFill>
                            <a:schemeClr val="tx1"/>
                          </a:solidFill>
                        </a:rPr>
                        <a:t>话题</a:t>
                      </a:r>
                      <a:endParaRPr lang="zh-CN" altLang="en-US" sz="1800" b="1" dirty="0" smtClean="0">
                        <a:solidFill>
                          <a:schemeClr val="tx1"/>
                        </a:solidFill>
                      </a:endParaRPr>
                    </a:p>
                  </a:txBody>
                  <a:tcPr>
                    <a:solidFill>
                      <a:schemeClr val="accent1"/>
                    </a:solidFill>
                  </a:tcPr>
                </a:tc>
                <a:tc>
                  <a:txBody>
                    <a:bodyPr/>
                    <a:p>
                      <a:pPr>
                        <a:buNone/>
                      </a:pPr>
                      <a:r>
                        <a:rPr lang="en-US" altLang="zh-CN" sz="1600" b="1" dirty="0" smtClean="0">
                          <a:solidFill>
                            <a:schemeClr val="tx1"/>
                          </a:solidFill>
                        </a:rPr>
                        <a:t>          </a:t>
                      </a:r>
                      <a:r>
                        <a:rPr lang="zh-CN" altLang="en-US" sz="1600" b="1" dirty="0" smtClean="0">
                          <a:solidFill>
                            <a:schemeClr val="tx1"/>
                          </a:solidFill>
                        </a:rPr>
                        <a:t>语法</a:t>
                      </a:r>
                      <a:endParaRPr lang="zh-CN" altLang="en-US" sz="1600" b="1" dirty="0" smtClean="0">
                        <a:solidFill>
                          <a:schemeClr val="tx1"/>
                        </a:solidFill>
                      </a:endParaRPr>
                    </a:p>
                  </a:txBody>
                  <a:tcPr>
                    <a:solidFill>
                      <a:schemeClr val="accent1"/>
                    </a:solidFill>
                  </a:tcPr>
                </a:tc>
              </a:tr>
              <a:tr h="347980">
                <a:tc>
                  <a:txBody>
                    <a:bodyPr/>
                    <a:p>
                      <a:pPr algn="ctr"/>
                      <a:r>
                        <a:rPr lang="en-US" altLang="zh-CN" sz="1400" b="1" dirty="0" smtClean="0"/>
                        <a:t>1</a:t>
                      </a:r>
                      <a:endParaRPr lang="en-US" altLang="zh-CN" sz="1400" b="1" dirty="0" smtClean="0"/>
                    </a:p>
                  </a:txBody>
                  <a:tcPr>
                    <a:solidFill>
                      <a:schemeClr val="accent3">
                        <a:lumMod val="60000"/>
                        <a:lumOff val="40000"/>
                      </a:schemeClr>
                    </a:solidFill>
                  </a:tcPr>
                </a:tc>
                <a:tc>
                  <a:txBody>
                    <a:bodyPr/>
                    <a:p>
                      <a:r>
                        <a:rPr lang="en-US" altLang="zh-CN" sz="1400" b="1">
                          <a:sym typeface="+mn-ea"/>
                        </a:rPr>
                        <a:t>Wonders of the world </a:t>
                      </a:r>
                      <a:r>
                        <a:rPr lang="zh-CN" altLang="en-US" sz="1400" b="1">
                          <a:sym typeface="+mn-ea"/>
                        </a:rPr>
                        <a:t>自然及旅游 </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时态复习</a:t>
                      </a:r>
                      <a:endParaRPr lang="zh-CN" altLang="en-US" sz="1400" b="1" dirty="0" smtClean="0">
                        <a:sym typeface="+mn-ea"/>
                      </a:endParaRPr>
                    </a:p>
                  </a:txBody>
                  <a:tcPr>
                    <a:solidFill>
                      <a:schemeClr val="accent3">
                        <a:lumMod val="60000"/>
                        <a:lumOff val="40000"/>
                      </a:schemeClr>
                    </a:solidFill>
                  </a:tcPr>
                </a:tc>
              </a:tr>
              <a:tr h="359410">
                <a:tc>
                  <a:txBody>
                    <a:bodyPr/>
                    <a:p>
                      <a:pPr algn="ctr"/>
                      <a:r>
                        <a:rPr lang="en-US" altLang="zh-CN" sz="1400" b="1" dirty="0" smtClean="0"/>
                        <a:t>2</a:t>
                      </a:r>
                      <a:endParaRPr lang="en-US" altLang="zh-CN" sz="1400" b="1" dirty="0" smtClean="0"/>
                    </a:p>
                  </a:txBody>
                  <a:tcPr/>
                </a:tc>
                <a:tc>
                  <a:txBody>
                    <a:bodyPr/>
                    <a:p>
                      <a:r>
                        <a:rPr lang="en-US" altLang="zh-CN" sz="1400" b="1">
                          <a:sym typeface="+mn-ea"/>
                        </a:rPr>
                        <a:t>Public holidays  </a:t>
                      </a:r>
                      <a:r>
                        <a:rPr lang="zh-CN" altLang="en-US" sz="1400" b="1">
                          <a:sym typeface="+mn-ea"/>
                        </a:rPr>
                        <a:t>节日及其庆祝方式</a:t>
                      </a:r>
                      <a:endParaRPr lang="zh-CN" altLang="en-US" sz="1400" b="1" dirty="0" smtClean="0">
                        <a:sym typeface="+mn-ea"/>
                      </a:endParaRPr>
                    </a:p>
                  </a:txBody>
                  <a:tcPr/>
                </a:tc>
                <a:tc>
                  <a:txBody>
                    <a:bodyPr/>
                    <a:p>
                      <a:pPr>
                        <a:buNone/>
                      </a:pPr>
                      <a:r>
                        <a:rPr lang="zh-CN" altLang="en-US" sz="1400" b="1" dirty="0" smtClean="0">
                          <a:sym typeface="+mn-ea"/>
                        </a:rPr>
                        <a:t>时间状语从句</a:t>
                      </a:r>
                      <a:endParaRPr lang="zh-CN" altLang="en-US" sz="1400" b="1" dirty="0" smtClean="0">
                        <a:sym typeface="+mn-ea"/>
                      </a:endParaRPr>
                    </a:p>
                  </a:txBody>
                  <a:tcPr/>
                </a:tc>
              </a:tr>
              <a:tr h="320040">
                <a:tc>
                  <a:txBody>
                    <a:bodyPr/>
                    <a:p>
                      <a:pPr algn="ctr"/>
                      <a:r>
                        <a:rPr lang="en-US" altLang="zh-CN" sz="1400" b="1" dirty="0" smtClean="0"/>
                        <a:t>3</a:t>
                      </a:r>
                      <a:endParaRPr lang="en-US" altLang="zh-CN" sz="1400" b="1" dirty="0" smtClean="0"/>
                    </a:p>
                  </a:txBody>
                  <a:tcPr>
                    <a:solidFill>
                      <a:schemeClr val="accent3">
                        <a:lumMod val="60000"/>
                        <a:lumOff val="40000"/>
                      </a:schemeClr>
                    </a:solidFill>
                  </a:tcPr>
                </a:tc>
                <a:tc>
                  <a:txBody>
                    <a:bodyPr/>
                    <a:p>
                      <a:r>
                        <a:rPr lang="en-US" altLang="zh-CN" sz="1400" b="1">
                          <a:sym typeface="+mn-ea"/>
                        </a:rPr>
                        <a:t> Heroes                </a:t>
                      </a:r>
                      <a:r>
                        <a:rPr lang="zh-CN" altLang="en-US" sz="1400" b="1">
                          <a:sym typeface="+mn-ea"/>
                        </a:rPr>
                        <a:t>描写心目中的英雄</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原因、目的和结果状语从句</a:t>
                      </a:r>
                      <a:endParaRPr lang="zh-CN" altLang="en-US" sz="1400" b="1" dirty="0" smtClean="0">
                        <a:sym typeface="+mn-ea"/>
                      </a:endParaRPr>
                    </a:p>
                  </a:txBody>
                  <a:tcPr>
                    <a:solidFill>
                      <a:schemeClr val="accent3">
                        <a:lumMod val="60000"/>
                        <a:lumOff val="40000"/>
                      </a:schemeClr>
                    </a:solidFill>
                  </a:tcPr>
                </a:tc>
              </a:tr>
              <a:tr h="328295">
                <a:tc>
                  <a:txBody>
                    <a:bodyPr/>
                    <a:p>
                      <a:pPr algn="ctr"/>
                      <a:r>
                        <a:rPr lang="en-US" altLang="zh-CN" sz="1400" b="1" dirty="0" smtClean="0"/>
                        <a:t>4</a:t>
                      </a:r>
                      <a:endParaRPr lang="en-US" altLang="zh-CN" sz="1400" b="1" dirty="0" smtClean="0"/>
                    </a:p>
                  </a:txBody>
                  <a:tcPr/>
                </a:tc>
                <a:tc>
                  <a:txBody>
                    <a:bodyPr/>
                    <a:p>
                      <a:r>
                        <a:rPr lang="en-US" altLang="zh-CN" sz="1400" b="1">
                          <a:sym typeface="+mn-ea"/>
                        </a:rPr>
                        <a:t>Home alone       </a:t>
                      </a:r>
                      <a:r>
                        <a:rPr lang="zh-CN" altLang="en-US" sz="1400" b="1">
                          <a:sym typeface="+mn-ea"/>
                        </a:rPr>
                        <a:t>描述独自在家的经历</a:t>
                      </a:r>
                      <a:endParaRPr lang="zh-CN" altLang="en-US" sz="1400" b="1" dirty="0" smtClean="0">
                        <a:sym typeface="+mn-ea"/>
                      </a:endParaRPr>
                    </a:p>
                  </a:txBody>
                  <a:tcPr/>
                </a:tc>
                <a:tc>
                  <a:txBody>
                    <a:bodyPr/>
                    <a:p>
                      <a:pPr>
                        <a:buNone/>
                      </a:pPr>
                      <a:r>
                        <a:rPr lang="zh-CN" altLang="en-US" sz="1400" b="1" dirty="0" smtClean="0">
                          <a:sym typeface="+mn-ea"/>
                        </a:rPr>
                        <a:t>结果和让步转语从句</a:t>
                      </a:r>
                      <a:endParaRPr lang="zh-CN" altLang="en-US" sz="1400" b="1" dirty="0" smtClean="0">
                        <a:sym typeface="+mn-ea"/>
                      </a:endParaRPr>
                    </a:p>
                  </a:txBody>
                  <a:tcPr/>
                </a:tc>
              </a:tr>
              <a:tr h="329565">
                <a:tc>
                  <a:txBody>
                    <a:bodyPr/>
                    <a:p>
                      <a:pPr algn="ctr"/>
                      <a:r>
                        <a:rPr lang="en-US" altLang="zh-CN" sz="1400" b="1" dirty="0" smtClean="0"/>
                        <a:t>5</a:t>
                      </a:r>
                      <a:endParaRPr lang="en-US" altLang="zh-CN" sz="1400" b="1" dirty="0" smtClean="0"/>
                    </a:p>
                  </a:txBody>
                  <a:tcPr>
                    <a:solidFill>
                      <a:schemeClr val="accent3">
                        <a:lumMod val="60000"/>
                        <a:lumOff val="40000"/>
                      </a:schemeClr>
                    </a:solidFill>
                  </a:tcPr>
                </a:tc>
                <a:tc>
                  <a:txBody>
                    <a:bodyPr/>
                    <a:p>
                      <a:r>
                        <a:rPr lang="en-US" altLang="zh-CN" sz="1400" b="1">
                          <a:sym typeface="+mn-ea"/>
                        </a:rPr>
                        <a:t>Museums            </a:t>
                      </a:r>
                      <a:r>
                        <a:rPr lang="zh-CN" altLang="en-US" sz="1400" b="1">
                          <a:sym typeface="+mn-ea"/>
                        </a:rPr>
                        <a:t>讨论规则</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状语从句</a:t>
                      </a:r>
                      <a:endParaRPr lang="zh-CN" altLang="en-US" sz="1400" b="1" dirty="0" smtClean="0">
                        <a:sym typeface="+mn-ea"/>
                      </a:endParaRPr>
                    </a:p>
                  </a:txBody>
                  <a:tcPr>
                    <a:solidFill>
                      <a:schemeClr val="accent3">
                        <a:lumMod val="60000"/>
                        <a:lumOff val="40000"/>
                      </a:schemeClr>
                    </a:solidFill>
                  </a:tcPr>
                </a:tc>
              </a:tr>
              <a:tr h="320040">
                <a:tc>
                  <a:txBody>
                    <a:bodyPr/>
                    <a:p>
                      <a:pPr algn="ctr"/>
                      <a:r>
                        <a:rPr lang="en-US" altLang="zh-CN" sz="1400" b="1" dirty="0" smtClean="0"/>
                        <a:t>6</a:t>
                      </a:r>
                      <a:endParaRPr lang="en-US" altLang="zh-CN" sz="1400" b="1" dirty="0" smtClean="0"/>
                    </a:p>
                  </a:txBody>
                  <a:tcPr/>
                </a:tc>
                <a:tc>
                  <a:txBody>
                    <a:bodyPr/>
                    <a:p>
                      <a:r>
                        <a:rPr lang="en-US" altLang="zh-CN" sz="1400" b="1">
                          <a:sym typeface="+mn-ea"/>
                        </a:rPr>
                        <a:t>Problems            </a:t>
                      </a:r>
                      <a:r>
                        <a:rPr lang="zh-CN" altLang="en-US" sz="1400" b="1">
                          <a:sym typeface="+mn-ea"/>
                        </a:rPr>
                        <a:t>讨论问题并提出建议</a:t>
                      </a:r>
                      <a:endParaRPr lang="zh-CN" altLang="en-US" sz="1400" b="1" dirty="0" smtClean="0">
                        <a:sym typeface="+mn-ea"/>
                      </a:endParaRPr>
                    </a:p>
                  </a:txBody>
                  <a:tcPr/>
                </a:tc>
                <a:tc>
                  <a:txBody>
                    <a:bodyPr/>
                    <a:p>
                      <a:pPr>
                        <a:buNone/>
                      </a:pPr>
                      <a:r>
                        <a:rPr lang="zh-CN" altLang="en-US" sz="1400" b="1" dirty="0" smtClean="0">
                          <a:sym typeface="+mn-ea"/>
                        </a:rPr>
                        <a:t>状语从句（</a:t>
                      </a:r>
                      <a:r>
                        <a:rPr lang="en-US" altLang="zh-CN" sz="1400" b="1" dirty="0" smtClean="0">
                          <a:sym typeface="+mn-ea"/>
                        </a:rPr>
                        <a:t>if</a:t>
                      </a:r>
                      <a:r>
                        <a:rPr lang="zh-CN" altLang="en-US" sz="1400" b="1" dirty="0" smtClean="0">
                          <a:sym typeface="+mn-ea"/>
                        </a:rPr>
                        <a:t>）</a:t>
                      </a:r>
                      <a:endParaRPr lang="zh-CN" altLang="en-US" sz="1400" b="1" dirty="0" smtClean="0">
                        <a:sym typeface="+mn-ea"/>
                      </a:endParaRPr>
                    </a:p>
                  </a:txBody>
                  <a:tcPr/>
                </a:tc>
              </a:tr>
              <a:tr h="320675">
                <a:tc>
                  <a:txBody>
                    <a:bodyPr/>
                    <a:p>
                      <a:pPr algn="ctr"/>
                      <a:r>
                        <a:rPr lang="en-US" altLang="zh-CN" sz="1400" b="1" dirty="0" smtClean="0"/>
                        <a:t>7</a:t>
                      </a:r>
                      <a:endParaRPr lang="en-US" altLang="zh-CN" sz="1400" b="1" dirty="0" smtClean="0"/>
                    </a:p>
                  </a:txBody>
                  <a:tcPr>
                    <a:solidFill>
                      <a:schemeClr val="accent3">
                        <a:lumMod val="60000"/>
                        <a:lumOff val="40000"/>
                      </a:schemeClr>
                    </a:solidFill>
                  </a:tcPr>
                </a:tc>
                <a:tc>
                  <a:txBody>
                    <a:bodyPr/>
                    <a:p>
                      <a:r>
                        <a:rPr lang="en-US" altLang="zh-CN" sz="1400" b="1">
                          <a:sym typeface="+mn-ea"/>
                        </a:rPr>
                        <a:t>Great books       </a:t>
                      </a:r>
                      <a:r>
                        <a:rPr lang="zh-CN" altLang="en-US" sz="1400" b="1">
                          <a:sym typeface="+mn-ea"/>
                        </a:rPr>
                        <a:t>讨论书籍及其作者</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一般现在时态被动语态</a:t>
                      </a:r>
                      <a:endParaRPr lang="zh-CN" altLang="en-US" sz="1400" b="1" dirty="0" smtClean="0">
                        <a:sym typeface="+mn-ea"/>
                      </a:endParaRPr>
                    </a:p>
                  </a:txBody>
                  <a:tcPr>
                    <a:solidFill>
                      <a:schemeClr val="accent3">
                        <a:lumMod val="60000"/>
                        <a:lumOff val="40000"/>
                      </a:schemeClr>
                    </a:solidFill>
                  </a:tcPr>
                </a:tc>
              </a:tr>
              <a:tr h="319405">
                <a:tc>
                  <a:txBody>
                    <a:bodyPr/>
                    <a:p>
                      <a:pPr algn="ctr"/>
                      <a:r>
                        <a:rPr lang="en-US" altLang="zh-CN" sz="1400" b="1" dirty="0" smtClean="0"/>
                        <a:t>8</a:t>
                      </a:r>
                      <a:endParaRPr lang="en-US" altLang="zh-CN" sz="1400" b="1" dirty="0" smtClean="0"/>
                    </a:p>
                  </a:txBody>
                  <a:tcPr/>
                </a:tc>
                <a:tc>
                  <a:txBody>
                    <a:bodyPr/>
                    <a:p>
                      <a:r>
                        <a:rPr lang="en-US" altLang="zh-CN" sz="1400" b="1">
                          <a:sym typeface="+mn-ea"/>
                        </a:rPr>
                        <a:t>Sports life           </a:t>
                      </a:r>
                      <a:r>
                        <a:rPr lang="zh-CN" altLang="en-US" sz="1400" b="1">
                          <a:sym typeface="+mn-ea"/>
                        </a:rPr>
                        <a:t>运动与比赛</a:t>
                      </a:r>
                      <a:endParaRPr lang="zh-CN" altLang="en-US" sz="1400" b="1" dirty="0" smtClean="0">
                        <a:sym typeface="+mn-ea"/>
                      </a:endParaRPr>
                    </a:p>
                  </a:txBody>
                  <a:tcPr/>
                </a:tc>
                <a:tc>
                  <a:txBody>
                    <a:bodyPr/>
                    <a:p>
                      <a:pPr>
                        <a:buNone/>
                      </a:pPr>
                      <a:r>
                        <a:rPr lang="zh-CN" altLang="en-US" sz="1400" b="1" dirty="0" smtClean="0">
                          <a:sym typeface="+mn-ea"/>
                        </a:rPr>
                        <a:t>一般过去时态被动语态</a:t>
                      </a:r>
                      <a:endParaRPr lang="zh-CN" altLang="en-US" sz="1400" b="1" dirty="0" smtClean="0">
                        <a:sym typeface="+mn-ea"/>
                      </a:endParaRPr>
                    </a:p>
                  </a:txBody>
                  <a:tcPr/>
                </a:tc>
              </a:tr>
              <a:tr h="348615">
                <a:tc>
                  <a:txBody>
                    <a:bodyPr/>
                    <a:p>
                      <a:pPr algn="ctr"/>
                      <a:r>
                        <a:rPr lang="en-US" altLang="zh-CN" sz="1200" b="1" dirty="0" smtClean="0"/>
                        <a:t>9</a:t>
                      </a:r>
                      <a:endParaRPr lang="en-US" altLang="zh-CN" sz="1200" b="1" dirty="0" smtClean="0"/>
                    </a:p>
                  </a:txBody>
                  <a:tcPr>
                    <a:solidFill>
                      <a:schemeClr val="accent3">
                        <a:lumMod val="60000"/>
                        <a:lumOff val="40000"/>
                      </a:schemeClr>
                    </a:solidFill>
                  </a:tcPr>
                </a:tc>
                <a:tc>
                  <a:txBody>
                    <a:bodyPr/>
                    <a:p>
                      <a:r>
                        <a:rPr lang="en-US" altLang="zh-CN" sz="1400" b="1">
                          <a:sym typeface="+mn-ea"/>
                        </a:rPr>
                        <a:t>Great inventions   </a:t>
                      </a:r>
                      <a:r>
                        <a:rPr lang="zh-CN" altLang="en-US" sz="1400" b="1">
                          <a:sym typeface="+mn-ea"/>
                        </a:rPr>
                        <a:t>伟大发明及科技进步</a:t>
                      </a:r>
                      <a:endParaRPr lang="zh-CN" altLang="en-US" sz="1400" b="1" dirty="0" smtClean="0">
                        <a:sym typeface="+mn-ea"/>
                      </a:endParaRPr>
                    </a:p>
                  </a:txBody>
                  <a:tcPr>
                    <a:solidFill>
                      <a:schemeClr val="accent3">
                        <a:lumMod val="60000"/>
                        <a:lumOff val="40000"/>
                      </a:schemeClr>
                    </a:solidFill>
                  </a:tcPr>
                </a:tc>
                <a:tc>
                  <a:txBody>
                    <a:bodyPr/>
                    <a:p>
                      <a:pPr>
                        <a:buNone/>
                      </a:pPr>
                      <a:r>
                        <a:rPr lang="zh-CN" altLang="en-US" sz="1400" b="1" dirty="0" smtClean="0">
                          <a:sym typeface="+mn-ea"/>
                        </a:rPr>
                        <a:t>一般将来时态被动语态</a:t>
                      </a:r>
                      <a:endParaRPr lang="zh-CN" altLang="en-US" sz="1400" b="1" dirty="0" smtClean="0">
                        <a:sym typeface="+mn-ea"/>
                      </a:endParaRPr>
                    </a:p>
                  </a:txBody>
                  <a:tcPr>
                    <a:solidFill>
                      <a:schemeClr val="accent3">
                        <a:lumMod val="60000"/>
                        <a:lumOff val="40000"/>
                      </a:schemeClr>
                    </a:solidFill>
                  </a:tcPr>
                </a:tc>
              </a:tr>
              <a:tr h="339725">
                <a:tc>
                  <a:txBody>
                    <a:bodyPr/>
                    <a:p>
                      <a:pPr algn="ctr"/>
                      <a:r>
                        <a:rPr lang="en-US" altLang="zh-CN" sz="1200" b="1" dirty="0" smtClean="0"/>
                        <a:t>10</a:t>
                      </a:r>
                      <a:endParaRPr lang="en-US" altLang="zh-CN" sz="1200" b="1" dirty="0" smtClean="0"/>
                    </a:p>
                  </a:txBody>
                  <a:tcPr/>
                </a:tc>
                <a:tc>
                  <a:txBody>
                    <a:bodyPr/>
                    <a:p>
                      <a:r>
                        <a:rPr lang="en-US" altLang="zh-CN" sz="1400" b="1">
                          <a:sym typeface="+mn-ea"/>
                        </a:rPr>
                        <a:t>Australia   </a:t>
                      </a:r>
                      <a:r>
                        <a:rPr lang="zh-CN" altLang="en-US" sz="1400" b="1">
                          <a:sym typeface="+mn-ea"/>
                        </a:rPr>
                        <a:t>澳大利亚，国家及生活方式</a:t>
                      </a:r>
                      <a:endParaRPr lang="zh-CN" altLang="en-US" sz="1400" b="1" dirty="0" smtClean="0">
                        <a:sym typeface="+mn-ea"/>
                      </a:endParaRPr>
                    </a:p>
                  </a:txBody>
                  <a:tcPr/>
                </a:tc>
                <a:tc>
                  <a:txBody>
                    <a:bodyPr/>
                    <a:p>
                      <a:pPr>
                        <a:buNone/>
                      </a:pPr>
                      <a:r>
                        <a:rPr lang="en-US" altLang="zh-CN" sz="1400" b="1" dirty="0" smtClean="0">
                          <a:sym typeface="+mn-ea"/>
                        </a:rPr>
                        <a:t>that</a:t>
                      </a:r>
                      <a:r>
                        <a:rPr lang="zh-CN" altLang="en-US" sz="1400" b="1" dirty="0" smtClean="0">
                          <a:sym typeface="+mn-ea"/>
                        </a:rPr>
                        <a:t>引导的定语从句</a:t>
                      </a:r>
                      <a:endParaRPr lang="zh-CN" altLang="en-US" sz="1400" b="1" dirty="0" smtClean="0">
                        <a:sym typeface="+mn-ea"/>
                      </a:endParaRPr>
                    </a:p>
                  </a:txBody>
                  <a:tcPr/>
                </a:tc>
              </a:tr>
              <a:tr h="319405">
                <a:tc>
                  <a:txBody>
                    <a:bodyPr/>
                    <a:p>
                      <a:pPr algn="ctr"/>
                      <a:r>
                        <a:rPr lang="en-US" altLang="zh-CN" sz="1200" b="1" dirty="0" smtClean="0"/>
                        <a:t>11</a:t>
                      </a:r>
                      <a:endParaRPr lang="en-US" altLang="zh-CN" sz="1200" b="1" dirty="0" smtClean="0"/>
                    </a:p>
                  </a:txBody>
                  <a:tcPr>
                    <a:solidFill>
                      <a:schemeClr val="accent3">
                        <a:lumMod val="60000"/>
                        <a:lumOff val="40000"/>
                      </a:schemeClr>
                    </a:solidFill>
                  </a:tcPr>
                </a:tc>
                <a:tc>
                  <a:txBody>
                    <a:bodyPr/>
                    <a:p>
                      <a:r>
                        <a:rPr lang="en-US" altLang="zh-CN" sz="1400" b="1">
                          <a:sym typeface="+mn-ea"/>
                        </a:rPr>
                        <a:t>Photos                </a:t>
                      </a:r>
                      <a:r>
                        <a:rPr lang="zh-CN" altLang="zh-CN" sz="1400" b="1">
                          <a:sym typeface="+mn-ea"/>
                        </a:rPr>
                        <a:t>摄影比赛</a:t>
                      </a:r>
                      <a:r>
                        <a:rPr lang="en-US" altLang="zh-CN" sz="1400" b="1">
                          <a:sym typeface="+mn-ea"/>
                        </a:rPr>
                        <a:t> </a:t>
                      </a:r>
                      <a:r>
                        <a:rPr lang="zh-CN" altLang="en-US" sz="1400" b="1">
                          <a:sym typeface="+mn-ea"/>
                        </a:rPr>
                        <a:t>校园生活</a:t>
                      </a:r>
                      <a:endParaRPr lang="zh-CN" altLang="en-US" sz="1400" b="1" dirty="0" smtClean="0">
                        <a:sym typeface="+mn-ea"/>
                      </a:endParaRPr>
                    </a:p>
                  </a:txBody>
                  <a:tcPr>
                    <a:solidFill>
                      <a:schemeClr val="accent3">
                        <a:lumMod val="60000"/>
                        <a:lumOff val="40000"/>
                      </a:schemeClr>
                    </a:solidFill>
                  </a:tcPr>
                </a:tc>
                <a:tc>
                  <a:txBody>
                    <a:bodyPr/>
                    <a:p>
                      <a:pPr>
                        <a:buNone/>
                      </a:pPr>
                      <a:r>
                        <a:rPr lang="en-US" altLang="zh-CN" sz="1400" b="1" dirty="0" smtClean="0">
                          <a:sym typeface="+mn-ea"/>
                        </a:rPr>
                        <a:t>which</a:t>
                      </a:r>
                      <a:r>
                        <a:rPr lang="zh-CN" altLang="en-US" sz="1400" b="1" dirty="0" smtClean="0">
                          <a:sym typeface="+mn-ea"/>
                        </a:rPr>
                        <a:t>和</a:t>
                      </a:r>
                      <a:r>
                        <a:rPr lang="en-US" altLang="zh-CN" sz="1400" b="1" dirty="0" smtClean="0">
                          <a:sym typeface="+mn-ea"/>
                        </a:rPr>
                        <a:t>who</a:t>
                      </a:r>
                      <a:r>
                        <a:rPr lang="zh-CN" altLang="en-US" sz="1400" b="1" dirty="0" smtClean="0">
                          <a:sym typeface="+mn-ea"/>
                        </a:rPr>
                        <a:t>引导的定语从句</a:t>
                      </a:r>
                      <a:endParaRPr lang="zh-CN" altLang="en-US" sz="1400" b="1" dirty="0" smtClean="0">
                        <a:sym typeface="+mn-ea"/>
                      </a:endParaRPr>
                    </a:p>
                  </a:txBody>
                  <a:tcPr>
                    <a:solidFill>
                      <a:schemeClr val="accent3">
                        <a:lumMod val="60000"/>
                        <a:lumOff val="40000"/>
                      </a:schemeClr>
                    </a:solidFill>
                  </a:tcPr>
                </a:tc>
              </a:tr>
              <a:tr h="369570">
                <a:tc>
                  <a:txBody>
                    <a:bodyPr/>
                    <a:p>
                      <a:pPr algn="ctr"/>
                      <a:r>
                        <a:rPr lang="en-US" altLang="zh-CN" sz="1200" b="1" dirty="0" smtClean="0"/>
                        <a:t>12</a:t>
                      </a:r>
                      <a:endParaRPr lang="en-US" altLang="zh-CN" sz="1200" b="1" dirty="0" smtClean="0"/>
                    </a:p>
                  </a:txBody>
                  <a:tcPr/>
                </a:tc>
                <a:tc>
                  <a:txBody>
                    <a:bodyPr/>
                    <a:p>
                      <a:r>
                        <a:rPr lang="en-US" altLang="zh-CN" sz="1400" b="1">
                          <a:sym typeface="+mn-ea"/>
                        </a:rPr>
                        <a:t>Save our world   </a:t>
                      </a:r>
                      <a:r>
                        <a:rPr lang="zh-CN" altLang="en-US" sz="1400" b="1">
                          <a:sym typeface="+mn-ea"/>
                        </a:rPr>
                        <a:t>环境保护</a:t>
                      </a:r>
                      <a:endParaRPr lang="zh-CN" altLang="en-US" sz="1400" b="1" dirty="0" smtClean="0">
                        <a:sym typeface="+mn-ea"/>
                      </a:endParaRPr>
                    </a:p>
                  </a:txBody>
                  <a:tcPr/>
                </a:tc>
                <a:tc>
                  <a:txBody>
                    <a:bodyPr/>
                    <a:p>
                      <a:pPr>
                        <a:buNone/>
                      </a:pPr>
                      <a:r>
                        <a:rPr lang="zh-CN" altLang="en-US" sz="1400" b="1" dirty="0" smtClean="0">
                          <a:sym typeface="+mn-ea"/>
                        </a:rPr>
                        <a:t>构词法</a:t>
                      </a:r>
                      <a:endParaRPr lang="zh-CN" altLang="en-US" sz="1400" b="1" dirty="0" smtClean="0">
                        <a:sym typeface="+mn-ea"/>
                      </a:endParaRPr>
                    </a:p>
                  </a:txBody>
                  <a:tcPr/>
                </a:tc>
              </a:tr>
            </a:tbl>
          </a:graphicData>
        </a:graphic>
      </p:graphicFrame>
      <p:sp>
        <p:nvSpPr>
          <p:cNvPr id="17" name="矩形 16"/>
          <p:cNvSpPr/>
          <p:nvPr/>
        </p:nvSpPr>
        <p:spPr>
          <a:xfrm>
            <a:off x="449580" y="5367655"/>
            <a:ext cx="6110605" cy="71691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934200" y="1798320"/>
            <a:ext cx="4323715" cy="463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zh-CN" b="1">
                <a:solidFill>
                  <a:schemeClr val="tx1"/>
                </a:solidFill>
              </a:rPr>
              <a:t>从话题上来说，</a:t>
            </a:r>
            <a:r>
              <a:rPr lang="zh-CN" altLang="zh-CN" b="1">
                <a:solidFill>
                  <a:schemeClr val="tx1"/>
                </a:solidFill>
                <a:sym typeface="+mn-ea"/>
              </a:rPr>
              <a:t>本模块是对其它模块原有话题的补充和延伸，</a:t>
            </a:r>
            <a:r>
              <a:rPr lang="zh-CN" altLang="zh-CN" b="1">
                <a:solidFill>
                  <a:schemeClr val="tx1"/>
                </a:solidFill>
              </a:rPr>
              <a:t>内容与学生实际生活紧密相关，便于激发学生的学习兴趣，更好的开展语言实践活动，在更加真实的语境中学习语法知识。在前面几册内容的铺垫下，学生已经有了相关话题的词汇和知识储备，在前一模块的基础上继续学习定语从句，进一步补充、归纳和总结相关语法。</a:t>
            </a:r>
            <a:endParaRPr lang="zh-CN" altLang="zh-CN" b="1">
              <a:solidFill>
                <a:schemeClr val="tx1"/>
              </a:solidFill>
            </a:endParaRPr>
          </a:p>
        </p:txBody>
      </p:sp>
    </p:spTree>
  </p:cSld>
  <p:clrMapOvr>
    <a:masterClrMapping/>
  </p:clrMapOvr>
  <p:transition spd="slow"/>
  <p:timing>
    <p:tnLst>
      <p:par>
        <p:cTn id="1" dur="indefinite" restart="never" nodeType="tmRoot"/>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32510"/>
            <a:ext cx="7601585"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本模块单元概述</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pic>
        <p:nvPicPr>
          <p:cNvPr id="2" name="图片 1"/>
          <p:cNvPicPr>
            <a:picLocks noChangeAspect="1"/>
          </p:cNvPicPr>
          <p:nvPr/>
        </p:nvPicPr>
        <p:blipFill>
          <a:blip r:embed="rId1"/>
          <a:srcRect t="-4707" b="-13404"/>
          <a:stretch>
            <a:fillRect/>
          </a:stretch>
        </p:blipFill>
        <p:spPr>
          <a:xfrm>
            <a:off x="618490" y="1423670"/>
            <a:ext cx="3309620" cy="4812030"/>
          </a:xfrm>
          <a:prstGeom prst="rect">
            <a:avLst/>
          </a:prstGeom>
        </p:spPr>
      </p:pic>
      <p:pic>
        <p:nvPicPr>
          <p:cNvPr id="8" name="图片 7"/>
          <p:cNvPicPr>
            <a:picLocks noChangeAspect="1"/>
          </p:cNvPicPr>
          <p:nvPr/>
        </p:nvPicPr>
        <p:blipFill>
          <a:blip r:embed="rId2"/>
          <a:srcRect l="-254" t="-2205" r="254" b="11244"/>
          <a:stretch>
            <a:fillRect/>
          </a:stretch>
        </p:blipFill>
        <p:spPr>
          <a:xfrm>
            <a:off x="3928110" y="1554480"/>
            <a:ext cx="3495040" cy="4214495"/>
          </a:xfrm>
          <a:prstGeom prst="rect">
            <a:avLst/>
          </a:prstGeom>
        </p:spPr>
      </p:pic>
      <p:pic>
        <p:nvPicPr>
          <p:cNvPr id="14" name="图片 13"/>
          <p:cNvPicPr>
            <a:picLocks noChangeAspect="1"/>
          </p:cNvPicPr>
          <p:nvPr/>
        </p:nvPicPr>
        <p:blipFill>
          <a:blip r:embed="rId3"/>
          <a:srcRect t="2080" b="11563"/>
          <a:stretch>
            <a:fillRect/>
          </a:stretch>
        </p:blipFill>
        <p:spPr>
          <a:xfrm>
            <a:off x="7423150" y="1619250"/>
            <a:ext cx="3892550" cy="4160520"/>
          </a:xfrm>
          <a:prstGeom prst="rect">
            <a:avLst/>
          </a:prstGeom>
        </p:spPr>
      </p:pic>
      <p:sp>
        <p:nvSpPr>
          <p:cNvPr id="15" name="矩形 14"/>
          <p:cNvSpPr/>
          <p:nvPr/>
        </p:nvSpPr>
        <p:spPr>
          <a:xfrm>
            <a:off x="1972310" y="5565775"/>
            <a:ext cx="8653780" cy="1073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sz="2400">
                <a:solidFill>
                  <a:schemeClr val="tx1"/>
                </a:solidFill>
              </a:rPr>
              <a:t>本模块内容围绕“摄影比赛”这一主题展开，涉及三个语篇，由一篇对话和两篇说明文两个不同类型的语篇组成。</a:t>
            </a:r>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58825" y="1054735"/>
            <a:ext cx="7601585"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本模块单元概述</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pic>
        <p:nvPicPr>
          <p:cNvPr id="121" name="图片 120"/>
          <p:cNvPicPr/>
          <p:nvPr>
            <p:custDataLst>
              <p:tags r:id="rId1"/>
            </p:custDataLst>
          </p:nvPr>
        </p:nvPicPr>
        <p:blipFill>
          <a:blip r:embed="rId2"/>
          <a:stretch>
            <a:fillRect/>
          </a:stretch>
        </p:blipFill>
        <p:spPr>
          <a:xfrm>
            <a:off x="1713230" y="1576705"/>
            <a:ext cx="9172575" cy="4812030"/>
          </a:xfrm>
          <a:prstGeom prst="rect">
            <a:avLst/>
          </a:prstGeom>
          <a:noFill/>
          <a:ln w="9525">
            <a:noFill/>
          </a:ln>
        </p:spPr>
      </p:pic>
      <p:sp>
        <p:nvSpPr>
          <p:cNvPr id="122" name="文本框 121"/>
          <p:cNvSpPr txBox="1"/>
          <p:nvPr/>
        </p:nvSpPr>
        <p:spPr>
          <a:xfrm>
            <a:off x="1713230" y="6485890"/>
            <a:ext cx="3954145" cy="271145"/>
          </a:xfrm>
          <a:prstGeom prst="rect">
            <a:avLst/>
          </a:prstGeom>
          <a:noFill/>
          <a:ln w="9525">
            <a:noFill/>
          </a:ln>
        </p:spPr>
        <p:txBody>
          <a:bodyPr>
            <a:noAutofit/>
          </a:bodyPr>
          <a:p>
            <a:r>
              <a:rPr lang="zh-CN" altLang="en-US"/>
              <a:t> </a:t>
            </a:r>
            <a:endParaRPr lang="zh-CN" altLang="en-US"/>
          </a:p>
        </p:txBody>
      </p:sp>
      <p:sp>
        <p:nvSpPr>
          <p:cNvPr id="2" name="文本框 1"/>
          <p:cNvSpPr txBox="1"/>
          <p:nvPr/>
        </p:nvSpPr>
        <p:spPr>
          <a:xfrm>
            <a:off x="3535680" y="2527935"/>
            <a:ext cx="891540" cy="368300"/>
          </a:xfrm>
          <a:prstGeom prst="rect">
            <a:avLst/>
          </a:prstGeom>
          <a:noFill/>
        </p:spPr>
        <p:txBody>
          <a:bodyPr wrap="square" rtlCol="0">
            <a:spAutoFit/>
          </a:bodyPr>
          <a:p>
            <a:r>
              <a:rPr lang="en-US" altLang="zh-CN"/>
              <a:t>1</a:t>
            </a:r>
            <a:r>
              <a:rPr lang="zh-CN" altLang="en-US"/>
              <a:t>课时</a:t>
            </a:r>
            <a:endParaRPr lang="zh-CN" altLang="en-US"/>
          </a:p>
        </p:txBody>
      </p:sp>
      <p:sp>
        <p:nvSpPr>
          <p:cNvPr id="8" name="文本框 7"/>
          <p:cNvSpPr txBox="1"/>
          <p:nvPr/>
        </p:nvSpPr>
        <p:spPr>
          <a:xfrm>
            <a:off x="6675755" y="2527935"/>
            <a:ext cx="891540" cy="368300"/>
          </a:xfrm>
          <a:prstGeom prst="rect">
            <a:avLst/>
          </a:prstGeom>
          <a:noFill/>
        </p:spPr>
        <p:txBody>
          <a:bodyPr wrap="square" rtlCol="0">
            <a:spAutoFit/>
          </a:bodyPr>
          <a:p>
            <a:r>
              <a:rPr lang="en-US" altLang="zh-CN"/>
              <a:t>2</a:t>
            </a:r>
            <a:r>
              <a:rPr lang="zh-CN" altLang="en-US"/>
              <a:t>课时</a:t>
            </a:r>
            <a:endParaRPr lang="zh-CN" altLang="en-US"/>
          </a:p>
        </p:txBody>
      </p:sp>
      <p:sp>
        <p:nvSpPr>
          <p:cNvPr id="14" name="文本框 13"/>
          <p:cNvSpPr txBox="1"/>
          <p:nvPr/>
        </p:nvSpPr>
        <p:spPr>
          <a:xfrm>
            <a:off x="9726295" y="2527935"/>
            <a:ext cx="891540" cy="368300"/>
          </a:xfrm>
          <a:prstGeom prst="rect">
            <a:avLst/>
          </a:prstGeom>
          <a:noFill/>
        </p:spPr>
        <p:txBody>
          <a:bodyPr wrap="square" rtlCol="0">
            <a:spAutoFit/>
          </a:bodyPr>
          <a:p>
            <a:r>
              <a:rPr lang="en-US" altLang="zh-CN"/>
              <a:t>2</a:t>
            </a:r>
            <a:r>
              <a:rPr lang="zh-CN" altLang="en-US"/>
              <a:t>课时</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83310"/>
            <a:ext cx="7601585"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本课时内容</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pic>
        <p:nvPicPr>
          <p:cNvPr id="2" name="图片 1"/>
          <p:cNvPicPr>
            <a:picLocks noChangeAspect="1"/>
          </p:cNvPicPr>
          <p:nvPr/>
        </p:nvPicPr>
        <p:blipFill>
          <a:blip r:embed="rId1"/>
          <a:srcRect b="10748"/>
          <a:stretch>
            <a:fillRect/>
          </a:stretch>
        </p:blipFill>
        <p:spPr>
          <a:xfrm>
            <a:off x="618490" y="1720850"/>
            <a:ext cx="3978910" cy="4613910"/>
          </a:xfrm>
          <a:prstGeom prst="rect">
            <a:avLst/>
          </a:prstGeom>
        </p:spPr>
      </p:pic>
      <p:sp>
        <p:nvSpPr>
          <p:cNvPr id="8" name="椭圆 7"/>
          <p:cNvSpPr/>
          <p:nvPr/>
        </p:nvSpPr>
        <p:spPr>
          <a:xfrm>
            <a:off x="942975" y="2469515"/>
            <a:ext cx="3365500" cy="450850"/>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14" name="表格 13"/>
          <p:cNvGraphicFramePr/>
          <p:nvPr>
            <p:custDataLst>
              <p:tags r:id="rId2"/>
            </p:custDataLst>
          </p:nvPr>
        </p:nvGraphicFramePr>
        <p:xfrm>
          <a:off x="4308475" y="3404235"/>
          <a:ext cx="7574280" cy="2835910"/>
        </p:xfrm>
        <a:graphic>
          <a:graphicData uri="http://schemas.openxmlformats.org/drawingml/2006/table">
            <a:tbl>
              <a:tblPr firstRow="1" bandRow="1">
                <a:tableStyleId>{5C22544A-7EE6-4342-B048-85BDC9FD1C3A}</a:tableStyleId>
              </a:tblPr>
              <a:tblGrid>
                <a:gridCol w="889000"/>
                <a:gridCol w="1464310"/>
                <a:gridCol w="5220970"/>
              </a:tblGrid>
              <a:tr h="457200">
                <a:tc>
                  <a:txBody>
                    <a:bodyPr/>
                    <a:p>
                      <a:pPr>
                        <a:buNone/>
                      </a:pPr>
                      <a:r>
                        <a:rPr lang="en-US" altLang="zh-CN" sz="2400" dirty="0" smtClean="0">
                          <a:latin typeface="微软雅黑" panose="020B0503020204020204" pitchFamily="34" charset="-122"/>
                          <a:ea typeface="微软雅黑" panose="020B0503020204020204" pitchFamily="34" charset="-122"/>
                          <a:sym typeface="+mn-ea"/>
                        </a:rPr>
                        <a:t> </a:t>
                      </a:r>
                      <a:r>
                        <a:rPr lang="zh-CN" altLang="en-US" sz="2400" dirty="0" smtClean="0">
                          <a:latin typeface="微软雅黑" panose="020B0503020204020204" pitchFamily="34" charset="-122"/>
                          <a:ea typeface="微软雅黑" panose="020B0503020204020204" pitchFamily="34" charset="-122"/>
                          <a:sym typeface="+mn-ea"/>
                        </a:rPr>
                        <a:t>范畴</a:t>
                      </a:r>
                      <a:endParaRPr lang="zh-CN" altLang="en-US"/>
                    </a:p>
                  </a:txBody>
                  <a:tcPr/>
                </a:tc>
                <a:tc>
                  <a:txBody>
                    <a:bodyPr/>
                    <a:p>
                      <a:pPr>
                        <a:buNone/>
                      </a:pPr>
                      <a:r>
                        <a:rPr lang="en-US" altLang="zh-CN" sz="2400" dirty="0" smtClean="0">
                          <a:latin typeface="微软雅黑" panose="020B0503020204020204" pitchFamily="34" charset="-122"/>
                          <a:ea typeface="微软雅黑" panose="020B0503020204020204" pitchFamily="34" charset="-122"/>
                          <a:sym typeface="+mn-ea"/>
                        </a:rPr>
                        <a:t>     </a:t>
                      </a:r>
                      <a:r>
                        <a:rPr lang="zh-CN" altLang="en-US" sz="2400" dirty="0" smtClean="0">
                          <a:latin typeface="微软雅黑" panose="020B0503020204020204" pitchFamily="34" charset="-122"/>
                          <a:ea typeface="微软雅黑" panose="020B0503020204020204" pitchFamily="34" charset="-122"/>
                          <a:sym typeface="+mn-ea"/>
                        </a:rPr>
                        <a:t>主题</a:t>
                      </a:r>
                      <a:endParaRPr lang="zh-CN" altLang="en-US"/>
                    </a:p>
                  </a:txBody>
                  <a:tcPr/>
                </a:tc>
                <a:tc>
                  <a:txBody>
                    <a:bodyPr/>
                    <a:p>
                      <a:pPr>
                        <a:buNone/>
                      </a:pPr>
                      <a:r>
                        <a:rPr lang="en-US" altLang="zh-CN" sz="2400" dirty="0" smtClean="0">
                          <a:latin typeface="微软雅黑" panose="020B0503020204020204" pitchFamily="34" charset="-122"/>
                          <a:ea typeface="微软雅黑" panose="020B0503020204020204" pitchFamily="34" charset="-122"/>
                          <a:sym typeface="+mn-ea"/>
                        </a:rPr>
                        <a:t>                         </a:t>
                      </a:r>
                      <a:r>
                        <a:rPr lang="zh-CN" altLang="en-US" sz="2400" dirty="0" smtClean="0">
                          <a:latin typeface="微软雅黑" panose="020B0503020204020204" pitchFamily="34" charset="-122"/>
                          <a:ea typeface="微软雅黑" panose="020B0503020204020204" pitchFamily="34" charset="-122"/>
                          <a:sym typeface="+mn-ea"/>
                        </a:rPr>
                        <a:t>子主题</a:t>
                      </a:r>
                      <a:endParaRPr lang="zh-CN" altLang="en-US"/>
                    </a:p>
                  </a:txBody>
                  <a:tcPr/>
                </a:tc>
              </a:tr>
              <a:tr h="2378710">
                <a:tc>
                  <a:txBody>
                    <a:bodyPr/>
                    <a:p>
                      <a:pPr>
                        <a:buNone/>
                      </a:pPr>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buNone/>
                      </a:pPr>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buNone/>
                      </a:pPr>
                      <a:r>
                        <a:rPr lang="en-US" altLang="zh-CN" sz="20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人</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buNone/>
                      </a:pPr>
                      <a:r>
                        <a:rPr lang="en-US" altLang="zh-CN" sz="20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与</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buNone/>
                      </a:pPr>
                      <a:r>
                        <a:rPr lang="en-US" altLang="zh-CN" sz="20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自</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buNone/>
                      </a:pPr>
                      <a:r>
                        <a:rPr lang="en-US" altLang="zh-CN" sz="20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我</a:t>
                      </a:r>
                      <a:endParaRPr lang="zh-CN" altLang="en-US" sz="2000" dirty="0" smtClean="0">
                        <a:solidFill>
                          <a:schemeClr val="tx1"/>
                        </a:solidFill>
                        <a:latin typeface="微软雅黑" panose="020B0503020204020204" pitchFamily="34" charset="-122"/>
                        <a:ea typeface="微软雅黑" panose="020B0503020204020204" pitchFamily="34" charset="-122"/>
                      </a:endParaRPr>
                    </a:p>
                  </a:txBody>
                  <a:tcPr/>
                </a:tc>
                <a:tc>
                  <a:txBody>
                    <a:bodyPr/>
                    <a:p>
                      <a:pPr>
                        <a:buNone/>
                      </a:pPr>
                      <a:endParaRPr lang="zh-CN" altLang="en-US" sz="2400" dirty="0" smtClean="0">
                        <a:latin typeface="微软雅黑" panose="020B0503020204020204" pitchFamily="34" charset="-122"/>
                        <a:ea typeface="微软雅黑" panose="020B0503020204020204" pitchFamily="34" charset="-122"/>
                        <a:sym typeface="+mn-ea"/>
                      </a:endParaRPr>
                    </a:p>
                    <a:p>
                      <a:pPr>
                        <a:buNone/>
                      </a:pPr>
                      <a:endParaRPr lang="zh-CN" altLang="en-US" sz="2000" dirty="0" smtClean="0">
                        <a:latin typeface="微软雅黑" panose="020B0503020204020204" pitchFamily="34" charset="-122"/>
                        <a:ea typeface="微软雅黑" panose="020B0503020204020204" pitchFamily="34" charset="-122"/>
                        <a:sym typeface="+mn-ea"/>
                      </a:endParaRPr>
                    </a:p>
                    <a:p>
                      <a:pPr>
                        <a:buNone/>
                      </a:pPr>
                      <a:r>
                        <a:rPr lang="zh-CN" altLang="en-US" sz="2000" dirty="0" smtClean="0">
                          <a:latin typeface="微软雅黑" panose="020B0503020204020204" pitchFamily="34" charset="-122"/>
                          <a:ea typeface="微软雅黑" panose="020B0503020204020204" pitchFamily="34" charset="-122"/>
                          <a:sym typeface="+mn-ea"/>
                        </a:rPr>
                        <a:t>生活与学习</a:t>
                      </a:r>
                      <a:endParaRPr lang="zh-CN" altLang="en-US"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sym typeface="+mn-ea"/>
                        </a:rPr>
                        <a:t>做人与做事</a:t>
                      </a:r>
                      <a:endParaRPr lang="zh-CN" altLang="en-US" sz="2000"/>
                    </a:p>
                  </a:txBody>
                  <a:tcPr/>
                </a:tc>
                <a:tc>
                  <a:txBody>
                    <a:bodyPr/>
                    <a:p>
                      <a:pPr>
                        <a:buNone/>
                      </a:pPr>
                      <a:r>
                        <a:rPr lang="en-US" altLang="zh-CN" sz="1600" dirty="0" smtClean="0">
                          <a:sym typeface="+mn-ea"/>
                        </a:rPr>
                        <a:t>1</a:t>
                      </a:r>
                      <a:r>
                        <a:rPr lang="zh-CN" altLang="en-US" sz="1600" dirty="0" smtClean="0">
                          <a:sym typeface="+mn-ea"/>
                        </a:rPr>
                        <a:t>．丰富、充实、积极向上的生活；</a:t>
                      </a:r>
                      <a:endParaRPr lang="en-US" altLang="zh-CN" sz="1600" dirty="0" smtClean="0"/>
                    </a:p>
                    <a:p>
                      <a:pPr>
                        <a:buNone/>
                      </a:pPr>
                      <a:r>
                        <a:rPr lang="en-US" altLang="zh-CN" sz="1600" dirty="0" smtClean="0">
                          <a:sym typeface="+mn-ea"/>
                        </a:rPr>
                        <a:t>2</a:t>
                      </a:r>
                      <a:r>
                        <a:rPr lang="zh-CN" altLang="en-US" sz="1600" dirty="0" smtClean="0">
                          <a:sym typeface="+mn-ea"/>
                        </a:rPr>
                        <a:t>．多彩、安全、有意义的学校生活；</a:t>
                      </a:r>
                      <a:br>
                        <a:rPr lang="zh-CN" altLang="en-US" sz="1600" dirty="0" smtClean="0">
                          <a:sym typeface="+mn-ea"/>
                        </a:rPr>
                      </a:br>
                      <a:r>
                        <a:rPr lang="en-US" altLang="zh-CN" sz="1600" dirty="0" smtClean="0">
                          <a:sym typeface="+mn-ea"/>
                        </a:rPr>
                        <a:t>3</a:t>
                      </a:r>
                      <a:r>
                        <a:rPr lang="zh-CN" altLang="en-US" sz="1600" dirty="0" smtClean="0">
                          <a:sym typeface="+mn-ea"/>
                        </a:rPr>
                        <a:t>．身心健康，抗挫能力，珍爱生命的意识；</a:t>
                      </a:r>
                      <a:br>
                        <a:rPr lang="zh-CN" altLang="en-US" sz="1600" dirty="0" smtClean="0">
                          <a:sym typeface="+mn-ea"/>
                        </a:rPr>
                      </a:br>
                      <a:r>
                        <a:rPr lang="en-US" altLang="zh-CN" sz="1600" dirty="0" smtClean="0">
                          <a:sym typeface="+mn-ea"/>
                        </a:rPr>
                        <a:t>4</a:t>
                      </a:r>
                      <a:r>
                        <a:rPr lang="zh-CN" altLang="en-US" sz="1600" dirty="0" smtClean="0">
                          <a:sym typeface="+mn-ea"/>
                        </a:rPr>
                        <a:t>．积极的学习体验，恰当的学习方法与策略，勤学善思；</a:t>
                      </a:r>
                      <a:br>
                        <a:rPr lang="zh-CN" altLang="en-US" sz="1600" dirty="0" smtClean="0">
                          <a:sym typeface="+mn-ea"/>
                        </a:rPr>
                      </a:br>
                      <a:r>
                        <a:rPr lang="en-US" altLang="zh-CN" sz="1600" dirty="0" smtClean="0">
                          <a:sym typeface="+mn-ea"/>
                        </a:rPr>
                        <a:t>5</a:t>
                      </a:r>
                      <a:r>
                        <a:rPr lang="zh-CN" altLang="en-US" sz="1600" dirty="0" smtClean="0">
                          <a:sym typeface="+mn-ea"/>
                        </a:rPr>
                        <a:t>．自我认识，自我管理，自我提升；</a:t>
                      </a:r>
                      <a:br>
                        <a:rPr lang="zh-CN" altLang="en-US" sz="1600" dirty="0" smtClean="0">
                          <a:sym typeface="+mn-ea"/>
                        </a:rPr>
                      </a:br>
                      <a:r>
                        <a:rPr lang="en-US" altLang="zh-CN" sz="1600" dirty="0" smtClean="0">
                          <a:sym typeface="+mn-ea"/>
                        </a:rPr>
                        <a:t>6</a:t>
                      </a:r>
                      <a:r>
                        <a:rPr lang="zh-CN" altLang="en-US" sz="1600" dirty="0" smtClean="0">
                          <a:sym typeface="+mn-ea"/>
                        </a:rPr>
                        <a:t>．职业启蒙，职业精神；</a:t>
                      </a:r>
                      <a:br>
                        <a:rPr lang="zh-CN" altLang="en-US" sz="1600" dirty="0" smtClean="0">
                          <a:sym typeface="+mn-ea"/>
                        </a:rPr>
                      </a:br>
                      <a:r>
                        <a:rPr lang="en-US" altLang="zh-CN" sz="1600" dirty="0" smtClean="0">
                          <a:sym typeface="+mn-ea"/>
                        </a:rPr>
                        <a:t>7</a:t>
                      </a:r>
                      <a:r>
                        <a:rPr lang="zh-CN" altLang="en-US" sz="1600" dirty="0" smtClean="0">
                          <a:sym typeface="+mn-ea"/>
                        </a:rPr>
                        <a:t>．劳动实践，劳动品质与工匠精神；</a:t>
                      </a:r>
                      <a:br>
                        <a:rPr lang="zh-CN" altLang="en-US" sz="1600" dirty="0" smtClean="0">
                          <a:sym typeface="+mn-ea"/>
                        </a:rPr>
                      </a:br>
                      <a:r>
                        <a:rPr lang="en-US" altLang="zh-CN" sz="1600" dirty="0" smtClean="0">
                          <a:sym typeface="+mn-ea"/>
                        </a:rPr>
                        <a:t>8</a:t>
                      </a:r>
                      <a:r>
                        <a:rPr lang="zh-CN" altLang="en-US" sz="1600" dirty="0" smtClean="0">
                          <a:sym typeface="+mn-ea"/>
                        </a:rPr>
                        <a:t>．货币常识，理财意识，理性消费，信用维护；</a:t>
                      </a:r>
                      <a:br>
                        <a:rPr lang="zh-CN" altLang="en-US" sz="1600" dirty="0" smtClean="0">
                          <a:sym typeface="+mn-ea"/>
                        </a:rPr>
                      </a:br>
                      <a:r>
                        <a:rPr lang="en-US" altLang="zh-CN" sz="1600" dirty="0" smtClean="0">
                          <a:sym typeface="+mn-ea"/>
                        </a:rPr>
                        <a:t>9</a:t>
                      </a:r>
                      <a:r>
                        <a:rPr lang="zh-CN" altLang="en-US" sz="1600" dirty="0" smtClean="0">
                          <a:sym typeface="+mn-ea"/>
                        </a:rPr>
                        <a:t>．勤于动手，乐于实践，敢于创新。</a:t>
                      </a:r>
                      <a:endParaRPr lang="zh-CN" altLang="en-US" sz="1600" dirty="0"/>
                    </a:p>
                  </a:txBody>
                  <a:tcPr/>
                </a:tc>
              </a:tr>
            </a:tbl>
          </a:graphicData>
        </a:graphic>
      </p:graphicFrame>
      <p:sp>
        <p:nvSpPr>
          <p:cNvPr id="15" name="椭圆 14"/>
          <p:cNvSpPr/>
          <p:nvPr/>
        </p:nvSpPr>
        <p:spPr>
          <a:xfrm>
            <a:off x="4436110" y="4243705"/>
            <a:ext cx="555625" cy="183959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182870" y="4464685"/>
            <a:ext cx="1485265" cy="55562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7" name="直接连接符 16"/>
          <p:cNvCxnSpPr/>
          <p:nvPr/>
        </p:nvCxnSpPr>
        <p:spPr>
          <a:xfrm flipV="1">
            <a:off x="6755130" y="4368165"/>
            <a:ext cx="3268345" cy="28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58825" y="1054735"/>
            <a:ext cx="7601585" cy="521970"/>
          </a:xfrm>
          <a:prstGeom prst="rect">
            <a:avLst/>
          </a:prstGeom>
          <a:noFill/>
        </p:spPr>
        <p:txBody>
          <a:bodyPr wrap="square" rtlCol="0">
            <a:spAutoFit/>
          </a:bodyPr>
          <a:p>
            <a:r>
              <a:rPr lang="en-US" altLang="zh-CN" sz="2800" b="1"/>
              <a:t>2.1.2 </a:t>
            </a:r>
            <a:r>
              <a:rPr lang="zh-CN" altLang="en-US" sz="2800" b="1"/>
              <a:t>教学内容分析</a:t>
            </a:r>
            <a:r>
              <a:rPr lang="en-US" altLang="zh-CN" sz="2800" b="1"/>
              <a:t>——</a:t>
            </a:r>
            <a:r>
              <a:rPr lang="zh-CN" altLang="en-US" sz="2800" b="1"/>
              <a:t>语篇分析</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2.1 </a:t>
            </a:r>
            <a:r>
              <a:rPr lang="zh-CN" altLang="en-US" sz="3200" b="1" dirty="0">
                <a:solidFill>
                  <a:schemeClr val="tx1"/>
                </a:solidFill>
                <a:sym typeface="+mn-ea"/>
              </a:rPr>
              <a:t>教材分析</a:t>
            </a:r>
            <a:r>
              <a:rPr lang="zh-CN" altLang="en-US" sz="3200" b="1" dirty="0">
                <a:solidFill>
                  <a:schemeClr val="tx1"/>
                </a:solidFill>
              </a:rPr>
              <a:t>  </a:t>
            </a:r>
            <a:endParaRPr lang="zh-CN" altLang="en-US" sz="3200" b="1" dirty="0">
              <a:solidFill>
                <a:schemeClr val="tx1"/>
              </a:solidFill>
            </a:endParaRPr>
          </a:p>
        </p:txBody>
      </p:sp>
      <p:pic>
        <p:nvPicPr>
          <p:cNvPr id="2" name="图片 1"/>
          <p:cNvPicPr>
            <a:picLocks noChangeAspect="1"/>
          </p:cNvPicPr>
          <p:nvPr/>
        </p:nvPicPr>
        <p:blipFill>
          <a:blip r:embed="rId1"/>
          <a:srcRect l="5538" t="5167" r="5298" b="11239"/>
          <a:stretch>
            <a:fillRect/>
          </a:stretch>
        </p:blipFill>
        <p:spPr>
          <a:xfrm>
            <a:off x="341630" y="1663700"/>
            <a:ext cx="3642995" cy="5035550"/>
          </a:xfrm>
          <a:prstGeom prst="rect">
            <a:avLst/>
          </a:prstGeom>
        </p:spPr>
      </p:pic>
      <p:sp>
        <p:nvSpPr>
          <p:cNvPr id="38" name="直角三角形 37"/>
          <p:cNvSpPr/>
          <p:nvPr>
            <p:custDataLst>
              <p:tags r:id="rId2"/>
            </p:custDataLst>
          </p:nvPr>
        </p:nvSpPr>
        <p:spPr>
          <a:xfrm rot="5400000" flipV="1">
            <a:off x="4133894" y="2722291"/>
            <a:ext cx="123129" cy="211755"/>
          </a:xfrm>
          <a:prstGeom prst="rtTriangle">
            <a:avLst/>
          </a:prstGeom>
          <a:solidFill>
            <a:srgbClr val="1F74AD">
              <a:lumMod val="50000"/>
            </a:srgbClr>
          </a:solidFill>
          <a:ln w="12700" cap="flat" cmpd="sng" algn="ctr">
            <a:noFill/>
            <a:prstDash val="solid"/>
            <a:miter lim="800000"/>
          </a:ln>
          <a:effectLst/>
        </p:spPr>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39" name="直角三角形 38"/>
          <p:cNvSpPr/>
          <p:nvPr>
            <p:custDataLst>
              <p:tags r:id="rId3"/>
            </p:custDataLst>
          </p:nvPr>
        </p:nvSpPr>
        <p:spPr>
          <a:xfrm rot="16200000">
            <a:off x="4134377" y="1736332"/>
            <a:ext cx="122167" cy="211755"/>
          </a:xfrm>
          <a:prstGeom prst="rtTriangle">
            <a:avLst/>
          </a:prstGeom>
          <a:solidFill>
            <a:srgbClr val="1F74AD">
              <a:lumMod val="50000"/>
            </a:srgbClr>
          </a:solidFill>
          <a:ln w="12700" cap="flat" cmpd="sng" algn="ctr">
            <a:noFill/>
            <a:prstDash val="solid"/>
            <a:miter lim="800000"/>
          </a:ln>
          <a:effectLst/>
        </p:spPr>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40" name="任意多边形 39"/>
          <p:cNvSpPr/>
          <p:nvPr>
            <p:custDataLst>
              <p:tags r:id="rId4"/>
            </p:custDataLst>
          </p:nvPr>
        </p:nvSpPr>
        <p:spPr>
          <a:xfrm>
            <a:off x="4598670" y="1479550"/>
            <a:ext cx="6345555" cy="1652905"/>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799718" tIns="45712" rIns="107983" bIns="45712" numCol="1" spcCol="0" rtlCol="0" fromWordArt="0" anchor="ctr" anchorCtr="0" forceAA="0" compatLnSpc="1">
            <a:noAutofit/>
          </a:bodyPr>
          <a:p>
            <a:pPr algn="just"/>
            <a:endParaRPr lang="zh-CN" altLang="en-US" dirty="0">
              <a:solidFill>
                <a:srgbClr val="000000"/>
              </a:solidFill>
              <a:sym typeface="Arial" panose="020B0604020202020204" pitchFamily="34" charset="0"/>
            </a:endParaRPr>
          </a:p>
        </p:txBody>
      </p:sp>
      <p:sp>
        <p:nvSpPr>
          <p:cNvPr id="41" name="任意多边形 40"/>
          <p:cNvSpPr/>
          <p:nvPr>
            <p:custDataLst>
              <p:tags r:id="rId5"/>
            </p:custDataLst>
          </p:nvPr>
        </p:nvSpPr>
        <p:spPr>
          <a:xfrm>
            <a:off x="4089579" y="1900579"/>
            <a:ext cx="1552872" cy="868739"/>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1F74AD"/>
          </a:solidFill>
          <a:ln w="12700" cap="flat" cmpd="sng" algn="ctr">
            <a:noFill/>
            <a:prstDash val="solid"/>
            <a:miter lim="800000"/>
          </a:ln>
          <a:effectLst>
            <a:outerShdw blurRad="50800" dist="25400" algn="l" rotWithShape="0">
              <a:prstClr val="black">
                <a:alpha val="40000"/>
              </a:prstClr>
            </a:outerShdw>
          </a:effectLst>
        </p:spPr>
        <p:txBody>
          <a:bodyPr rot="0" spcFirstLastPara="0" vertOverflow="overflow" horzOverflow="overflow" vert="horz" wrap="square" lIns="91425" tIns="45712" rIns="91425" bIns="45712" numCol="1" spcCol="0" rtlCol="0" fromWordArt="0" anchor="ctr" anchorCtr="0" forceAA="0" compatLnSpc="1">
            <a:norm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任意多边形 41"/>
          <p:cNvSpPr/>
          <p:nvPr>
            <p:custDataLst>
              <p:tags r:id="rId6"/>
            </p:custDataLst>
          </p:nvPr>
        </p:nvSpPr>
        <p:spPr>
          <a:xfrm>
            <a:off x="10427127" y="1713053"/>
            <a:ext cx="510385" cy="1151081"/>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1F74AD"/>
          </a:solidFill>
          <a:ln w="12700" cap="flat" cmpd="sng" algn="ctr">
            <a:noFill/>
            <a:prstDash val="solid"/>
            <a:miter lim="800000"/>
          </a:ln>
          <a:effectLst/>
        </p:spPr>
        <p:txBody>
          <a:bodyPr rot="0" spcFirstLastPara="0" vertOverflow="overflow" horzOverflow="overflow" vert="horz" wrap="square" lIns="91425" tIns="45712" rIns="91425" bIns="45712"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43" name="文本框 42"/>
          <p:cNvSpPr txBox="1"/>
          <p:nvPr>
            <p:custDataLst>
              <p:tags r:id="rId7"/>
            </p:custDataLst>
          </p:nvPr>
        </p:nvSpPr>
        <p:spPr>
          <a:xfrm>
            <a:off x="4252290" y="2074493"/>
            <a:ext cx="1227450" cy="520913"/>
          </a:xfrm>
          <a:prstGeom prst="rect">
            <a:avLst/>
          </a:prstGeom>
          <a:noFill/>
        </p:spPr>
        <p:txBody>
          <a:bodyPr wrap="square" lIns="91425" tIns="45712" rIns="91425" bIns="45712" rtlCol="0" anchor="ctr">
            <a:noAutofit/>
          </a:bodyPr>
          <a:p>
            <a:pPr algn="ctr">
              <a:lnSpc>
                <a:spcPct val="120000"/>
              </a:lnSpc>
            </a:pPr>
            <a:r>
              <a:rPr lang="en-US" altLang="zh-CN" sz="2800" b="1" spc="300">
                <a:solidFill>
                  <a:schemeClr val="tx1"/>
                </a:solidFill>
                <a:latin typeface="Arial" panose="020B0604020202020204" pitchFamily="34" charset="0"/>
                <a:ea typeface="微软雅黑" panose="020B0503020204020204" pitchFamily="34" charset="-122"/>
              </a:rPr>
              <a:t>What</a:t>
            </a:r>
            <a:endParaRPr lang="en-US" altLang="zh-CN" sz="2800" b="1" spc="300">
              <a:solidFill>
                <a:schemeClr val="tx1"/>
              </a:solidFill>
              <a:latin typeface="Arial" panose="020B0604020202020204" pitchFamily="34" charset="0"/>
              <a:ea typeface="微软雅黑" panose="020B0503020204020204" pitchFamily="34" charset="-122"/>
            </a:endParaRPr>
          </a:p>
        </p:txBody>
      </p:sp>
      <p:sp>
        <p:nvSpPr>
          <p:cNvPr id="44" name="文本框 43"/>
          <p:cNvSpPr txBox="1"/>
          <p:nvPr>
            <p:custDataLst>
              <p:tags r:id="rId8"/>
            </p:custDataLst>
          </p:nvPr>
        </p:nvSpPr>
        <p:spPr>
          <a:xfrm>
            <a:off x="10536944" y="1998187"/>
            <a:ext cx="290754" cy="467782"/>
          </a:xfrm>
          <a:prstGeom prst="rect">
            <a:avLst/>
          </a:prstGeom>
          <a:noFill/>
        </p:spPr>
        <p:txBody>
          <a:bodyPr wrap="square" rtlCol="0">
            <a:normAutofit fontScale="700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A</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sp>
        <p:nvSpPr>
          <p:cNvPr id="45" name="矩形 44"/>
          <p:cNvSpPr/>
          <p:nvPr>
            <p:custDataLst>
              <p:tags r:id="rId9"/>
            </p:custDataLst>
          </p:nvPr>
        </p:nvSpPr>
        <p:spPr>
          <a:xfrm>
            <a:off x="5627370" y="1953260"/>
            <a:ext cx="4805045" cy="763270"/>
          </a:xfrm>
          <a:prstGeom prst="rect">
            <a:avLst/>
          </a:prstGeom>
        </p:spPr>
        <p:txBody>
          <a:bodyPr wrap="square" anchor="ctr">
            <a:noAutofit/>
          </a:bodyPr>
          <a:p>
            <a:pPr>
              <a:lnSpc>
                <a:spcPct val="120000"/>
              </a:lnSpc>
            </a:pPr>
            <a:r>
              <a:rPr lang="zh-CN"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内容围绕</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Tony</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和</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Daming</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谈论和参加摄影展开对话。在对话中两人交流了去年比赛的获奖情况，</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Tony</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想再次参加摄影比赛并打败去年的获胜者何忠。今年的摄影比赛有四个主题，分别是</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自然</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主题、</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故乡与他乡</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主题、</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城市与人</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主题和</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音乐</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主题。在</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Daming</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的建议下，</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Tony</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最终决定选择</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故乡与他乡</a:t>
            </a:r>
            <a:r>
              <a:rPr lang="en-US" altLang="zh-CN"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1200" b="1"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这个主题去参加比赛</a:t>
            </a:r>
            <a:r>
              <a:rPr lang="zh-CN" altLang="en-US" sz="1300"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endParaRPr lang="zh-CN" altLang="en-US" sz="1300"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 name="直角三角形 45"/>
          <p:cNvSpPr/>
          <p:nvPr>
            <p:custDataLst>
              <p:tags r:id="rId10"/>
            </p:custDataLst>
          </p:nvPr>
        </p:nvSpPr>
        <p:spPr>
          <a:xfrm rot="16200000" flipH="1" flipV="1">
            <a:off x="11737724" y="4319362"/>
            <a:ext cx="123129" cy="211755"/>
          </a:xfrm>
          <a:prstGeom prst="rtTriangle">
            <a:avLst/>
          </a:prstGeom>
          <a:solidFill>
            <a:srgbClr val="1F74AD">
              <a:lumMod val="50000"/>
            </a:srgbClr>
          </a:solidFill>
          <a:ln w="12700" cap="flat" cmpd="sng" algn="ctr">
            <a:noFill/>
            <a:prstDash val="solid"/>
            <a:miter lim="800000"/>
          </a:ln>
          <a:effectLst/>
        </p:spPr>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47" name="直角三角形 46"/>
          <p:cNvSpPr/>
          <p:nvPr>
            <p:custDataLst>
              <p:tags r:id="rId11"/>
            </p:custDataLst>
          </p:nvPr>
        </p:nvSpPr>
        <p:spPr>
          <a:xfrm rot="5400000" flipH="1">
            <a:off x="11738205" y="3333404"/>
            <a:ext cx="122167" cy="211755"/>
          </a:xfrm>
          <a:prstGeom prst="rtTriangle">
            <a:avLst/>
          </a:prstGeom>
          <a:solidFill>
            <a:srgbClr val="1F74AD">
              <a:lumMod val="50000"/>
            </a:srgbClr>
          </a:solidFill>
          <a:ln w="12700" cap="flat" cmpd="sng" algn="ctr">
            <a:noFill/>
            <a:prstDash val="solid"/>
            <a:miter lim="800000"/>
          </a:ln>
          <a:effectLst/>
        </p:spPr>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48" name="任意多边形 47"/>
          <p:cNvSpPr/>
          <p:nvPr>
            <p:custDataLst>
              <p:tags r:id="rId12"/>
            </p:custDataLst>
          </p:nvPr>
        </p:nvSpPr>
        <p:spPr>
          <a:xfrm flipH="1">
            <a:off x="5193665" y="3209290"/>
            <a:ext cx="6602730" cy="1593215"/>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07983" tIns="45712" rIns="1367786" bIns="45712" numCol="1" spcCol="0" rtlCol="0" fromWordArt="0" anchor="ctr" anchorCtr="0" forceAA="0" compatLnSpc="1">
            <a:noAutofit/>
          </a:bodyPr>
          <a:p>
            <a:pPr algn="just"/>
            <a:endParaRPr lang="zh-CN" altLang="en-US" dirty="0">
              <a:solidFill>
                <a:srgbClr val="000000"/>
              </a:solidFill>
              <a:sym typeface="Arial" panose="020B0604020202020204" pitchFamily="34" charset="0"/>
            </a:endParaRPr>
          </a:p>
        </p:txBody>
      </p:sp>
      <p:sp>
        <p:nvSpPr>
          <p:cNvPr id="49" name="任意多边形 48"/>
          <p:cNvSpPr/>
          <p:nvPr>
            <p:custDataLst>
              <p:tags r:id="rId13"/>
            </p:custDataLst>
          </p:nvPr>
        </p:nvSpPr>
        <p:spPr>
          <a:xfrm flipH="1">
            <a:off x="10352296" y="3497650"/>
            <a:ext cx="1552872" cy="868739"/>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3498DB"/>
          </a:solidFill>
          <a:ln w="12700" cap="flat" cmpd="sng" algn="ctr">
            <a:noFill/>
            <a:prstDash val="solid"/>
            <a:miter lim="800000"/>
          </a:ln>
          <a:effectLst>
            <a:outerShdw blurRad="50800" dist="25400" algn="l" rotWithShape="0">
              <a:prstClr val="black">
                <a:alpha val="40000"/>
              </a:prstClr>
            </a:outerShdw>
          </a:effectLst>
        </p:spPr>
        <p:txBody>
          <a:bodyPr rot="0" spcFirstLastPara="0" vertOverflow="overflow" horzOverflow="overflow" vert="horz" wrap="square" lIns="91425" tIns="45712" rIns="91425" bIns="45712" numCol="1" spcCol="0" rtlCol="0" fromWordArt="0" anchor="ctr" anchorCtr="0" forceAA="0" compatLnSpc="1">
            <a:norm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任意多边形 49"/>
          <p:cNvSpPr/>
          <p:nvPr>
            <p:custDataLst>
              <p:tags r:id="rId14"/>
            </p:custDataLst>
          </p:nvPr>
        </p:nvSpPr>
        <p:spPr>
          <a:xfrm flipH="1">
            <a:off x="5212175" y="3355845"/>
            <a:ext cx="510385" cy="1151081"/>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3498DB"/>
          </a:solidFill>
          <a:ln w="12700" cap="flat" cmpd="sng" algn="ctr">
            <a:noFill/>
            <a:prstDash val="solid"/>
            <a:miter lim="800000"/>
          </a:ln>
          <a:effectLst/>
        </p:spPr>
        <p:txBody>
          <a:bodyPr rot="0" spcFirstLastPara="0" vertOverflow="overflow" horzOverflow="overflow" vert="horz" wrap="square" lIns="91425" tIns="45712" rIns="91425" bIns="45712"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51" name="文本框 50"/>
          <p:cNvSpPr txBox="1"/>
          <p:nvPr>
            <p:custDataLst>
              <p:tags r:id="rId15"/>
            </p:custDataLst>
          </p:nvPr>
        </p:nvSpPr>
        <p:spPr>
          <a:xfrm>
            <a:off x="5321991" y="3701938"/>
            <a:ext cx="290754" cy="467782"/>
          </a:xfrm>
          <a:prstGeom prst="rect">
            <a:avLst/>
          </a:prstGeom>
          <a:noFill/>
        </p:spPr>
        <p:txBody>
          <a:bodyPr wrap="square" rtlCol="0">
            <a:normAutofit fontScale="700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B</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sp>
        <p:nvSpPr>
          <p:cNvPr id="52" name="文本框 51"/>
          <p:cNvSpPr txBox="1"/>
          <p:nvPr>
            <p:custDataLst>
              <p:tags r:id="rId16"/>
            </p:custDataLst>
          </p:nvPr>
        </p:nvSpPr>
        <p:spPr>
          <a:xfrm>
            <a:off x="10427303" y="3645123"/>
            <a:ext cx="1227450" cy="520913"/>
          </a:xfrm>
          <a:prstGeom prst="rect">
            <a:avLst/>
          </a:prstGeom>
          <a:noFill/>
        </p:spPr>
        <p:txBody>
          <a:bodyPr wrap="square" lIns="91425" tIns="45712" rIns="91425" bIns="45712" rtlCol="0" anchor="ctr">
            <a:noAutofit/>
          </a:bodyPr>
          <a:p>
            <a:pPr algn="ctr">
              <a:lnSpc>
                <a:spcPct val="120000"/>
              </a:lnSpc>
            </a:pPr>
            <a:r>
              <a:rPr lang="en-US" altLang="zh-CN" sz="2800" b="1" spc="300">
                <a:solidFill>
                  <a:schemeClr val="tx1"/>
                </a:solidFill>
                <a:latin typeface="Arial" panose="020B0604020202020204" pitchFamily="34" charset="0"/>
                <a:ea typeface="微软雅黑" panose="020B0503020204020204" pitchFamily="34" charset="-122"/>
              </a:rPr>
              <a:t>Why</a:t>
            </a:r>
            <a:endParaRPr lang="en-US" altLang="zh-CN" sz="2800" b="1" spc="300">
              <a:solidFill>
                <a:schemeClr val="tx1"/>
              </a:solidFill>
              <a:latin typeface="Arial" panose="020B0604020202020204" pitchFamily="34" charset="0"/>
              <a:ea typeface="微软雅黑" panose="020B0503020204020204" pitchFamily="34" charset="-122"/>
            </a:endParaRPr>
          </a:p>
        </p:txBody>
      </p:sp>
      <p:sp>
        <p:nvSpPr>
          <p:cNvPr id="53" name="矩形 52"/>
          <p:cNvSpPr/>
          <p:nvPr>
            <p:custDataLst>
              <p:tags r:id="rId17"/>
            </p:custDataLst>
          </p:nvPr>
        </p:nvSpPr>
        <p:spPr>
          <a:xfrm>
            <a:off x="5814060" y="3550285"/>
            <a:ext cx="4538345" cy="763270"/>
          </a:xfrm>
          <a:prstGeom prst="rect">
            <a:avLst/>
          </a:prstGeom>
        </p:spPr>
        <p:txBody>
          <a:bodyPr wrap="square" anchor="ctr">
            <a:noAutofit/>
          </a:bodyPr>
          <a:p>
            <a:pPr>
              <a:lnSpc>
                <a:spcPct val="120000"/>
              </a:lnSpc>
            </a:pPr>
            <a:r>
              <a:rPr lang="zh-CN" altLang="en-US" sz="1300" b="1" spc="150">
                <a:latin typeface="Arial" panose="020B0604020202020204" pitchFamily="34" charset="0"/>
                <a:ea typeface="微软雅黑" panose="020B0503020204020204" pitchFamily="34" charset="-122"/>
                <a:sym typeface="Arial" panose="020B0604020202020204" pitchFamily="34" charset="0"/>
              </a:rPr>
              <a:t>这篇对话贴近学生真实的校园生活，是校园生活情景中的对话，鼓励学生积极参加丰富的校园活动，锻炼自己，关注同学之间的交流，相互帮助，给与建议，相互鼓励，树立积极主动的心态，比赛失败后不气馁，面对挫折有百折不挠的精神。</a:t>
            </a:r>
            <a:endParaRPr lang="zh-CN" altLang="en-US" sz="1300" b="1" spc="150">
              <a:latin typeface="Arial" panose="020B0604020202020204" pitchFamily="34" charset="0"/>
              <a:ea typeface="微软雅黑" panose="020B0503020204020204" pitchFamily="34" charset="-122"/>
              <a:sym typeface="Arial" panose="020B0604020202020204" pitchFamily="34" charset="0"/>
            </a:endParaRPr>
          </a:p>
        </p:txBody>
      </p:sp>
      <p:sp>
        <p:nvSpPr>
          <p:cNvPr id="54" name="直角三角形 53"/>
          <p:cNvSpPr/>
          <p:nvPr>
            <p:custDataLst>
              <p:tags r:id="rId18"/>
            </p:custDataLst>
          </p:nvPr>
        </p:nvSpPr>
        <p:spPr>
          <a:xfrm rot="5400000" flipV="1">
            <a:off x="4133894" y="5916433"/>
            <a:ext cx="123129" cy="211755"/>
          </a:xfrm>
          <a:prstGeom prst="rtTriangle">
            <a:avLst/>
          </a:prstGeom>
          <a:solidFill>
            <a:srgbClr val="1F74AD">
              <a:lumMod val="50000"/>
            </a:srgbClr>
          </a:solidFill>
          <a:ln w="12700" cap="flat" cmpd="sng" algn="ctr">
            <a:noFill/>
            <a:prstDash val="solid"/>
            <a:miter lim="800000"/>
          </a:ln>
          <a:effectLst/>
        </p:spPr>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55" name="直角三角形 54"/>
          <p:cNvSpPr/>
          <p:nvPr>
            <p:custDataLst>
              <p:tags r:id="rId19"/>
            </p:custDataLst>
          </p:nvPr>
        </p:nvSpPr>
        <p:spPr>
          <a:xfrm rot="16200000">
            <a:off x="4134377" y="4930475"/>
            <a:ext cx="122167" cy="211755"/>
          </a:xfrm>
          <a:prstGeom prst="rtTriangle">
            <a:avLst/>
          </a:prstGeom>
          <a:solidFill>
            <a:srgbClr val="1F74AD">
              <a:lumMod val="50000"/>
            </a:srgbClr>
          </a:solidFill>
          <a:ln w="12700" cap="flat" cmpd="sng" algn="ctr">
            <a:noFill/>
            <a:prstDash val="solid"/>
            <a:miter lim="800000"/>
          </a:ln>
          <a:effectLst/>
        </p:spPr>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56" name="任意多边形 55"/>
          <p:cNvSpPr/>
          <p:nvPr>
            <p:custDataLst>
              <p:tags r:id="rId20"/>
            </p:custDataLst>
          </p:nvPr>
        </p:nvSpPr>
        <p:spPr>
          <a:xfrm>
            <a:off x="4197985" y="4953635"/>
            <a:ext cx="6745605" cy="141986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799718" tIns="45712" rIns="107983" bIns="45712" numCol="1" spcCol="0" rtlCol="0" fromWordArt="0" anchor="ctr" anchorCtr="0" forceAA="0" compatLnSpc="1">
            <a:noAutofit/>
          </a:bodyPr>
          <a:p>
            <a:pPr algn="l"/>
            <a:endParaRPr lang="zh-CN" altLang="en-US" dirty="0">
              <a:solidFill>
                <a:srgbClr val="000000"/>
              </a:solidFill>
              <a:sym typeface="Arial" panose="020B0604020202020204" pitchFamily="34" charset="0"/>
            </a:endParaRPr>
          </a:p>
        </p:txBody>
      </p:sp>
      <p:sp>
        <p:nvSpPr>
          <p:cNvPr id="57" name="任意多边形 56"/>
          <p:cNvSpPr/>
          <p:nvPr>
            <p:custDataLst>
              <p:tags r:id="rId21"/>
            </p:custDataLst>
          </p:nvPr>
        </p:nvSpPr>
        <p:spPr>
          <a:xfrm>
            <a:off x="4089579" y="5094721"/>
            <a:ext cx="1552872" cy="868739"/>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1AA3AA"/>
          </a:solidFill>
          <a:ln w="12700" cap="flat" cmpd="sng" algn="ctr">
            <a:noFill/>
            <a:prstDash val="solid"/>
            <a:miter lim="800000"/>
          </a:ln>
          <a:effectLst>
            <a:outerShdw blurRad="50800" dist="25400" algn="l" rotWithShape="0">
              <a:prstClr val="black">
                <a:alpha val="40000"/>
              </a:prstClr>
            </a:outerShdw>
          </a:effectLst>
        </p:spPr>
        <p:txBody>
          <a:bodyPr rot="0" spcFirstLastPara="0" vertOverflow="overflow" horzOverflow="overflow" vert="horz" wrap="square" lIns="91425" tIns="45712" rIns="91425" bIns="45712" numCol="1" spcCol="0" rtlCol="0" fromWordArt="0" anchor="ctr" anchorCtr="0" forceAA="0" compatLnSpc="1">
            <a:norm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任意多边形 57"/>
          <p:cNvSpPr/>
          <p:nvPr>
            <p:custDataLst>
              <p:tags r:id="rId22"/>
            </p:custDataLst>
          </p:nvPr>
        </p:nvSpPr>
        <p:spPr>
          <a:xfrm>
            <a:off x="10429240" y="5147945"/>
            <a:ext cx="506095" cy="1102995"/>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1AA3AA"/>
          </a:solidFill>
          <a:ln w="12700" cap="flat" cmpd="sng" algn="ctr">
            <a:noFill/>
            <a:prstDash val="solid"/>
            <a:miter lim="800000"/>
          </a:ln>
          <a:effectLst/>
        </p:spPr>
        <p:txBody>
          <a:bodyPr rot="0" spcFirstLastPara="0" vertOverflow="overflow" horzOverflow="overflow" vert="horz" wrap="square" lIns="91425" tIns="45712" rIns="91425" bIns="45712"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59" name="矩形 58"/>
          <p:cNvSpPr/>
          <p:nvPr>
            <p:custDataLst>
              <p:tags r:id="rId23"/>
            </p:custDataLst>
          </p:nvPr>
        </p:nvSpPr>
        <p:spPr>
          <a:xfrm>
            <a:off x="5727700" y="5195570"/>
            <a:ext cx="4283075" cy="1083945"/>
          </a:xfrm>
          <a:prstGeom prst="rect">
            <a:avLst/>
          </a:prstGeom>
        </p:spPr>
        <p:txBody>
          <a:bodyPr wrap="square" anchor="ctr">
            <a:noAutofit/>
          </a:bodyPr>
          <a:p>
            <a:pPr algn="l"/>
            <a:r>
              <a:rPr lang="zh-CN" altLang="en-US" sz="15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通过新课标英语学习活动观的层级活动使得课文学习逐步走向学生的生活，起到培根铸魂，启智增慧的作用。（学习理解、应用实践、迁移创新）</a:t>
            </a:r>
            <a:endParaRPr lang="zh-CN" altLang="en-US" sz="15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gn="l">
              <a:lnSpc>
                <a:spcPct val="120000"/>
              </a:lnSpc>
            </a:pPr>
            <a:endParaRPr lang="zh-CN" altLang="en-US" sz="1000" b="1" spc="1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文本框 59"/>
          <p:cNvSpPr txBox="1"/>
          <p:nvPr>
            <p:custDataLst>
              <p:tags r:id="rId24"/>
            </p:custDataLst>
          </p:nvPr>
        </p:nvSpPr>
        <p:spPr>
          <a:xfrm>
            <a:off x="10536308" y="5466650"/>
            <a:ext cx="290754" cy="467782"/>
          </a:xfrm>
          <a:prstGeom prst="rect">
            <a:avLst/>
          </a:prstGeom>
          <a:noFill/>
        </p:spPr>
        <p:txBody>
          <a:bodyPr wrap="square" rtlCol="0">
            <a:normAutofit fontScale="600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C</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sp>
        <p:nvSpPr>
          <p:cNvPr id="61" name="文本框 60"/>
          <p:cNvSpPr txBox="1"/>
          <p:nvPr>
            <p:custDataLst>
              <p:tags r:id="rId25"/>
            </p:custDataLst>
          </p:nvPr>
        </p:nvSpPr>
        <p:spPr>
          <a:xfrm>
            <a:off x="4252290" y="5268635"/>
            <a:ext cx="1227450" cy="520913"/>
          </a:xfrm>
          <a:prstGeom prst="rect">
            <a:avLst/>
          </a:prstGeom>
          <a:noFill/>
        </p:spPr>
        <p:txBody>
          <a:bodyPr wrap="square" lIns="91425" tIns="45712" rIns="91425" bIns="45712" rtlCol="0" anchor="ctr">
            <a:noAutofit/>
          </a:bodyPr>
          <a:p>
            <a:pPr algn="ctr">
              <a:lnSpc>
                <a:spcPct val="120000"/>
              </a:lnSpc>
            </a:pPr>
            <a:r>
              <a:rPr lang="en-US" altLang="zh-CN" sz="2800" b="1" spc="300">
                <a:solidFill>
                  <a:schemeClr val="tx1"/>
                </a:solidFill>
                <a:latin typeface="Arial" panose="020B0604020202020204" pitchFamily="34" charset="0"/>
                <a:ea typeface="微软雅黑" panose="020B0503020204020204" pitchFamily="34" charset="-122"/>
              </a:rPr>
              <a:t>How</a:t>
            </a:r>
            <a:endParaRPr lang="en-US" altLang="zh-CN" sz="2800" b="1" spc="300">
              <a:solidFill>
                <a:schemeClr val="tx1"/>
              </a:solidFill>
              <a:latin typeface="Arial" panose="020B0604020202020204" pitchFamily="34" charset="0"/>
              <a:ea typeface="微软雅黑" panose="020B0503020204020204" pitchFamily="34" charset="-122"/>
            </a:endParaRPr>
          </a:p>
        </p:txBody>
      </p:sp>
      <p:sp>
        <p:nvSpPr>
          <p:cNvPr id="8" name="矩形 7"/>
          <p:cNvSpPr/>
          <p:nvPr/>
        </p:nvSpPr>
        <p:spPr>
          <a:xfrm>
            <a:off x="698500" y="3753485"/>
            <a:ext cx="3019425" cy="241935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2.2 </a:t>
            </a:r>
            <a:r>
              <a:rPr lang="zh-CN" altLang="en-US" sz="3200" b="1" dirty="0">
                <a:solidFill>
                  <a:schemeClr val="tx1"/>
                </a:solidFill>
                <a:sym typeface="+mn-ea"/>
              </a:rPr>
              <a:t>本课时</a:t>
            </a:r>
            <a:r>
              <a:rPr lang="zh-CN" sz="3200" b="1" dirty="0">
                <a:solidFill>
                  <a:schemeClr val="tx1"/>
                </a:solidFill>
                <a:sym typeface="+mn-ea"/>
              </a:rPr>
              <a:t>学习目标</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0" name="矩形 19"/>
          <p:cNvSpPr/>
          <p:nvPr/>
        </p:nvSpPr>
        <p:spPr>
          <a:xfrm>
            <a:off x="1260475" y="1818005"/>
            <a:ext cx="9450070" cy="1207135"/>
          </a:xfrm>
          <a:prstGeom prst="rect">
            <a:avLst/>
          </a:prstGeom>
        </p:spPr>
        <p:style>
          <a:lnRef idx="3">
            <a:schemeClr val="lt1"/>
          </a:lnRef>
          <a:fillRef idx="1">
            <a:schemeClr val="accent1"/>
          </a:fillRef>
          <a:effectRef idx="1">
            <a:schemeClr val="accent1"/>
          </a:effectRef>
          <a:fontRef idx="minor">
            <a:schemeClr val="lt1"/>
          </a:fontRef>
        </p:style>
        <p:txBody>
          <a:bodyPr rtlCol="0" anchor="ctr"/>
          <a:p>
            <a:pPr algn="l"/>
            <a:r>
              <a:rPr lang="en-US" altLang="zh-CN" sz="2800" b="1">
                <a:solidFill>
                  <a:schemeClr val="tx1"/>
                </a:solidFill>
              </a:rPr>
              <a:t>understand the conversation and summerize the use of the </a:t>
            </a:r>
            <a:r>
              <a:rPr lang="en-US" altLang="zh-CN" sz="2800" b="1" spc="15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attributive clause with “that” and “who”</a:t>
            </a:r>
            <a:r>
              <a:rPr lang="en-US" altLang="zh-CN" sz="2800" b="1">
                <a:solidFill>
                  <a:schemeClr val="tx1"/>
                </a:solidFill>
              </a:rPr>
              <a:t>  (</a:t>
            </a:r>
            <a:r>
              <a:rPr lang="zh-CN" altLang="zh-CN" sz="2800" b="1">
                <a:solidFill>
                  <a:schemeClr val="tx1"/>
                </a:solidFill>
              </a:rPr>
              <a:t>学习理解</a:t>
            </a:r>
            <a:r>
              <a:rPr lang="en-US" altLang="zh-CN" sz="2800" b="1">
                <a:solidFill>
                  <a:schemeClr val="tx1"/>
                </a:solidFill>
              </a:rPr>
              <a:t> )</a:t>
            </a:r>
            <a:endParaRPr lang="en-US" altLang="zh-CN" sz="2800" b="1">
              <a:solidFill>
                <a:schemeClr val="tx1"/>
              </a:solidFill>
            </a:endParaRPr>
          </a:p>
        </p:txBody>
      </p:sp>
      <p:sp>
        <p:nvSpPr>
          <p:cNvPr id="21" name="矩形 20"/>
          <p:cNvSpPr/>
          <p:nvPr/>
        </p:nvSpPr>
        <p:spPr>
          <a:xfrm>
            <a:off x="1273810" y="3265805"/>
            <a:ext cx="9436735" cy="1264285"/>
          </a:xfrm>
          <a:prstGeom prst="rect">
            <a:avLst/>
          </a:prstGeom>
        </p:spPr>
        <p:style>
          <a:lnRef idx="3">
            <a:schemeClr val="lt1"/>
          </a:lnRef>
          <a:fillRef idx="1">
            <a:schemeClr val="accent3"/>
          </a:fillRef>
          <a:effectRef idx="1">
            <a:schemeClr val="accent3"/>
          </a:effectRef>
          <a:fontRef idx="minor">
            <a:schemeClr val="lt1"/>
          </a:fontRef>
        </p:style>
        <p:txBody>
          <a:bodyPr rtlCol="0" anchor="ctr"/>
          <a:p>
            <a:pPr algn="l"/>
            <a:endParaRPr lang="en-US" altLang="zh-CN" sz="2800" b="1">
              <a:solidFill>
                <a:schemeClr val="tx1"/>
              </a:solidFill>
              <a:latin typeface="Times New Roman" panose="02020603050405020304" pitchFamily="18" charset="0"/>
              <a:cs typeface="Times New Roman" panose="02020603050405020304" pitchFamily="18" charset="0"/>
            </a:endParaRPr>
          </a:p>
          <a:p>
            <a:pPr algn="l"/>
            <a:r>
              <a:rPr lang="en-US" altLang="zh-CN" sz="2800" b="1">
                <a:solidFill>
                  <a:schemeClr val="tx1"/>
                </a:solidFill>
                <a:latin typeface="Times New Roman" panose="02020603050405020304" pitchFamily="18" charset="0"/>
                <a:cs typeface="Times New Roman" panose="02020603050405020304" pitchFamily="18" charset="0"/>
              </a:rPr>
              <a:t>retell the conversation with mind-map and learn to describe about photo competition. </a:t>
            </a:r>
            <a:r>
              <a:rPr lang="en-US" altLang="zh-CN" sz="2800" b="1">
                <a:solidFill>
                  <a:schemeClr val="tx1"/>
                </a:solidFill>
                <a:sym typeface="+mn-ea"/>
              </a:rPr>
              <a:t> (</a:t>
            </a:r>
            <a:r>
              <a:rPr lang="zh-CN" altLang="zh-CN" sz="2800" b="1">
                <a:solidFill>
                  <a:schemeClr val="tx1"/>
                </a:solidFill>
                <a:sym typeface="+mn-ea"/>
              </a:rPr>
              <a:t>应用实践</a:t>
            </a:r>
            <a:r>
              <a:rPr lang="en-US" altLang="zh-CN" sz="2800" b="1">
                <a:solidFill>
                  <a:schemeClr val="tx1"/>
                </a:solidFill>
                <a:sym typeface="+mn-ea"/>
              </a:rPr>
              <a:t> )</a:t>
            </a:r>
            <a:endParaRPr lang="en-US" altLang="zh-CN" sz="2800" b="1">
              <a:solidFill>
                <a:schemeClr val="tx1"/>
              </a:solidFill>
            </a:endParaRPr>
          </a:p>
          <a:p>
            <a:pPr algn="l"/>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1260475" y="4770755"/>
            <a:ext cx="9436100" cy="1522730"/>
          </a:xfrm>
          <a:prstGeom prst="rect">
            <a:avLst/>
          </a:prstGeom>
        </p:spPr>
        <p:style>
          <a:lnRef idx="3">
            <a:schemeClr val="lt1"/>
          </a:lnRef>
          <a:fillRef idx="1">
            <a:schemeClr val="accent2"/>
          </a:fillRef>
          <a:effectRef idx="1">
            <a:schemeClr val="accent2"/>
          </a:effectRef>
          <a:fontRef idx="minor">
            <a:schemeClr val="lt1"/>
          </a:fontRef>
        </p:style>
        <p:txBody>
          <a:bodyPr rtlCol="0" anchor="ctr"/>
          <a:p>
            <a:pPr algn="l"/>
            <a:endParaRPr lang="en-US" altLang="zh-CN" sz="2800" b="1">
              <a:solidFill>
                <a:schemeClr val="tx1"/>
              </a:solidFill>
              <a:latin typeface="Times New Roman" panose="02020603050405020304" pitchFamily="18" charset="0"/>
              <a:cs typeface="Times New Roman" panose="02020603050405020304" pitchFamily="18" charset="0"/>
            </a:endParaRPr>
          </a:p>
          <a:p>
            <a:pPr algn="l"/>
            <a:r>
              <a:rPr lang="en-US" altLang="zh-CN" sz="2800" b="1">
                <a:solidFill>
                  <a:schemeClr val="tx1"/>
                </a:solidFill>
                <a:latin typeface="Times New Roman" panose="02020603050405020304" pitchFamily="18" charset="0"/>
                <a:cs typeface="Times New Roman" panose="02020603050405020304" pitchFamily="18" charset="0"/>
              </a:rPr>
              <a:t>learn to give advice and know about our culture according to the photos , make students to develop their culture confidence.   </a:t>
            </a:r>
            <a:r>
              <a:rPr lang="en-US" altLang="zh-CN" sz="2800" b="1">
                <a:solidFill>
                  <a:schemeClr val="tx1"/>
                </a:solidFill>
                <a:sym typeface="+mn-ea"/>
              </a:rPr>
              <a:t> (</a:t>
            </a:r>
            <a:r>
              <a:rPr lang="zh-CN" altLang="zh-CN" sz="2800" b="1">
                <a:solidFill>
                  <a:schemeClr val="tx1"/>
                </a:solidFill>
                <a:sym typeface="+mn-ea"/>
              </a:rPr>
              <a:t>迁移创新</a:t>
            </a:r>
            <a:r>
              <a:rPr lang="en-US" altLang="zh-CN" sz="2800" b="1">
                <a:solidFill>
                  <a:schemeClr val="tx1"/>
                </a:solidFill>
                <a:sym typeface="+mn-ea"/>
              </a:rPr>
              <a:t> )</a:t>
            </a:r>
            <a:endParaRPr lang="en-US" altLang="zh-CN" sz="2800" b="1">
              <a:solidFill>
                <a:schemeClr val="tx1"/>
              </a:solidFill>
            </a:endParaRPr>
          </a:p>
          <a:p>
            <a:pPr algn="l"/>
            <a:r>
              <a:rPr lang="en-US" altLang="zh-CN" sz="2800" b="1">
                <a:solidFill>
                  <a:schemeClr val="tx1"/>
                </a:solidFill>
                <a:latin typeface="Times New Roman" panose="02020603050405020304" pitchFamily="18" charset="0"/>
                <a:cs typeface="Times New Roman" panose="02020603050405020304" pitchFamily="18" charset="0"/>
              </a:rPr>
              <a:t> </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1260475" y="1168400"/>
            <a:ext cx="7091680" cy="583565"/>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By the end of the class, you’ll be able to</a:t>
            </a: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8"/>
          <p:cNvSpPr/>
          <p:nvPr/>
        </p:nvSpPr>
        <p:spPr bwMode="auto">
          <a:xfrm>
            <a:off x="0" y="0"/>
            <a:ext cx="2804160" cy="6859588"/>
          </a:xfrm>
          <a:custGeom>
            <a:avLst/>
            <a:gdLst/>
            <a:ahLst/>
            <a:cxnLst/>
            <a:rect l="l" t="t" r="r" b="b"/>
            <a:pathLst>
              <a:path w="2804160" h="6859588">
                <a:moveTo>
                  <a:pt x="0" y="0"/>
                </a:moveTo>
                <a:lnTo>
                  <a:pt x="2804160" y="0"/>
                </a:lnTo>
                <a:lnTo>
                  <a:pt x="2804160" y="1889386"/>
                </a:lnTo>
                <a:cubicBezTo>
                  <a:pt x="2713531" y="1870153"/>
                  <a:pt x="2619542" y="1860185"/>
                  <a:pt x="2523225" y="1860185"/>
                </a:cubicBezTo>
                <a:cubicBezTo>
                  <a:pt x="1768791" y="1860185"/>
                  <a:pt x="1157202" y="2471774"/>
                  <a:pt x="1157202" y="3226207"/>
                </a:cubicBezTo>
                <a:cubicBezTo>
                  <a:pt x="1157202" y="3980640"/>
                  <a:pt x="1768791" y="4592229"/>
                  <a:pt x="2523225" y="4592229"/>
                </a:cubicBezTo>
                <a:cubicBezTo>
                  <a:pt x="2619542" y="4592229"/>
                  <a:pt x="2713531" y="4582261"/>
                  <a:pt x="2804160" y="4563028"/>
                </a:cubicBezTo>
                <a:lnTo>
                  <a:pt x="2804160" y="6859588"/>
                </a:lnTo>
                <a:lnTo>
                  <a:pt x="0" y="6859588"/>
                </a:lnTo>
                <a:close/>
              </a:path>
            </a:pathLst>
          </a:custGeom>
          <a:solidFill>
            <a:srgbClr val="03B9CE"/>
          </a:solidFill>
          <a:ln w="25400">
            <a:noFill/>
            <a:prstDash val="solid"/>
            <a:miter lim="800000"/>
          </a:ln>
          <a:effectLst>
            <a:outerShdw blurRad="279400" dist="12700" dir="10800000" algn="ctr">
              <a:srgbClr val="000000">
                <a:alpha val="70000"/>
              </a:srgbClr>
            </a:outerShdw>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grpSp>
        <p:nvGrpSpPr>
          <p:cNvPr id="19" name="组合 18"/>
          <p:cNvGrpSpPr/>
          <p:nvPr/>
        </p:nvGrpSpPr>
        <p:grpSpPr>
          <a:xfrm>
            <a:off x="1413233" y="2056083"/>
            <a:ext cx="2329712" cy="2329710"/>
            <a:chOff x="3606461" y="1664340"/>
            <a:chExt cx="1040024" cy="1040024"/>
          </a:xfrm>
        </p:grpSpPr>
        <p:sp>
          <p:nvSpPr>
            <p:cNvPr id="21" name="椭圆 20"/>
            <p:cNvSpPr/>
            <p:nvPr/>
          </p:nvSpPr>
          <p:spPr>
            <a:xfrm>
              <a:off x="3606461" y="1664340"/>
              <a:ext cx="1040024" cy="1040024"/>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2" name="文本框 1"/>
            <p:cNvSpPr txBox="1"/>
            <p:nvPr/>
          </p:nvSpPr>
          <p:spPr>
            <a:xfrm>
              <a:off x="3751393" y="1933206"/>
              <a:ext cx="769422" cy="453410"/>
            </a:xfrm>
            <a:prstGeom prst="rect">
              <a:avLst/>
            </a:prstGeom>
            <a:noFill/>
          </p:spPr>
          <p:txBody>
            <a:bodyPr wrap="non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目录</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33" name="Freeform 11"/>
          <p:cNvSpPr/>
          <p:nvPr/>
        </p:nvSpPr>
        <p:spPr bwMode="auto">
          <a:xfrm>
            <a:off x="5932043" y="1671613"/>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3B9CE"/>
          </a:solidFill>
          <a:ln>
            <a:noFill/>
          </a:ln>
        </p:spPr>
        <p:txBody>
          <a:bodyPr lIns="68562" tIns="34281" rIns="68562" bIns="34281"/>
          <a:lstStyle/>
          <a:p>
            <a:endParaRPr lang="zh-CN" altLang="en-US"/>
          </a:p>
        </p:txBody>
      </p:sp>
      <p:sp>
        <p:nvSpPr>
          <p:cNvPr id="34" name="Freeform 10"/>
          <p:cNvSpPr/>
          <p:nvPr/>
        </p:nvSpPr>
        <p:spPr bwMode="auto">
          <a:xfrm>
            <a:off x="5339999" y="1805185"/>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5" name="Rectangle 12"/>
          <p:cNvSpPr>
            <a:spLocks noChangeArrowheads="1"/>
          </p:cNvSpPr>
          <p:nvPr/>
        </p:nvSpPr>
        <p:spPr bwMode="auto">
          <a:xfrm>
            <a:off x="6016309" y="1764864"/>
            <a:ext cx="703134" cy="720450"/>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Freeform 11"/>
          <p:cNvSpPr/>
          <p:nvPr/>
        </p:nvSpPr>
        <p:spPr bwMode="auto">
          <a:xfrm>
            <a:off x="5932678" y="2584288"/>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88AF20"/>
          </a:solidFill>
          <a:ln>
            <a:noFill/>
          </a:ln>
        </p:spPr>
        <p:txBody>
          <a:bodyPr lIns="68562" tIns="34281" rIns="68562" bIns="34281"/>
          <a:lstStyle/>
          <a:p>
            <a:endParaRPr lang="zh-CN" altLang="en-US"/>
          </a:p>
        </p:txBody>
      </p:sp>
      <p:sp>
        <p:nvSpPr>
          <p:cNvPr id="37" name="Freeform 10"/>
          <p:cNvSpPr/>
          <p:nvPr/>
        </p:nvSpPr>
        <p:spPr bwMode="auto">
          <a:xfrm>
            <a:off x="5338729" y="2729923"/>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8" name="Rectangle 12"/>
          <p:cNvSpPr>
            <a:spLocks noChangeArrowheads="1"/>
          </p:cNvSpPr>
          <p:nvPr/>
        </p:nvSpPr>
        <p:spPr bwMode="auto">
          <a:xfrm>
            <a:off x="6015674" y="2694048"/>
            <a:ext cx="703134" cy="72045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Freeform 11"/>
          <p:cNvSpPr/>
          <p:nvPr/>
        </p:nvSpPr>
        <p:spPr bwMode="auto">
          <a:xfrm>
            <a:off x="5932043" y="3682236"/>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F0A901"/>
          </a:solidFill>
          <a:ln>
            <a:noFill/>
          </a:ln>
        </p:spPr>
        <p:txBody>
          <a:bodyPr lIns="68562" tIns="34281" rIns="68562" bIns="34281"/>
          <a:lstStyle/>
          <a:p>
            <a:endParaRPr lang="zh-CN" altLang="en-US"/>
          </a:p>
        </p:txBody>
      </p:sp>
      <p:sp>
        <p:nvSpPr>
          <p:cNvPr id="40" name="Freeform 10"/>
          <p:cNvSpPr/>
          <p:nvPr/>
        </p:nvSpPr>
        <p:spPr bwMode="auto">
          <a:xfrm>
            <a:off x="5339364" y="3803187"/>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41" name="Rectangle 12"/>
          <p:cNvSpPr>
            <a:spLocks noChangeArrowheads="1"/>
          </p:cNvSpPr>
          <p:nvPr/>
        </p:nvSpPr>
        <p:spPr bwMode="auto">
          <a:xfrm>
            <a:off x="6016309" y="3802792"/>
            <a:ext cx="703134" cy="720450"/>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TextBox 105"/>
          <p:cNvSpPr txBox="1">
            <a:spLocks noChangeArrowheads="1"/>
          </p:cNvSpPr>
          <p:nvPr/>
        </p:nvSpPr>
        <p:spPr bwMode="auto">
          <a:xfrm>
            <a:off x="7070651" y="1898448"/>
            <a:ext cx="2382972"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tx1"/>
                </a:solidFill>
                <a:latin typeface="微软雅黑" panose="020B0503020204020204" pitchFamily="34" charset="-122"/>
                <a:ea typeface="微软雅黑" panose="020B0503020204020204" pitchFamily="34" charset="-122"/>
              </a:rPr>
              <a:t>说课标</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46" name="TextBox 106"/>
          <p:cNvSpPr txBox="1">
            <a:spLocks noChangeArrowheads="1"/>
          </p:cNvSpPr>
          <p:nvPr/>
        </p:nvSpPr>
        <p:spPr bwMode="auto">
          <a:xfrm>
            <a:off x="6170295" y="1895141"/>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1</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sp>
        <p:nvSpPr>
          <p:cNvPr id="47" name="TextBox 108"/>
          <p:cNvSpPr txBox="1">
            <a:spLocks noChangeArrowheads="1"/>
          </p:cNvSpPr>
          <p:nvPr/>
        </p:nvSpPr>
        <p:spPr bwMode="auto">
          <a:xfrm>
            <a:off x="6913880" y="2821940"/>
            <a:ext cx="336169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tx1"/>
                </a:solidFill>
                <a:latin typeface="微软雅黑" panose="020B0503020204020204" pitchFamily="34" charset="-122"/>
                <a:ea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rPr>
              <a:t>说教材</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48" name="TextBox 109"/>
          <p:cNvSpPr txBox="1">
            <a:spLocks noChangeArrowheads="1"/>
          </p:cNvSpPr>
          <p:nvPr/>
        </p:nvSpPr>
        <p:spPr bwMode="auto">
          <a:xfrm>
            <a:off x="6170295" y="2788606"/>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2</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49" name="TextBox 115"/>
          <p:cNvSpPr txBox="1">
            <a:spLocks noChangeArrowheads="1"/>
          </p:cNvSpPr>
          <p:nvPr/>
        </p:nvSpPr>
        <p:spPr bwMode="auto">
          <a:xfrm>
            <a:off x="7070725" y="3914140"/>
            <a:ext cx="1788795"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tx1"/>
                </a:solidFill>
                <a:latin typeface="微软雅黑" panose="020B0503020204020204" pitchFamily="34" charset="-122"/>
                <a:ea typeface="微软雅黑" panose="020B0503020204020204" pitchFamily="34" charset="-122"/>
              </a:rPr>
              <a:t> </a:t>
            </a:r>
            <a:r>
              <a:rPr lang="zh-CN" altLang="zh-CN" sz="2800" b="1" dirty="0">
                <a:solidFill>
                  <a:schemeClr val="tx1"/>
                </a:solidFill>
                <a:latin typeface="微软雅黑" panose="020B0503020204020204" pitchFamily="34" charset="-122"/>
                <a:ea typeface="微软雅黑" panose="020B0503020204020204" pitchFamily="34" charset="-122"/>
              </a:rPr>
              <a:t>说评价</a:t>
            </a:r>
            <a:endParaRPr lang="zh-CN" altLang="zh-CN" sz="2800" b="1" dirty="0">
              <a:solidFill>
                <a:schemeClr val="tx1"/>
              </a:solidFill>
              <a:latin typeface="微软雅黑" panose="020B0503020204020204" pitchFamily="34" charset="-122"/>
              <a:ea typeface="微软雅黑" panose="020B0503020204020204" pitchFamily="34" charset="-122"/>
            </a:endParaRPr>
          </a:p>
        </p:txBody>
      </p:sp>
      <p:sp>
        <p:nvSpPr>
          <p:cNvPr id="50" name="TextBox 116"/>
          <p:cNvSpPr txBox="1">
            <a:spLocks noChangeArrowheads="1"/>
          </p:cNvSpPr>
          <p:nvPr/>
        </p:nvSpPr>
        <p:spPr bwMode="auto">
          <a:xfrm>
            <a:off x="6170295" y="3854885"/>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3</a:t>
            </a:r>
            <a:endParaRPr lang="zh-CN" altLang="en-US" sz="3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5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Scale>
                                      <p:cBhvr>
                                        <p:cTn id="1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9"/>
                                        </p:tgtEl>
                                        <p:attrNameLst>
                                          <p:attrName>ppt_x</p:attrName>
                                          <p:attrName>ppt_y</p:attrName>
                                        </p:attrNameLst>
                                      </p:cBhvr>
                                    </p:animMotion>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2.3 </a:t>
            </a:r>
            <a:r>
              <a:rPr lang="zh-CN" sz="3200" b="1" dirty="0">
                <a:solidFill>
                  <a:schemeClr val="tx1"/>
                </a:solidFill>
                <a:sym typeface="+mn-ea"/>
              </a:rPr>
              <a:t>学情分析</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36" name="Rectangle 126"/>
          <p:cNvSpPr>
            <a:spLocks noChangeArrowheads="1"/>
          </p:cNvSpPr>
          <p:nvPr>
            <p:custDataLst>
              <p:tags r:id="rId1"/>
            </p:custDataLst>
          </p:nvPr>
        </p:nvSpPr>
        <p:spPr bwMode="auto">
          <a:xfrm>
            <a:off x="4838645" y="6135479"/>
            <a:ext cx="2137137" cy="138928"/>
          </a:xfrm>
          <a:prstGeom prst="rect">
            <a:avLst/>
          </a:prstGeom>
          <a:solidFill>
            <a:srgbClr val="4BBFDC"/>
          </a:solidFill>
          <a:ln>
            <a:noFill/>
          </a:ln>
        </p:spPr>
        <p:txBody>
          <a:bodyPr vert="horz" wrap="square" lIns="68580" tIns="34290" rIns="68580" bIns="34290" numCol="1" anchor="t" anchorCtr="0" compatLnSpc="1"/>
          <a:p>
            <a:pPr algn="ctr"/>
            <a:endParaRPr lang="zh-CN" altLang="en-US" sz="1350"/>
          </a:p>
        </p:txBody>
      </p:sp>
      <p:sp>
        <p:nvSpPr>
          <p:cNvPr id="37" name="Rectangle 127"/>
          <p:cNvSpPr>
            <a:spLocks noChangeArrowheads="1"/>
          </p:cNvSpPr>
          <p:nvPr>
            <p:custDataLst>
              <p:tags r:id="rId2"/>
            </p:custDataLst>
          </p:nvPr>
        </p:nvSpPr>
        <p:spPr bwMode="auto">
          <a:xfrm>
            <a:off x="6975781" y="6135479"/>
            <a:ext cx="2137137" cy="138928"/>
          </a:xfrm>
          <a:prstGeom prst="rect">
            <a:avLst/>
          </a:prstGeom>
          <a:solidFill>
            <a:srgbClr val="068980"/>
          </a:solidFill>
          <a:ln>
            <a:noFill/>
          </a:ln>
        </p:spPr>
        <p:txBody>
          <a:bodyPr vert="horz" wrap="square" lIns="68580" tIns="34290" rIns="68580" bIns="34290" numCol="1" anchor="t" anchorCtr="0" compatLnSpc="1"/>
          <a:p>
            <a:pPr algn="ctr"/>
            <a:endParaRPr lang="zh-CN" altLang="en-US" sz="1350"/>
          </a:p>
        </p:txBody>
      </p:sp>
      <p:sp>
        <p:nvSpPr>
          <p:cNvPr id="42" name="Rectangle 132"/>
          <p:cNvSpPr>
            <a:spLocks noChangeArrowheads="1"/>
          </p:cNvSpPr>
          <p:nvPr>
            <p:custDataLst>
              <p:tags r:id="rId3"/>
            </p:custDataLst>
          </p:nvPr>
        </p:nvSpPr>
        <p:spPr bwMode="auto">
          <a:xfrm>
            <a:off x="2702986" y="6135479"/>
            <a:ext cx="2135659" cy="138928"/>
          </a:xfrm>
          <a:prstGeom prst="rect">
            <a:avLst/>
          </a:prstGeom>
          <a:solidFill>
            <a:srgbClr val="C7312A"/>
          </a:solidFill>
          <a:ln>
            <a:noFill/>
          </a:ln>
        </p:spPr>
        <p:txBody>
          <a:bodyPr vert="horz" wrap="square" lIns="68580" tIns="34290" rIns="68580" bIns="34290" numCol="1" anchor="t" anchorCtr="0" compatLnSpc="1"/>
          <a:p>
            <a:pPr algn="ctr"/>
            <a:endParaRPr lang="zh-CN" altLang="en-US" sz="1350"/>
          </a:p>
        </p:txBody>
      </p:sp>
      <p:grpSp>
        <p:nvGrpSpPr>
          <p:cNvPr id="52" name="组合 51"/>
          <p:cNvGrpSpPr/>
          <p:nvPr>
            <p:custDataLst>
              <p:tags r:id="rId4"/>
            </p:custDataLst>
          </p:nvPr>
        </p:nvGrpSpPr>
        <p:grpSpPr>
          <a:xfrm>
            <a:off x="9019540" y="1137920"/>
            <a:ext cx="2591435" cy="5136515"/>
            <a:chOff x="8232672" y="625417"/>
            <a:chExt cx="1682267" cy="4453174"/>
          </a:xfrm>
        </p:grpSpPr>
        <p:sp>
          <p:nvSpPr>
            <p:cNvPr id="33" name="Rectangle 123"/>
            <p:cNvSpPr>
              <a:spLocks noChangeArrowheads="1"/>
            </p:cNvSpPr>
            <p:nvPr>
              <p:custDataLst>
                <p:tags r:id="rId5"/>
              </p:custDataLst>
            </p:nvPr>
          </p:nvSpPr>
          <p:spPr bwMode="auto">
            <a:xfrm>
              <a:off x="8232672" y="2100992"/>
              <a:ext cx="1682267" cy="2977599"/>
            </a:xfrm>
            <a:prstGeom prst="rect">
              <a:avLst/>
            </a:prstGeom>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anchor="t" anchorCtr="0" compatLnSpc="1"/>
            <a:p>
              <a:pPr algn="ctr"/>
              <a:endParaRPr lang="zh-CN" altLang="en-US" b="1" dirty="0">
                <a:solidFill>
                  <a:schemeClr val="tx1"/>
                </a:solidFill>
              </a:endParaRPr>
            </a:p>
            <a:p>
              <a:pPr algn="l"/>
              <a:r>
                <a:rPr lang="zh-CN" altLang="en-US" b="1" dirty="0">
                  <a:solidFill>
                    <a:schemeClr val="tx1"/>
                  </a:solidFill>
                </a:rPr>
                <a:t>学生在七、八年级学过有关校园生活的主题语篇，也学习了基本句型结构和其它的从句，所以学生在从句的区分上，可能会混淆，不能正确区分到底是什么从句。</a:t>
              </a:r>
              <a:endParaRPr lang="zh-CN" altLang="en-US" b="1" dirty="0">
                <a:solidFill>
                  <a:schemeClr val="tx1"/>
                </a:solidFill>
              </a:endParaRPr>
            </a:p>
          </p:txBody>
        </p:sp>
        <p:sp>
          <p:nvSpPr>
            <p:cNvPr id="2" name="Freeform 125"/>
            <p:cNvSpPr/>
            <p:nvPr>
              <p:custDataLst>
                <p:tags r:id="rId6"/>
              </p:custDataLst>
            </p:nvPr>
          </p:nvSpPr>
          <p:spPr bwMode="auto">
            <a:xfrm>
              <a:off x="8232717" y="625417"/>
              <a:ext cx="1682222" cy="1324556"/>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anchor="t" anchorCtr="0" compatLnSpc="1"/>
            <a:p>
              <a:pPr algn="ctr"/>
              <a:endParaRPr lang="zh-CN" altLang="en-US" sz="1350"/>
            </a:p>
          </p:txBody>
        </p:sp>
      </p:grpSp>
      <p:grpSp>
        <p:nvGrpSpPr>
          <p:cNvPr id="51" name="组合 50"/>
          <p:cNvGrpSpPr/>
          <p:nvPr>
            <p:custDataLst>
              <p:tags r:id="rId7"/>
            </p:custDataLst>
          </p:nvPr>
        </p:nvGrpSpPr>
        <p:grpSpPr>
          <a:xfrm>
            <a:off x="5999481" y="1127760"/>
            <a:ext cx="2845964" cy="5074920"/>
            <a:chOff x="5990848" y="625968"/>
            <a:chExt cx="1706883" cy="4399774"/>
          </a:xfrm>
        </p:grpSpPr>
        <p:sp>
          <p:nvSpPr>
            <p:cNvPr id="27" name="Rectangle 117"/>
            <p:cNvSpPr>
              <a:spLocks noChangeArrowheads="1"/>
            </p:cNvSpPr>
            <p:nvPr>
              <p:custDataLst>
                <p:tags r:id="rId8"/>
              </p:custDataLst>
            </p:nvPr>
          </p:nvSpPr>
          <p:spPr bwMode="auto">
            <a:xfrm>
              <a:off x="5990848" y="2048518"/>
              <a:ext cx="1671909" cy="2977224"/>
            </a:xfrm>
            <a:prstGeom prst="rect">
              <a:avLst/>
            </a:prstGeom>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anchor="t" anchorCtr="0" compatLnSpc="1"/>
            <a:p>
              <a:pPr algn="l"/>
              <a:r>
                <a:rPr lang="zh-CN" altLang="en-US" b="1">
                  <a:solidFill>
                    <a:schemeClr val="tx1"/>
                  </a:solidFill>
                </a:rPr>
                <a:t>本节课为本模块第一单元以培养学生的听说能力为主。通过本节课的学习让学生学习基础的语言知识和语言技能，积极讨论并</a:t>
              </a:r>
              <a:r>
                <a:rPr lang="en-US" altLang="zh-CN" b="1">
                  <a:solidFill>
                    <a:schemeClr val="tx1"/>
                  </a:solidFill>
                </a:rPr>
                <a:t>  </a:t>
              </a:r>
              <a:r>
                <a:rPr lang="zh-CN" altLang="en-US" b="1">
                  <a:solidFill>
                    <a:schemeClr val="tx1"/>
                  </a:solidFill>
                </a:rPr>
                <a:t>参与到丰富的校园活动中，对话内容自然地融入了定语从句，但是对学生而言，通过语篇的听和说，达到对定语从句的理解，去迁移创新还是比较有难度的。</a:t>
              </a:r>
              <a:endParaRPr lang="zh-CN" altLang="en-US" b="1">
                <a:solidFill>
                  <a:schemeClr val="tx1"/>
                </a:solidFill>
              </a:endParaRPr>
            </a:p>
          </p:txBody>
        </p:sp>
        <p:sp>
          <p:nvSpPr>
            <p:cNvPr id="32" name="Freeform 122"/>
            <p:cNvSpPr/>
            <p:nvPr>
              <p:custDataLst>
                <p:tags r:id="rId9"/>
              </p:custDataLst>
            </p:nvPr>
          </p:nvSpPr>
          <p:spPr bwMode="auto">
            <a:xfrm>
              <a:off x="6016745" y="625968"/>
              <a:ext cx="1680986" cy="1322740"/>
            </a:xfrm>
            <a:custGeom>
              <a:avLst/>
              <a:gdLst>
                <a:gd name="T0" fmla="*/ 0 w 1312"/>
                <a:gd name="T1" fmla="*/ 0 h 1561"/>
                <a:gd name="T2" fmla="*/ 0 w 1312"/>
                <a:gd name="T3" fmla="*/ 1372 h 1561"/>
                <a:gd name="T4" fmla="*/ 903 w 1312"/>
                <a:gd name="T5" fmla="*/ 1372 h 1561"/>
                <a:gd name="T6" fmla="*/ 984 w 1312"/>
                <a:gd name="T7" fmla="*/ 1561 h 1561"/>
                <a:gd name="T8" fmla="*/ 1067 w 1312"/>
                <a:gd name="T9" fmla="*/ 1372 h 1561"/>
                <a:gd name="T10" fmla="*/ 1312 w 1312"/>
                <a:gd name="T11" fmla="*/ 1372 h 1561"/>
                <a:gd name="T12" fmla="*/ 1312 w 1312"/>
                <a:gd name="T13" fmla="*/ 0 h 1561"/>
                <a:gd name="T14" fmla="*/ 0 w 1312"/>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2" h="1561">
                  <a:moveTo>
                    <a:pt x="0" y="0"/>
                  </a:moveTo>
                  <a:lnTo>
                    <a:pt x="0" y="1372"/>
                  </a:lnTo>
                  <a:lnTo>
                    <a:pt x="903" y="1372"/>
                  </a:lnTo>
                  <a:lnTo>
                    <a:pt x="984" y="1561"/>
                  </a:lnTo>
                  <a:lnTo>
                    <a:pt x="1067" y="1372"/>
                  </a:lnTo>
                  <a:lnTo>
                    <a:pt x="1312" y="1372"/>
                  </a:lnTo>
                  <a:lnTo>
                    <a:pt x="1312" y="0"/>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anchor="t" anchorCtr="0" compatLnSpc="1"/>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custDataLst>
              <p:tags r:id="rId10"/>
            </p:custDataLst>
          </p:nvPr>
        </p:nvGrpSpPr>
        <p:grpSpPr>
          <a:xfrm>
            <a:off x="3409315" y="1128395"/>
            <a:ext cx="2400300" cy="5075555"/>
            <a:chOff x="4164073" y="625968"/>
            <a:chExt cx="1682267" cy="4399774"/>
          </a:xfrm>
        </p:grpSpPr>
        <p:sp>
          <p:nvSpPr>
            <p:cNvPr id="24" name="Rectangle 114"/>
            <p:cNvSpPr>
              <a:spLocks noChangeArrowheads="1"/>
            </p:cNvSpPr>
            <p:nvPr>
              <p:custDataLst>
                <p:tags r:id="rId11"/>
              </p:custDataLst>
            </p:nvPr>
          </p:nvSpPr>
          <p:spPr bwMode="auto">
            <a:xfrm>
              <a:off x="4164073" y="2048143"/>
              <a:ext cx="1682267" cy="2977599"/>
            </a:xfrm>
            <a:prstGeom prst="rect">
              <a:avLst/>
            </a:prstGeom>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p>
              <a:pPr algn="ctr"/>
              <a:endParaRPr lang="zh-CN" altLang="en-US" sz="1350"/>
            </a:p>
          </p:txBody>
        </p:sp>
        <p:sp>
          <p:nvSpPr>
            <p:cNvPr id="26" name="Freeform 116"/>
            <p:cNvSpPr/>
            <p:nvPr>
              <p:custDataLst>
                <p:tags r:id="rId12"/>
              </p:custDataLst>
            </p:nvPr>
          </p:nvSpPr>
          <p:spPr bwMode="auto">
            <a:xfrm>
              <a:off x="4164073" y="625968"/>
              <a:ext cx="1682267" cy="1323840"/>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p>
              <a:pPr algn="ctr" defTabSz="457200">
                <a:lnSpc>
                  <a:spcPct val="120000"/>
                </a:lnSpc>
              </a:pPr>
              <a:endParaRPr lang="zh-CN" altLang="en-US" sz="2800" b="1" spc="300" dirty="0">
                <a:latin typeface="微软雅黑" panose="020B0503020204020204" pitchFamily="34" charset="-122"/>
                <a:ea typeface="微软雅黑" panose="020B0503020204020204" pitchFamily="34" charset="-122"/>
                <a:sym typeface="+mn-ea"/>
              </a:endParaRPr>
            </a:p>
            <a:p>
              <a:pPr algn="ctr" defTabSz="457200">
                <a:lnSpc>
                  <a:spcPct val="120000"/>
                </a:lnSpc>
              </a:pPr>
              <a:r>
                <a:rPr lang="zh-CN" altLang="en-US" sz="2400" b="1" spc="300" dirty="0">
                  <a:latin typeface="微软雅黑" panose="020B0503020204020204" pitchFamily="34" charset="-122"/>
                  <a:ea typeface="微软雅黑" panose="020B0503020204020204" pitchFamily="34" charset="-122"/>
                  <a:sym typeface="+mn-ea"/>
                </a:rPr>
                <a:t>已有知识储备</a:t>
              </a:r>
              <a:endParaRPr lang="zh-CN" altLang="en-US" sz="2400" b="1" dirty="0">
                <a:latin typeface="微软雅黑" panose="020B0503020204020204" pitchFamily="34" charset="-122"/>
                <a:ea typeface="微软雅黑" panose="020B0503020204020204" pitchFamily="34" charset="-122"/>
              </a:endParaRPr>
            </a:p>
          </p:txBody>
        </p:sp>
      </p:grpSp>
      <p:grpSp>
        <p:nvGrpSpPr>
          <p:cNvPr id="20" name="组合 19"/>
          <p:cNvGrpSpPr/>
          <p:nvPr>
            <p:custDataLst>
              <p:tags r:id="rId13"/>
            </p:custDataLst>
          </p:nvPr>
        </p:nvGrpSpPr>
        <p:grpSpPr>
          <a:xfrm>
            <a:off x="702310" y="1127125"/>
            <a:ext cx="2416175" cy="5075555"/>
            <a:chOff x="2311401" y="625968"/>
            <a:chExt cx="1472177" cy="4399774"/>
          </a:xfrm>
        </p:grpSpPr>
        <p:sp>
          <p:nvSpPr>
            <p:cNvPr id="21" name="Rectangle 110"/>
            <p:cNvSpPr>
              <a:spLocks noChangeArrowheads="1"/>
            </p:cNvSpPr>
            <p:nvPr>
              <p:custDataLst>
                <p:tags r:id="rId14"/>
              </p:custDataLst>
            </p:nvPr>
          </p:nvSpPr>
          <p:spPr bwMode="auto">
            <a:xfrm>
              <a:off x="2311401" y="2048340"/>
              <a:ext cx="1472177" cy="297740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p>
              <a:pPr algn="ctr"/>
              <a:endParaRPr lang="zh-CN" altLang="en-US" sz="1350"/>
            </a:p>
          </p:txBody>
        </p:sp>
        <p:sp>
          <p:nvSpPr>
            <p:cNvPr id="38" name="Freeform 113"/>
            <p:cNvSpPr/>
            <p:nvPr>
              <p:custDataLst>
                <p:tags r:id="rId15"/>
              </p:custDataLst>
            </p:nvPr>
          </p:nvSpPr>
          <p:spPr bwMode="auto">
            <a:xfrm>
              <a:off x="2311401" y="625968"/>
              <a:ext cx="1472177" cy="1324391"/>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p>
              <a:pPr algn="ctr" defTabSz="457200">
                <a:lnSpc>
                  <a:spcPct val="120000"/>
                </a:lnSpc>
              </a:pPr>
              <a:endParaRPr lang="zh-CN" altLang="en-US" sz="2800" b="1" spc="300" dirty="0">
                <a:solidFill>
                  <a:schemeClr val="tx1"/>
                </a:solidFill>
                <a:latin typeface="微软雅黑" panose="020B0503020204020204" pitchFamily="34" charset="-122"/>
                <a:ea typeface="微软雅黑" panose="020B0503020204020204" pitchFamily="34" charset="-122"/>
                <a:sym typeface="+mn-ea"/>
              </a:endParaRPr>
            </a:p>
            <a:p>
              <a:pPr algn="ctr" defTabSz="457200">
                <a:lnSpc>
                  <a:spcPct val="120000"/>
                </a:lnSpc>
              </a:pPr>
              <a:r>
                <a:rPr lang="zh-CN" altLang="en-US" sz="2800" b="1" spc="300" dirty="0">
                  <a:solidFill>
                    <a:schemeClr val="bg1"/>
                  </a:solidFill>
                  <a:latin typeface="微软雅黑" panose="020B0503020204020204" pitchFamily="34" charset="-122"/>
                  <a:ea typeface="微软雅黑" panose="020B0503020204020204" pitchFamily="34" charset="-122"/>
                  <a:sym typeface="+mn-ea"/>
                </a:rPr>
                <a:t>认知特点</a:t>
              </a:r>
              <a:endParaRPr lang="zh-CN" altLang="en-US" sz="2800" b="1" spc="300"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58" name="组合 57"/>
          <p:cNvGrpSpPr/>
          <p:nvPr>
            <p:custDataLst>
              <p:tags r:id="rId16"/>
            </p:custDataLst>
          </p:nvPr>
        </p:nvGrpSpPr>
        <p:grpSpPr>
          <a:xfrm>
            <a:off x="6651369" y="5878312"/>
            <a:ext cx="650305" cy="653261"/>
            <a:chOff x="6575366" y="4743869"/>
            <a:chExt cx="563745" cy="566308"/>
          </a:xfrm>
        </p:grpSpPr>
        <p:sp>
          <p:nvSpPr>
            <p:cNvPr id="41" name="Oval 128"/>
            <p:cNvSpPr>
              <a:spLocks noChangeArrowheads="1"/>
            </p:cNvSpPr>
            <p:nvPr>
              <p:custDataLst>
                <p:tags r:id="rId17"/>
              </p:custDataLst>
            </p:nvPr>
          </p:nvSpPr>
          <p:spPr bwMode="auto">
            <a:xfrm>
              <a:off x="6575366" y="4743869"/>
              <a:ext cx="563745" cy="566308"/>
            </a:xfrm>
            <a:prstGeom prst="ellipse">
              <a:avLst/>
            </a:prstGeom>
            <a:solidFill>
              <a:srgbClr val="4BBF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dirty="0"/>
            </a:p>
          </p:txBody>
        </p:sp>
        <p:sp>
          <p:nvSpPr>
            <p:cNvPr id="43" name="Oval 129"/>
            <p:cNvSpPr>
              <a:spLocks noChangeArrowheads="1"/>
            </p:cNvSpPr>
            <p:nvPr>
              <p:custDataLst>
                <p:tags r:id="rId18"/>
              </p:custDataLst>
            </p:nvPr>
          </p:nvSpPr>
          <p:spPr bwMode="auto">
            <a:xfrm>
              <a:off x="6604834" y="4774619"/>
              <a:ext cx="504808"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a:p>
          </p:txBody>
        </p:sp>
        <p:sp>
          <p:nvSpPr>
            <p:cNvPr id="44" name="文本框 43"/>
            <p:cNvSpPr txBox="1"/>
            <p:nvPr>
              <p:custDataLst>
                <p:tags r:id="rId19"/>
              </p:custDataLst>
            </p:nvPr>
          </p:nvSpPr>
          <p:spPr>
            <a:xfrm>
              <a:off x="6718865" y="4847729"/>
              <a:ext cx="276748" cy="279092"/>
            </a:xfrm>
            <a:prstGeom prst="rect">
              <a:avLst/>
            </a:prstGeom>
            <a:noFill/>
          </p:spPr>
          <p:txBody>
            <a:bodyPr wrap="square" rtlCol="0">
              <a:spAutoFit/>
            </a:bodyPr>
            <a:p>
              <a:pPr algn="ctr"/>
              <a:r>
                <a:rPr lang="en-US" altLang="zh-CN" sz="1500" b="1" dirty="0"/>
                <a:t>3</a:t>
              </a:r>
              <a:endParaRPr lang="zh-CN" altLang="en-US" sz="1500" b="1" dirty="0"/>
            </a:p>
          </p:txBody>
        </p:sp>
      </p:grpSp>
      <p:grpSp>
        <p:nvGrpSpPr>
          <p:cNvPr id="53" name="组合 52"/>
          <p:cNvGrpSpPr/>
          <p:nvPr>
            <p:custDataLst>
              <p:tags r:id="rId20"/>
            </p:custDataLst>
          </p:nvPr>
        </p:nvGrpSpPr>
        <p:grpSpPr>
          <a:xfrm>
            <a:off x="8787028" y="5878312"/>
            <a:ext cx="650305" cy="653261"/>
            <a:chOff x="8427396" y="4743869"/>
            <a:chExt cx="563745" cy="566308"/>
          </a:xfrm>
        </p:grpSpPr>
        <p:sp>
          <p:nvSpPr>
            <p:cNvPr id="45" name="Oval 130"/>
            <p:cNvSpPr>
              <a:spLocks noChangeArrowheads="1"/>
            </p:cNvSpPr>
            <p:nvPr>
              <p:custDataLst>
                <p:tags r:id="rId21"/>
              </p:custDataLst>
            </p:nvPr>
          </p:nvSpPr>
          <p:spPr bwMode="auto">
            <a:xfrm>
              <a:off x="8427396" y="4743869"/>
              <a:ext cx="563745" cy="566308"/>
            </a:xfrm>
            <a:prstGeom prst="ellipse">
              <a:avLst/>
            </a:prstGeom>
            <a:solidFill>
              <a:srgbClr val="0689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dirty="0"/>
            </a:p>
          </p:txBody>
        </p:sp>
        <p:sp>
          <p:nvSpPr>
            <p:cNvPr id="46" name="Oval 131"/>
            <p:cNvSpPr>
              <a:spLocks noChangeArrowheads="1"/>
            </p:cNvSpPr>
            <p:nvPr>
              <p:custDataLst>
                <p:tags r:id="rId22"/>
              </p:custDataLst>
            </p:nvPr>
          </p:nvSpPr>
          <p:spPr bwMode="auto">
            <a:xfrm>
              <a:off x="8456224"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a:p>
          </p:txBody>
        </p:sp>
        <p:sp>
          <p:nvSpPr>
            <p:cNvPr id="54" name="文本框 53"/>
            <p:cNvSpPr txBox="1"/>
            <p:nvPr>
              <p:custDataLst>
                <p:tags r:id="rId23"/>
              </p:custDataLst>
            </p:nvPr>
          </p:nvSpPr>
          <p:spPr>
            <a:xfrm>
              <a:off x="8570895" y="4847729"/>
              <a:ext cx="276748" cy="279092"/>
            </a:xfrm>
            <a:prstGeom prst="rect">
              <a:avLst/>
            </a:prstGeom>
            <a:noFill/>
          </p:spPr>
          <p:txBody>
            <a:bodyPr wrap="square" rtlCol="0">
              <a:spAutoFit/>
            </a:bodyPr>
            <a:p>
              <a:pPr algn="ctr"/>
              <a:r>
                <a:rPr lang="en-US" altLang="zh-CN" sz="1500" b="1" dirty="0"/>
                <a:t>4</a:t>
              </a:r>
              <a:endParaRPr lang="zh-CN" altLang="en-US" sz="1500" b="1" dirty="0"/>
            </a:p>
          </p:txBody>
        </p:sp>
      </p:grpSp>
      <p:grpSp>
        <p:nvGrpSpPr>
          <p:cNvPr id="59" name="组合 58"/>
          <p:cNvGrpSpPr/>
          <p:nvPr>
            <p:custDataLst>
              <p:tags r:id="rId24"/>
            </p:custDataLst>
          </p:nvPr>
        </p:nvGrpSpPr>
        <p:grpSpPr>
          <a:xfrm>
            <a:off x="4514232" y="5878312"/>
            <a:ext cx="651783" cy="653261"/>
            <a:chOff x="4722693" y="4743869"/>
            <a:chExt cx="565026" cy="566308"/>
          </a:xfrm>
        </p:grpSpPr>
        <p:sp>
          <p:nvSpPr>
            <p:cNvPr id="55" name="Oval 135"/>
            <p:cNvSpPr>
              <a:spLocks noChangeArrowheads="1"/>
            </p:cNvSpPr>
            <p:nvPr>
              <p:custDataLst>
                <p:tags r:id="rId25"/>
              </p:custDataLst>
            </p:nvPr>
          </p:nvSpPr>
          <p:spPr bwMode="auto">
            <a:xfrm>
              <a:off x="4722693" y="4743869"/>
              <a:ext cx="565026" cy="566308"/>
            </a:xfrm>
            <a:prstGeom prst="ellipse">
              <a:avLst/>
            </a:prstGeom>
            <a:solidFill>
              <a:srgbClr val="C731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a:p>
          </p:txBody>
        </p:sp>
        <p:sp>
          <p:nvSpPr>
            <p:cNvPr id="56" name="Oval 136"/>
            <p:cNvSpPr>
              <a:spLocks noChangeArrowheads="1"/>
            </p:cNvSpPr>
            <p:nvPr>
              <p:custDataLst>
                <p:tags r:id="rId26"/>
              </p:custDataLst>
            </p:nvPr>
          </p:nvSpPr>
          <p:spPr bwMode="auto">
            <a:xfrm>
              <a:off x="4752162"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a:p>
          </p:txBody>
        </p:sp>
        <p:sp>
          <p:nvSpPr>
            <p:cNvPr id="57" name="文本框 56"/>
            <p:cNvSpPr txBox="1"/>
            <p:nvPr>
              <p:custDataLst>
                <p:tags r:id="rId27"/>
              </p:custDataLst>
            </p:nvPr>
          </p:nvSpPr>
          <p:spPr>
            <a:xfrm>
              <a:off x="4866831" y="4847729"/>
              <a:ext cx="276748" cy="279092"/>
            </a:xfrm>
            <a:prstGeom prst="rect">
              <a:avLst/>
            </a:prstGeom>
            <a:noFill/>
          </p:spPr>
          <p:txBody>
            <a:bodyPr wrap="square" rtlCol="0">
              <a:spAutoFit/>
            </a:bodyPr>
            <a:p>
              <a:pPr algn="ctr"/>
              <a:r>
                <a:rPr lang="en-US" altLang="zh-CN" sz="1500" b="1" dirty="0"/>
                <a:t>2</a:t>
              </a:r>
              <a:endParaRPr lang="zh-CN" altLang="en-US" sz="1500" b="1" dirty="0"/>
            </a:p>
          </p:txBody>
        </p:sp>
      </p:grpSp>
      <p:grpSp>
        <p:nvGrpSpPr>
          <p:cNvPr id="60" name="组合 59"/>
          <p:cNvGrpSpPr/>
          <p:nvPr>
            <p:custDataLst>
              <p:tags r:id="rId28"/>
            </p:custDataLst>
          </p:nvPr>
        </p:nvGrpSpPr>
        <p:grpSpPr>
          <a:xfrm>
            <a:off x="2375615" y="5878312"/>
            <a:ext cx="653261" cy="653261"/>
            <a:chOff x="2869380" y="4743869"/>
            <a:chExt cx="566308" cy="566308"/>
          </a:xfrm>
        </p:grpSpPr>
        <p:sp>
          <p:nvSpPr>
            <p:cNvPr id="61" name="Oval 133"/>
            <p:cNvSpPr>
              <a:spLocks noChangeArrowheads="1"/>
            </p:cNvSpPr>
            <p:nvPr>
              <p:custDataLst>
                <p:tags r:id="rId29"/>
              </p:custDataLst>
            </p:nvPr>
          </p:nvSpPr>
          <p:spPr bwMode="auto">
            <a:xfrm>
              <a:off x="2869380" y="4743869"/>
              <a:ext cx="566308" cy="566308"/>
            </a:xfrm>
            <a:prstGeom prst="ellipse">
              <a:avLst/>
            </a:pr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a:p>
          </p:txBody>
        </p:sp>
        <p:sp>
          <p:nvSpPr>
            <p:cNvPr id="62" name="Oval 134"/>
            <p:cNvSpPr>
              <a:spLocks noChangeArrowheads="1"/>
            </p:cNvSpPr>
            <p:nvPr>
              <p:custDataLst>
                <p:tags r:id="rId30"/>
              </p:custDataLst>
            </p:nvPr>
          </p:nvSpPr>
          <p:spPr bwMode="auto">
            <a:xfrm>
              <a:off x="2899490"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algn="ctr"/>
              <a:endParaRPr lang="zh-CN" altLang="en-US" sz="1350"/>
            </a:p>
          </p:txBody>
        </p:sp>
        <p:sp>
          <p:nvSpPr>
            <p:cNvPr id="63" name="文本框 62"/>
            <p:cNvSpPr txBox="1"/>
            <p:nvPr>
              <p:custDataLst>
                <p:tags r:id="rId31"/>
              </p:custDataLst>
            </p:nvPr>
          </p:nvSpPr>
          <p:spPr>
            <a:xfrm>
              <a:off x="3014160" y="4847729"/>
              <a:ext cx="276748" cy="279092"/>
            </a:xfrm>
            <a:prstGeom prst="rect">
              <a:avLst/>
            </a:prstGeom>
            <a:noFill/>
          </p:spPr>
          <p:txBody>
            <a:bodyPr wrap="square" rtlCol="0">
              <a:spAutoFit/>
            </a:bodyPr>
            <a:p>
              <a:pPr algn="ctr"/>
              <a:r>
                <a:rPr lang="en-US" altLang="zh-CN" sz="1500" b="1" dirty="0"/>
                <a:t>1</a:t>
              </a:r>
              <a:endParaRPr lang="zh-CN" altLang="en-US" sz="1500" b="1" dirty="0"/>
            </a:p>
          </p:txBody>
        </p:sp>
      </p:grpSp>
      <p:sp>
        <p:nvSpPr>
          <p:cNvPr id="65" name="文本框 64"/>
          <p:cNvSpPr txBox="1"/>
          <p:nvPr/>
        </p:nvSpPr>
        <p:spPr>
          <a:xfrm>
            <a:off x="8858885" y="1394460"/>
            <a:ext cx="2913380" cy="737235"/>
          </a:xfrm>
          <a:prstGeom prst="rect">
            <a:avLst/>
          </a:prstGeom>
          <a:noFill/>
        </p:spPr>
        <p:txBody>
          <a:bodyPr wrap="square" rtlCol="0">
            <a:spAutoFit/>
          </a:bodyPr>
          <a:p>
            <a:pPr algn="ctr"/>
            <a:endParaRPr lang="zh-CN" altLang="en-US" b="1" dirty="0">
              <a:solidFill>
                <a:schemeClr val="bg1"/>
              </a:solidFill>
            </a:endParaRPr>
          </a:p>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容易出现的问题</a:t>
            </a:r>
            <a:endParaRPr lang="zh-CN" altLang="en-US" sz="2400"/>
          </a:p>
        </p:txBody>
      </p:sp>
      <p:sp>
        <p:nvSpPr>
          <p:cNvPr id="66" name="文本框 65"/>
          <p:cNvSpPr txBox="1"/>
          <p:nvPr/>
        </p:nvSpPr>
        <p:spPr>
          <a:xfrm>
            <a:off x="5952490" y="1394460"/>
            <a:ext cx="3000375" cy="737235"/>
          </a:xfrm>
          <a:prstGeom prst="rect">
            <a:avLst/>
          </a:prstGeom>
          <a:noFill/>
        </p:spPr>
        <p:txBody>
          <a:bodyPr wrap="square" rtlCol="0">
            <a:spAutoFit/>
          </a:bodyPr>
          <a:p>
            <a:pPr algn="ctr"/>
            <a:endParaRPr lang="zh-CN" altLang="en-US" b="1" dirty="0">
              <a:solidFill>
                <a:schemeClr val="bg1"/>
              </a:solidFill>
            </a:endParaRPr>
          </a:p>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课时学情分析</a:t>
            </a:r>
            <a:endParaRPr lang="zh-CN" altLang="en-US" sz="2400"/>
          </a:p>
        </p:txBody>
      </p:sp>
      <p:sp>
        <p:nvSpPr>
          <p:cNvPr id="68" name="文本框 67"/>
          <p:cNvSpPr txBox="1"/>
          <p:nvPr/>
        </p:nvSpPr>
        <p:spPr>
          <a:xfrm>
            <a:off x="823595" y="3112770"/>
            <a:ext cx="2205355" cy="2306955"/>
          </a:xfrm>
          <a:prstGeom prst="rect">
            <a:avLst/>
          </a:prstGeom>
          <a:noFill/>
        </p:spPr>
        <p:txBody>
          <a:bodyPr wrap="square" rtlCol="0" anchor="t">
            <a:spAutoFit/>
          </a:bodyPr>
          <a:p>
            <a:r>
              <a:rPr lang="zh-CN" altLang="en-US" b="1">
                <a:sym typeface="+mn-ea"/>
              </a:rPr>
              <a:t>九年级随着年龄增长，心智相对较成熟了，思想和自我意识都在发展，自觉性高，主观能动性强，具备一定的思考、表达、探究和创造力。</a:t>
            </a:r>
            <a:endParaRPr lang="zh-CN" altLang="en-US" b="1">
              <a:sym typeface="+mn-ea"/>
            </a:endParaRPr>
          </a:p>
        </p:txBody>
      </p:sp>
      <p:sp>
        <p:nvSpPr>
          <p:cNvPr id="69" name="文本框 68"/>
          <p:cNvSpPr txBox="1"/>
          <p:nvPr/>
        </p:nvSpPr>
        <p:spPr>
          <a:xfrm>
            <a:off x="3483610" y="2926715"/>
            <a:ext cx="2326005" cy="2861310"/>
          </a:xfrm>
          <a:prstGeom prst="rect">
            <a:avLst/>
          </a:prstGeom>
          <a:noFill/>
        </p:spPr>
        <p:txBody>
          <a:bodyPr wrap="square" rtlCol="0" anchor="t">
            <a:spAutoFit/>
          </a:bodyPr>
          <a:p>
            <a:r>
              <a:rPr kumimoji="1" lang="zh-CN" altLang="en-US" b="1" spc="150" dirty="0">
                <a:solidFill>
                  <a:schemeClr val="tx1"/>
                </a:solidFill>
                <a:latin typeface="宋体" panose="02010600030101010101" pitchFamily="2" charset="-122"/>
                <a:ea typeface="宋体" panose="02010600030101010101" pitchFamily="2" charset="-122"/>
                <a:sym typeface="+mn-ea"/>
              </a:rPr>
              <a:t>九年级的学生已经有了一定的语言基础和词汇量，特别是有关校园生活的话题，学生很熟悉而且有相关知识储备，七、八年级对时态和其它几种从句的学习也为本节课做好了铺垫。</a:t>
            </a:r>
            <a:endParaRPr kumimoji="1" lang="zh-CN" altLang="en-US" b="1" spc="150" dirty="0">
              <a:solidFill>
                <a:schemeClr val="tx1"/>
              </a:solidFill>
              <a:latin typeface="宋体" panose="02010600030101010101" pitchFamily="2" charset="-122"/>
              <a:ea typeface="宋体" panose="02010600030101010101" pitchFamily="2" charset="-122"/>
              <a:sym typeface="+mn-ea"/>
            </a:endParaRPr>
          </a:p>
        </p:txBody>
      </p:sp>
    </p:spTree>
  </p:cSld>
  <p:clrMapOvr>
    <a:masterClrMapping/>
  </p:clrMapOvr>
  <p:transition spd="slow"/>
  <p:timing>
    <p:tnLst>
      <p:par>
        <p:cTn id="1" dur="indefinite" restart="never" nodeType="tmRoot"/>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2.4 </a:t>
            </a:r>
            <a:r>
              <a:rPr lang="zh-CN" altLang="en-US" sz="3200" b="1" dirty="0">
                <a:solidFill>
                  <a:schemeClr val="tx1"/>
                </a:solidFill>
                <a:sym typeface="+mn-ea"/>
              </a:rPr>
              <a:t>教学重难点分析</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 name="TextBox 12"/>
          <p:cNvSpPr/>
          <p:nvPr>
            <p:custDataLst>
              <p:tags r:id="rId1"/>
            </p:custDataLst>
          </p:nvPr>
        </p:nvSpPr>
        <p:spPr>
          <a:xfrm>
            <a:off x="2454559" y="1881647"/>
            <a:ext cx="2444806" cy="1345694"/>
          </a:xfrm>
          <a:prstGeom prst="rect">
            <a:avLst/>
          </a:prstGeom>
          <a:solidFill>
            <a:srgbClr val="1F74AD">
              <a:lumMod val="40000"/>
              <a:lumOff val="60000"/>
            </a:srgbClr>
          </a:solidFill>
          <a:ln w="31750" cap="flat" cmpd="sng" algn="ctr">
            <a:solidFill>
              <a:sysClr val="window" lastClr="FFFFFF"/>
            </a:solidFill>
            <a:prstDash val="solid"/>
            <a:miter lim="800000"/>
          </a:ln>
          <a:effectLst/>
        </p:spPr>
        <p:txBody>
          <a:bodyPr rtlCol="0" anchor="ctr"/>
          <a:lstStyle/>
          <a:p>
            <a:pPr algn="ctr" fontAlgn="base">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剪去对角的矩形 7"/>
          <p:cNvSpPr/>
          <p:nvPr>
            <p:custDataLst>
              <p:tags r:id="rId2"/>
            </p:custDataLst>
          </p:nvPr>
        </p:nvSpPr>
        <p:spPr>
          <a:xfrm>
            <a:off x="4122420" y="1454150"/>
            <a:ext cx="6772910" cy="2468880"/>
          </a:xfrm>
          <a:prstGeom prst="snip2DiagRect">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noAutofit/>
          </a:bodyPr>
          <a:lstStyle/>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p:nvPr>
            <p:custDataLst>
              <p:tags r:id="rId3"/>
            </p:custDataLst>
          </p:nvPr>
        </p:nvSpPr>
        <p:spPr>
          <a:xfrm>
            <a:off x="6638401" y="4405147"/>
            <a:ext cx="2444806" cy="1345694"/>
          </a:xfrm>
          <a:prstGeom prst="rect">
            <a:avLst/>
          </a:prstGeom>
          <a:solidFill>
            <a:srgbClr val="FFC000">
              <a:lumMod val="40000"/>
              <a:lumOff val="60000"/>
            </a:srgbClr>
          </a:solidFill>
          <a:ln w="31750" cap="flat" cmpd="sng" algn="ctr">
            <a:solidFill>
              <a:sysClr val="window" lastClr="FFFFFF"/>
            </a:solidFill>
            <a:prstDash val="solid"/>
            <a:miter lim="800000"/>
          </a:ln>
          <a:effectLst/>
        </p:spPr>
        <p:txBody>
          <a:bodyPr rtlCol="0" anchor="ctr"/>
          <a:lstStyle/>
          <a:p>
            <a:pPr algn="ctr" fontAlgn="base">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4"/>
            </p:custDataLst>
          </p:nvPr>
        </p:nvSpPr>
        <p:spPr>
          <a:xfrm>
            <a:off x="1862464" y="1617450"/>
            <a:ext cx="1817254" cy="1817254"/>
          </a:xfrm>
          <a:prstGeom prst="ellipse">
            <a:avLst/>
          </a:prstGeom>
        </p:spPr>
        <p:style>
          <a:lnRef idx="3">
            <a:schemeClr val="lt1"/>
          </a:lnRef>
          <a:fillRef idx="1">
            <a:schemeClr val="accent3"/>
          </a:fillRef>
          <a:effectRef idx="1">
            <a:schemeClr val="accent3"/>
          </a:effectRef>
          <a:fontRef idx="minor">
            <a:schemeClr val="lt1"/>
          </a:fontRef>
        </p:style>
        <p:txBody>
          <a:bodyPr rtlCol="0" anchor="ctr">
            <a:normAutofit/>
          </a:bodyPr>
          <a:lstStyle/>
          <a:p>
            <a:pPr algn="ctr" fontAlgn="base">
              <a:lnSpc>
                <a:spcPct val="120000"/>
              </a:lnSpc>
            </a:pPr>
            <a:r>
              <a:rPr lang="zh-CN" altLang="en-US" sz="3200" b="1" strike="noStrike" spc="300" noProof="1">
                <a:solidFill>
                  <a:schemeClr val="tx1"/>
                </a:solidFill>
                <a:latin typeface="Arial" panose="020B0604020202020204" pitchFamily="34" charset="0"/>
                <a:ea typeface="微软雅黑" panose="020B0503020204020204" pitchFamily="34" charset="-122"/>
                <a:sym typeface="Arial" panose="020B0604020202020204" pitchFamily="34" charset="0"/>
              </a:rPr>
              <a:t>重点</a:t>
            </a:r>
            <a:endParaRPr lang="zh-CN" altLang="en-US" sz="3200" b="1" strike="noStrike" spc="3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custDataLst>
              <p:tags r:id="rId5"/>
            </p:custDataLst>
          </p:nvPr>
        </p:nvSpPr>
        <p:spPr>
          <a:xfrm>
            <a:off x="8244531" y="4175051"/>
            <a:ext cx="1817254" cy="1817254"/>
          </a:xfrm>
          <a:prstGeom prst="ellipse">
            <a:avLst/>
          </a:prstGeom>
          <a:solidFill>
            <a:srgbClr val="FFC000"/>
          </a:solidFill>
          <a:ln w="63500" cap="flat" cmpd="sng" algn="ctr">
            <a:solidFill>
              <a:sysClr val="window" lastClr="FFFFFF"/>
            </a:solidFill>
            <a:prstDash val="solid"/>
            <a:miter lim="800000"/>
          </a:ln>
          <a:effectLst/>
        </p:spPr>
        <p:txBody>
          <a:bodyPr rtlCol="0" anchor="ctr">
            <a:normAutofit/>
          </a:bodyPr>
          <a:lstStyle/>
          <a:p>
            <a:pPr algn="ctr" fontAlgn="base">
              <a:lnSpc>
                <a:spcPct val="120000"/>
              </a:lnSpc>
            </a:pPr>
            <a:r>
              <a:rPr lang="zh-CN" altLang="en-US" sz="3200" b="1" strike="noStrike" spc="300" noProof="1">
                <a:solidFill>
                  <a:srgbClr val="FF0000"/>
                </a:solidFill>
                <a:latin typeface="Arial" panose="020B0604020202020204" pitchFamily="34" charset="0"/>
                <a:ea typeface="微软雅黑" panose="020B0503020204020204" pitchFamily="34" charset="-122"/>
                <a:sym typeface="Arial" panose="020B0604020202020204" pitchFamily="34" charset="0"/>
              </a:rPr>
              <a:t>难点</a:t>
            </a:r>
            <a:endParaRPr lang="zh-CN" altLang="en-US" sz="3200" b="1" strike="noStrike" spc="300" noProof="1">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剪去对角的矩形 16"/>
          <p:cNvSpPr/>
          <p:nvPr>
            <p:custDataLst>
              <p:tags r:id="rId6"/>
            </p:custDataLst>
          </p:nvPr>
        </p:nvSpPr>
        <p:spPr>
          <a:xfrm>
            <a:off x="1285240" y="3745230"/>
            <a:ext cx="6303010" cy="2468880"/>
          </a:xfrm>
          <a:prstGeom prst="snip2DiagRect">
            <a:avLst/>
          </a:prstGeom>
        </p:spPr>
        <p:style>
          <a:lnRef idx="3">
            <a:schemeClr val="lt1"/>
          </a:lnRef>
          <a:fillRef idx="1">
            <a:schemeClr val="accent1"/>
          </a:fillRef>
          <a:effectRef idx="1">
            <a:schemeClr val="accent1"/>
          </a:effectRef>
          <a:fontRef idx="minor">
            <a:schemeClr val="lt1"/>
          </a:fontRef>
        </p:style>
        <p:txBody>
          <a:bodyPr rtlCol="0" anchor="ctr">
            <a:noAutofit/>
          </a:bodyPr>
          <a:lstStyle/>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7"/>
            </p:custDataLst>
          </p:nvPr>
        </p:nvSpPr>
        <p:spPr>
          <a:xfrm>
            <a:off x="4122420" y="1617345"/>
            <a:ext cx="5948680" cy="1920875"/>
          </a:xfrm>
          <a:prstGeom prst="rect">
            <a:avLst/>
          </a:prstGeom>
        </p:spPr>
        <p:txBody>
          <a:bodyPr wrap="square">
            <a:noAutofit/>
          </a:bodyPr>
          <a:lstStyle/>
          <a:p>
            <a:pPr algn="l">
              <a:lnSpc>
                <a:spcPct val="120000"/>
              </a:lnSpc>
            </a:pPr>
            <a:r>
              <a:rPr lang="en-US" altLang="zh-CN"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To appreciate the good expressions of describing        things or people with the attributive clause.</a:t>
            </a:r>
            <a:endParaRPr lang="en-US" altLang="zh-CN"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l">
              <a:lnSpc>
                <a:spcPct val="120000"/>
              </a:lnSpc>
            </a:pPr>
            <a:r>
              <a:rPr lang="en-US" altLang="zh-CN"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2.To get further understanding of the conversation about Tony and Daming.</a:t>
            </a:r>
            <a:endParaRPr lang="en-US" altLang="zh-CN"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l">
              <a:lnSpc>
                <a:spcPct val="120000"/>
              </a:lnSpc>
            </a:pPr>
            <a:r>
              <a:rPr lang="en-US" altLang="zh-CN"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 To retell the conversation according to mind-map.</a:t>
            </a:r>
            <a:endParaRPr lang="en-US" altLang="zh-CN"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矩形 18"/>
          <p:cNvSpPr/>
          <p:nvPr>
            <p:custDataLst>
              <p:tags r:id="rId8"/>
            </p:custDataLst>
          </p:nvPr>
        </p:nvSpPr>
        <p:spPr>
          <a:xfrm>
            <a:off x="1342390" y="4187190"/>
            <a:ext cx="6188075" cy="808990"/>
          </a:xfrm>
          <a:prstGeom prst="rect">
            <a:avLst/>
          </a:prstGeom>
        </p:spPr>
        <p:txBody>
          <a:bodyPr wrap="square">
            <a:noAutofit/>
          </a:bodyPr>
          <a:lstStyle/>
          <a:p>
            <a:pPr algn="l">
              <a:lnSpc>
                <a:spcPct val="120000"/>
              </a:lnSpc>
            </a:pPr>
            <a:r>
              <a:rPr lang="en-US" altLang="zh-CN" sz="2000"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Design the mind-map in limited time and retell the conversation.</a:t>
            </a:r>
            <a:endParaRPr lang="en-US" altLang="zh-CN" sz="2000"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l">
              <a:lnSpc>
                <a:spcPct val="120000"/>
              </a:lnSpc>
            </a:pPr>
            <a:r>
              <a:rPr lang="en-US" altLang="zh-CN" sz="2000"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Distinguish the attributive clause with “that” from object clause with “that” .</a:t>
            </a:r>
            <a:endParaRPr lang="en-US" altLang="zh-CN" sz="2000" spc="15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transition spd="slow"/>
  <p:timing>
    <p:tnLst>
      <p:par>
        <p:cTn id="1" dur="indefinite" restart="never" nodeType="tmRoot"/>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2.5 </a:t>
            </a:r>
            <a:r>
              <a:rPr lang="zh-CN" altLang="en-US" sz="3200" b="1" dirty="0">
                <a:solidFill>
                  <a:schemeClr val="tx1"/>
                </a:solidFill>
                <a:sym typeface="+mn-ea"/>
              </a:rPr>
              <a:t>学法和教法分析</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7" name="椭圆 1"/>
          <p:cNvSpPr>
            <a:spLocks noChangeArrowheads="1"/>
          </p:cNvSpPr>
          <p:nvPr>
            <p:custDataLst>
              <p:tags r:id="rId1"/>
            </p:custDataLst>
          </p:nvPr>
        </p:nvSpPr>
        <p:spPr bwMode="auto">
          <a:xfrm>
            <a:off x="5394960" y="2050415"/>
            <a:ext cx="1079500" cy="78613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01</a:t>
            </a:r>
            <a:endParaRPr lang="zh-CN" altLang="en-US" sz="3200">
              <a:solidFill>
                <a:sysClr val="window" lastClr="FFFFFF"/>
              </a:solidFill>
              <a:latin typeface="Arial" panose="020B0604020202020204" pitchFamily="34" charset="0"/>
              <a:ea typeface="黑体" panose="02010609060101010101" charset="-122"/>
            </a:endParaRPr>
          </a:p>
        </p:txBody>
      </p:sp>
      <p:sp>
        <p:nvSpPr>
          <p:cNvPr id="28" name="椭圆 2"/>
          <p:cNvSpPr>
            <a:spLocks noChangeArrowheads="1"/>
          </p:cNvSpPr>
          <p:nvPr>
            <p:custDataLst>
              <p:tags r:id="rId2"/>
            </p:custDataLst>
          </p:nvPr>
        </p:nvSpPr>
        <p:spPr bwMode="auto">
          <a:xfrm>
            <a:off x="2861945" y="3121025"/>
            <a:ext cx="1972945" cy="1334135"/>
          </a:xfrm>
          <a:prstGeom prst="ellipse">
            <a:avLst/>
          </a:prstGeom>
          <a:solidFill>
            <a:srgbClr val="59687F"/>
          </a:solidFill>
          <a:ln w="76200" cmpd="sng">
            <a:solidFill>
              <a:srgbClr val="59687F">
                <a:lumMod val="60000"/>
                <a:lumOff val="40000"/>
              </a:srgbClr>
            </a:solidFill>
            <a:round/>
          </a:ln>
        </p:spPr>
        <p:txBody>
          <a:bodyPr anchor="ctr">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a:r>
              <a:rPr lang="zh-CN" altLang="en-US" sz="3200" dirty="0">
                <a:solidFill>
                  <a:sysClr val="window" lastClr="FFFFFF"/>
                </a:solidFill>
                <a:latin typeface="Arial" panose="020B0604020202020204" pitchFamily="34" charset="0"/>
                <a:ea typeface="黑体" panose="02010609060101010101" charset="-122"/>
                <a:cs typeface="+mn-ea"/>
              </a:rPr>
              <a:t>学法</a:t>
            </a:r>
            <a:endParaRPr lang="zh-CN" altLang="en-US" sz="3200" dirty="0">
              <a:solidFill>
                <a:sysClr val="window" lastClr="FFFFFF"/>
              </a:solidFill>
              <a:latin typeface="Arial" panose="020B0604020202020204" pitchFamily="34" charset="0"/>
              <a:ea typeface="黑体" panose="02010609060101010101" charset="-122"/>
              <a:cs typeface="+mn-ea"/>
            </a:endParaRPr>
          </a:p>
        </p:txBody>
      </p:sp>
      <p:sp>
        <p:nvSpPr>
          <p:cNvPr id="29" name="椭圆 3"/>
          <p:cNvSpPr>
            <a:spLocks noChangeArrowheads="1"/>
          </p:cNvSpPr>
          <p:nvPr>
            <p:custDataLst>
              <p:tags r:id="rId3"/>
            </p:custDataLst>
          </p:nvPr>
        </p:nvSpPr>
        <p:spPr bwMode="auto">
          <a:xfrm>
            <a:off x="5394960" y="3449320"/>
            <a:ext cx="1079500" cy="793115"/>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02</a:t>
            </a:r>
            <a:endParaRPr lang="zh-CN" altLang="en-US" sz="3200">
              <a:solidFill>
                <a:sysClr val="window" lastClr="FFFFFF"/>
              </a:solidFill>
              <a:latin typeface="Arial" panose="020B0604020202020204" pitchFamily="34" charset="0"/>
              <a:ea typeface="黑体" panose="02010609060101010101" charset="-122"/>
            </a:endParaRPr>
          </a:p>
        </p:txBody>
      </p:sp>
      <p:sp>
        <p:nvSpPr>
          <p:cNvPr id="30" name="矩形 9"/>
          <p:cNvSpPr>
            <a:spLocks noChangeArrowheads="1"/>
          </p:cNvSpPr>
          <p:nvPr>
            <p:custDataLst>
              <p:tags r:id="rId4"/>
            </p:custDataLst>
          </p:nvPr>
        </p:nvSpPr>
        <p:spPr bwMode="auto">
          <a:xfrm>
            <a:off x="6631305" y="1835150"/>
            <a:ext cx="226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dirty="0">
                <a:latin typeface="Arial" panose="020B0604020202020204" pitchFamily="34" charset="0"/>
                <a:ea typeface="黑体" panose="02010609060101010101" charset="-122"/>
              </a:rPr>
              <a:t>任务型学法</a:t>
            </a:r>
            <a:endParaRPr lang="en-US" altLang="zh-CN" sz="2800" dirty="0">
              <a:latin typeface="Arial" panose="020B0604020202020204" pitchFamily="34" charset="0"/>
              <a:ea typeface="黑体" panose="02010609060101010101" charset="-122"/>
            </a:endParaRPr>
          </a:p>
        </p:txBody>
      </p:sp>
      <p:sp>
        <p:nvSpPr>
          <p:cNvPr id="31" name="椭圆 13"/>
          <p:cNvSpPr>
            <a:spLocks noChangeArrowheads="1"/>
          </p:cNvSpPr>
          <p:nvPr>
            <p:custDataLst>
              <p:tags r:id="rId5"/>
            </p:custDataLst>
          </p:nvPr>
        </p:nvSpPr>
        <p:spPr bwMode="auto">
          <a:xfrm>
            <a:off x="5394960" y="4931410"/>
            <a:ext cx="1079500" cy="71628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03</a:t>
            </a:r>
            <a:endParaRPr lang="zh-CN" altLang="en-US" sz="3200">
              <a:solidFill>
                <a:sysClr val="window" lastClr="FFFFFF"/>
              </a:solidFill>
              <a:latin typeface="Arial" panose="020B0604020202020204" pitchFamily="34" charset="0"/>
              <a:ea typeface="黑体" panose="02010609060101010101" charset="-122"/>
            </a:endParaRPr>
          </a:p>
        </p:txBody>
      </p:sp>
      <p:cxnSp>
        <p:nvCxnSpPr>
          <p:cNvPr id="32" name="肘形连接符 17"/>
          <p:cNvCxnSpPr>
            <a:cxnSpLocks noChangeShapeType="1"/>
            <a:stCxn id="28" idx="6"/>
            <a:endCxn id="27" idx="2"/>
          </p:cNvCxnSpPr>
          <p:nvPr>
            <p:custDataLst>
              <p:tags r:id="rId6"/>
            </p:custDataLst>
          </p:nvPr>
        </p:nvCxnSpPr>
        <p:spPr bwMode="auto">
          <a:xfrm flipV="1">
            <a:off x="4834890" y="2443480"/>
            <a:ext cx="560070" cy="1344930"/>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33" name="肘形连接符 18"/>
          <p:cNvCxnSpPr>
            <a:cxnSpLocks noChangeShapeType="1"/>
            <a:stCxn id="28" idx="6"/>
            <a:endCxn id="29" idx="2"/>
          </p:cNvCxnSpPr>
          <p:nvPr>
            <p:custDataLst>
              <p:tags r:id="rId7"/>
            </p:custDataLst>
          </p:nvPr>
        </p:nvCxnSpPr>
        <p:spPr bwMode="auto">
          <a:xfrm>
            <a:off x="4834890" y="3788410"/>
            <a:ext cx="560070" cy="57785"/>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34" name="肘形连接符 19"/>
          <p:cNvCxnSpPr>
            <a:cxnSpLocks noChangeShapeType="1"/>
            <a:stCxn id="28" idx="6"/>
            <a:endCxn id="31" idx="2"/>
          </p:cNvCxnSpPr>
          <p:nvPr>
            <p:custDataLst>
              <p:tags r:id="rId8"/>
            </p:custDataLst>
          </p:nvPr>
        </p:nvCxnSpPr>
        <p:spPr bwMode="auto">
          <a:xfrm>
            <a:off x="4834890" y="3788410"/>
            <a:ext cx="560070" cy="1501140"/>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sp>
        <p:nvSpPr>
          <p:cNvPr id="36" name="矩形 38"/>
          <p:cNvSpPr>
            <a:spLocks noChangeArrowheads="1"/>
          </p:cNvSpPr>
          <p:nvPr>
            <p:custDataLst>
              <p:tags r:id="rId9"/>
            </p:custDataLst>
          </p:nvPr>
        </p:nvSpPr>
        <p:spPr bwMode="auto">
          <a:xfrm>
            <a:off x="6639560" y="3215640"/>
            <a:ext cx="291655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dirty="0">
                <a:latin typeface="Arial" panose="020B0604020202020204" pitchFamily="34" charset="0"/>
                <a:ea typeface="黑体" panose="02010609060101010101" charset="-122"/>
              </a:rPr>
              <a:t>自主</a:t>
            </a:r>
            <a:r>
              <a:rPr lang="en-US" altLang="zh-CN" sz="2800" dirty="0">
                <a:latin typeface="Arial" panose="020B0604020202020204" pitchFamily="34" charset="0"/>
                <a:ea typeface="黑体" panose="02010609060101010101" charset="-122"/>
              </a:rPr>
              <a:t>&amp;</a:t>
            </a:r>
            <a:r>
              <a:rPr lang="zh-CN" altLang="en-US" sz="2800" dirty="0">
                <a:latin typeface="Arial" panose="020B0604020202020204" pitchFamily="34" charset="0"/>
                <a:ea typeface="黑体" panose="02010609060101010101" charset="-122"/>
              </a:rPr>
              <a:t>探究学法</a:t>
            </a:r>
            <a:endParaRPr lang="zh-CN" altLang="en-US" sz="2800" dirty="0">
              <a:latin typeface="Arial" panose="020B0604020202020204" pitchFamily="34" charset="0"/>
              <a:ea typeface="黑体" panose="02010609060101010101" charset="-122"/>
            </a:endParaRPr>
          </a:p>
        </p:txBody>
      </p:sp>
      <p:sp>
        <p:nvSpPr>
          <p:cNvPr id="37" name="矩形 39"/>
          <p:cNvSpPr>
            <a:spLocks noChangeArrowheads="1"/>
          </p:cNvSpPr>
          <p:nvPr>
            <p:custDataLst>
              <p:tags r:id="rId10"/>
            </p:custDataLst>
          </p:nvPr>
        </p:nvSpPr>
        <p:spPr bwMode="auto">
          <a:xfrm>
            <a:off x="6639560" y="4723765"/>
            <a:ext cx="240855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dirty="0">
                <a:latin typeface="Arial" panose="020B0604020202020204" pitchFamily="34" charset="0"/>
                <a:ea typeface="黑体" panose="02010609060101010101" charset="-122"/>
              </a:rPr>
              <a:t>观察归纳学法</a:t>
            </a:r>
            <a:endParaRPr lang="zh-CN" altLang="en-US" sz="2800" dirty="0">
              <a:latin typeface="Arial" panose="020B0604020202020204" pitchFamily="34" charset="0"/>
              <a:ea typeface="黑体" panose="02010609060101010101" charset="-122"/>
            </a:endParaRPr>
          </a:p>
        </p:txBody>
      </p:sp>
    </p:spTree>
  </p:cSld>
  <p:clrMapOvr>
    <a:masterClrMapping/>
  </p:clrMapOvr>
  <p:transition spd="slow"/>
  <p:timing>
    <p:tnLst>
      <p:par>
        <p:cTn id="1" dur="indefinite" restart="never" nodeType="tmRoot"/>
      </p:par>
    </p:tnLst>
    <p:bldLst>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2.5 </a:t>
            </a:r>
            <a:r>
              <a:rPr lang="zh-CN" altLang="en-US" sz="3200" b="1" dirty="0">
                <a:solidFill>
                  <a:schemeClr val="tx1"/>
                </a:solidFill>
                <a:sym typeface="+mn-ea"/>
              </a:rPr>
              <a:t>学法和教法分析</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7" name="椭圆 1"/>
          <p:cNvSpPr>
            <a:spLocks noChangeArrowheads="1"/>
          </p:cNvSpPr>
          <p:nvPr>
            <p:custDataLst>
              <p:tags r:id="rId1"/>
            </p:custDataLst>
          </p:nvPr>
        </p:nvSpPr>
        <p:spPr bwMode="auto">
          <a:xfrm>
            <a:off x="5394960" y="2050415"/>
            <a:ext cx="1079500" cy="78613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01</a:t>
            </a:r>
            <a:endParaRPr lang="zh-CN" altLang="en-US" sz="3200">
              <a:solidFill>
                <a:sysClr val="window" lastClr="FFFFFF"/>
              </a:solidFill>
              <a:latin typeface="Arial" panose="020B0604020202020204" pitchFamily="34" charset="0"/>
              <a:ea typeface="黑体" panose="02010609060101010101" charset="-122"/>
            </a:endParaRPr>
          </a:p>
        </p:txBody>
      </p:sp>
      <p:sp>
        <p:nvSpPr>
          <p:cNvPr id="28" name="椭圆 2"/>
          <p:cNvSpPr>
            <a:spLocks noChangeArrowheads="1"/>
          </p:cNvSpPr>
          <p:nvPr>
            <p:custDataLst>
              <p:tags r:id="rId2"/>
            </p:custDataLst>
          </p:nvPr>
        </p:nvSpPr>
        <p:spPr bwMode="auto">
          <a:xfrm>
            <a:off x="2861945" y="3121025"/>
            <a:ext cx="1972945" cy="1334135"/>
          </a:xfrm>
          <a:prstGeom prst="ellipse">
            <a:avLst/>
          </a:prstGeom>
          <a:solidFill>
            <a:srgbClr val="59687F"/>
          </a:solidFill>
          <a:ln w="76200" cmpd="sng">
            <a:solidFill>
              <a:srgbClr val="59687F">
                <a:lumMod val="60000"/>
                <a:lumOff val="40000"/>
              </a:srgbClr>
            </a:solidFill>
            <a:round/>
          </a:ln>
        </p:spPr>
        <p:txBody>
          <a:bodyPr anchor="ctr">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a:r>
              <a:rPr lang="zh-CN" altLang="en-US" sz="3200" dirty="0">
                <a:solidFill>
                  <a:sysClr val="window" lastClr="FFFFFF"/>
                </a:solidFill>
                <a:latin typeface="Arial" panose="020B0604020202020204" pitchFamily="34" charset="0"/>
                <a:ea typeface="黑体" panose="02010609060101010101" charset="-122"/>
                <a:cs typeface="+mn-ea"/>
              </a:rPr>
              <a:t>教法</a:t>
            </a:r>
            <a:endParaRPr lang="zh-CN" altLang="en-US" sz="3200" dirty="0">
              <a:solidFill>
                <a:sysClr val="window" lastClr="FFFFFF"/>
              </a:solidFill>
              <a:latin typeface="Arial" panose="020B0604020202020204" pitchFamily="34" charset="0"/>
              <a:ea typeface="黑体" panose="02010609060101010101" charset="-122"/>
              <a:cs typeface="+mn-ea"/>
            </a:endParaRPr>
          </a:p>
        </p:txBody>
      </p:sp>
      <p:sp>
        <p:nvSpPr>
          <p:cNvPr id="29" name="椭圆 3"/>
          <p:cNvSpPr>
            <a:spLocks noChangeArrowheads="1"/>
          </p:cNvSpPr>
          <p:nvPr>
            <p:custDataLst>
              <p:tags r:id="rId3"/>
            </p:custDataLst>
          </p:nvPr>
        </p:nvSpPr>
        <p:spPr bwMode="auto">
          <a:xfrm>
            <a:off x="5394960" y="3449320"/>
            <a:ext cx="1079500" cy="793115"/>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02</a:t>
            </a:r>
            <a:endParaRPr lang="zh-CN" altLang="en-US" sz="3200">
              <a:solidFill>
                <a:sysClr val="window" lastClr="FFFFFF"/>
              </a:solidFill>
              <a:latin typeface="Arial" panose="020B0604020202020204" pitchFamily="34" charset="0"/>
              <a:ea typeface="黑体" panose="02010609060101010101" charset="-122"/>
            </a:endParaRPr>
          </a:p>
        </p:txBody>
      </p:sp>
      <p:sp>
        <p:nvSpPr>
          <p:cNvPr id="30" name="矩形 9"/>
          <p:cNvSpPr>
            <a:spLocks noChangeArrowheads="1"/>
          </p:cNvSpPr>
          <p:nvPr>
            <p:custDataLst>
              <p:tags r:id="rId4"/>
            </p:custDataLst>
          </p:nvPr>
        </p:nvSpPr>
        <p:spPr bwMode="auto">
          <a:xfrm>
            <a:off x="6631305" y="1835150"/>
            <a:ext cx="162814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dirty="0">
                <a:latin typeface="Arial" panose="020B0604020202020204" pitchFamily="34" charset="0"/>
                <a:ea typeface="黑体" panose="02010609060101010101" charset="-122"/>
              </a:rPr>
              <a:t>讲授法</a:t>
            </a:r>
            <a:endParaRPr lang="zh-CN" altLang="en-US" sz="2800" dirty="0">
              <a:latin typeface="Arial" panose="020B0604020202020204" pitchFamily="34" charset="0"/>
              <a:ea typeface="黑体" panose="02010609060101010101" charset="-122"/>
            </a:endParaRPr>
          </a:p>
        </p:txBody>
      </p:sp>
      <p:sp>
        <p:nvSpPr>
          <p:cNvPr id="31" name="椭圆 13"/>
          <p:cNvSpPr>
            <a:spLocks noChangeArrowheads="1"/>
          </p:cNvSpPr>
          <p:nvPr>
            <p:custDataLst>
              <p:tags r:id="rId5"/>
            </p:custDataLst>
          </p:nvPr>
        </p:nvSpPr>
        <p:spPr bwMode="auto">
          <a:xfrm>
            <a:off x="5394960" y="4931410"/>
            <a:ext cx="1079500" cy="71628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03</a:t>
            </a:r>
            <a:endParaRPr lang="zh-CN" altLang="en-US" sz="3200">
              <a:solidFill>
                <a:sysClr val="window" lastClr="FFFFFF"/>
              </a:solidFill>
              <a:latin typeface="Arial" panose="020B0604020202020204" pitchFamily="34" charset="0"/>
              <a:ea typeface="黑体" panose="02010609060101010101" charset="-122"/>
            </a:endParaRPr>
          </a:p>
        </p:txBody>
      </p:sp>
      <p:cxnSp>
        <p:nvCxnSpPr>
          <p:cNvPr id="32" name="肘形连接符 17"/>
          <p:cNvCxnSpPr>
            <a:cxnSpLocks noChangeShapeType="1"/>
            <a:stCxn id="28" idx="6"/>
            <a:endCxn id="27" idx="2"/>
          </p:cNvCxnSpPr>
          <p:nvPr>
            <p:custDataLst>
              <p:tags r:id="rId6"/>
            </p:custDataLst>
          </p:nvPr>
        </p:nvCxnSpPr>
        <p:spPr bwMode="auto">
          <a:xfrm flipV="1">
            <a:off x="4834890" y="2443480"/>
            <a:ext cx="560070" cy="1344930"/>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33" name="肘形连接符 18"/>
          <p:cNvCxnSpPr>
            <a:cxnSpLocks noChangeShapeType="1"/>
            <a:stCxn id="28" idx="6"/>
            <a:endCxn id="29" idx="2"/>
          </p:cNvCxnSpPr>
          <p:nvPr>
            <p:custDataLst>
              <p:tags r:id="rId7"/>
            </p:custDataLst>
          </p:nvPr>
        </p:nvCxnSpPr>
        <p:spPr bwMode="auto">
          <a:xfrm>
            <a:off x="4834890" y="3788410"/>
            <a:ext cx="560070" cy="57785"/>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34" name="肘形连接符 19"/>
          <p:cNvCxnSpPr>
            <a:cxnSpLocks noChangeShapeType="1"/>
            <a:stCxn id="28" idx="6"/>
            <a:endCxn id="31" idx="2"/>
          </p:cNvCxnSpPr>
          <p:nvPr>
            <p:custDataLst>
              <p:tags r:id="rId8"/>
            </p:custDataLst>
          </p:nvPr>
        </p:nvCxnSpPr>
        <p:spPr bwMode="auto">
          <a:xfrm>
            <a:off x="4834890" y="3788410"/>
            <a:ext cx="560070" cy="1501140"/>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sp>
        <p:nvSpPr>
          <p:cNvPr id="36" name="矩形 38"/>
          <p:cNvSpPr>
            <a:spLocks noChangeArrowheads="1"/>
          </p:cNvSpPr>
          <p:nvPr>
            <p:custDataLst>
              <p:tags r:id="rId9"/>
            </p:custDataLst>
          </p:nvPr>
        </p:nvSpPr>
        <p:spPr bwMode="auto">
          <a:xfrm>
            <a:off x="6639560" y="3215640"/>
            <a:ext cx="24180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dirty="0">
                <a:latin typeface="Arial" panose="020B0604020202020204" pitchFamily="34" charset="0"/>
                <a:ea typeface="黑体" panose="02010609060101010101" charset="-122"/>
              </a:rPr>
              <a:t>任务型教学法</a:t>
            </a:r>
            <a:endParaRPr lang="zh-CN" altLang="en-US" sz="2800" dirty="0">
              <a:latin typeface="Arial" panose="020B0604020202020204" pitchFamily="34" charset="0"/>
              <a:ea typeface="黑体" panose="02010609060101010101" charset="-122"/>
            </a:endParaRPr>
          </a:p>
        </p:txBody>
      </p:sp>
      <p:sp>
        <p:nvSpPr>
          <p:cNvPr id="37" name="矩形 39"/>
          <p:cNvSpPr>
            <a:spLocks noChangeArrowheads="1"/>
          </p:cNvSpPr>
          <p:nvPr>
            <p:custDataLst>
              <p:tags r:id="rId10"/>
            </p:custDataLst>
          </p:nvPr>
        </p:nvSpPr>
        <p:spPr bwMode="auto">
          <a:xfrm>
            <a:off x="6639560" y="4646295"/>
            <a:ext cx="178562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dirty="0">
                <a:latin typeface="Arial" panose="020B0604020202020204" pitchFamily="34" charset="0"/>
                <a:ea typeface="黑体" panose="02010609060101010101" charset="-122"/>
              </a:rPr>
              <a:t>启发法</a:t>
            </a:r>
            <a:endParaRPr lang="zh-CN" altLang="en-US" sz="2800" dirty="0">
              <a:latin typeface="Arial" panose="020B0604020202020204" pitchFamily="34" charset="0"/>
              <a:ea typeface="黑体" panose="02010609060101010101" charset="-122"/>
            </a:endParaRPr>
          </a:p>
        </p:txBody>
      </p:sp>
    </p:spTree>
  </p:cSld>
  <p:clrMapOvr>
    <a:masterClrMapping/>
  </p:clrMapOvr>
  <p:transition spd="slow"/>
  <p:timing>
    <p:tnLst>
      <p:par>
        <p:cTn id="1" dur="indefinite" restart="never" nodeType="tmRoot"/>
      </p:par>
    </p:tnLst>
    <p:bldLst>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2.6 </a:t>
            </a:r>
            <a:r>
              <a:rPr lang="zh-CN" altLang="en-US" sz="3200" b="1" dirty="0">
                <a:solidFill>
                  <a:schemeClr val="tx1"/>
                </a:solidFill>
                <a:sym typeface="+mn-ea"/>
              </a:rPr>
              <a:t>教学流程</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118" name="文本框 117"/>
          <p:cNvSpPr txBox="1"/>
          <p:nvPr/>
        </p:nvSpPr>
        <p:spPr>
          <a:xfrm>
            <a:off x="-2852420" y="6335395"/>
            <a:ext cx="3617595" cy="226060"/>
          </a:xfrm>
          <a:prstGeom prst="rect">
            <a:avLst/>
          </a:prstGeom>
          <a:noFill/>
          <a:ln w="9525">
            <a:noFill/>
          </a:ln>
        </p:spPr>
        <p:txBody>
          <a:bodyPr>
            <a:noAutofit/>
          </a:bodyPr>
          <a:p>
            <a:r>
              <a:rPr lang="zh-CN" altLang="en-US"/>
              <a:t> </a:t>
            </a:r>
            <a:endParaRPr lang="zh-CN" altLang="en-US"/>
          </a:p>
        </p:txBody>
      </p:sp>
      <p:pic>
        <p:nvPicPr>
          <p:cNvPr id="2" name="图片 1"/>
          <p:cNvPicPr/>
          <p:nvPr/>
        </p:nvPicPr>
        <p:blipFill>
          <a:blip r:embed="rId1"/>
          <a:stretch>
            <a:fillRect/>
          </a:stretch>
        </p:blipFill>
        <p:spPr>
          <a:xfrm>
            <a:off x="721995" y="1226820"/>
            <a:ext cx="10268585" cy="5266690"/>
          </a:xfrm>
          <a:prstGeom prst="rect">
            <a:avLst/>
          </a:prstGeom>
          <a:noFill/>
          <a:ln w="9525">
            <a:noFill/>
          </a:ln>
        </p:spPr>
      </p:pic>
      <p:sp>
        <p:nvSpPr>
          <p:cNvPr id="119" name="文本框 118"/>
          <p:cNvSpPr txBox="1"/>
          <p:nvPr/>
        </p:nvSpPr>
        <p:spPr>
          <a:xfrm>
            <a:off x="-925195" y="5903595"/>
            <a:ext cx="3851275" cy="260350"/>
          </a:xfrm>
          <a:prstGeom prst="rect">
            <a:avLst/>
          </a:prstGeom>
          <a:noFill/>
          <a:ln w="9525">
            <a:noFill/>
          </a:ln>
        </p:spPr>
        <p:txBody>
          <a:bodyPr>
            <a:noAutofit/>
          </a:bodyPr>
          <a:p>
            <a:r>
              <a:rPr lang="zh-CN" altLang="en-US"/>
              <a:t> </a:t>
            </a:r>
            <a:endParaRPr lang="zh-CN" altLang="en-US"/>
          </a:p>
        </p:txBody>
      </p:sp>
    </p:spTree>
  </p:cSld>
  <p:clrMapOvr>
    <a:masterClrMapping/>
  </p:clrMapOvr>
  <p:transition spd="slow"/>
  <p:timing>
    <p:tnLst>
      <p:par>
        <p:cTn id="1" dur="indefinite" restart="never" nodeType="tmRoot"/>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2.6 </a:t>
            </a:r>
            <a:r>
              <a:rPr lang="zh-CN" altLang="en-US" sz="3200" b="1" dirty="0">
                <a:solidFill>
                  <a:schemeClr val="tx1"/>
                </a:solidFill>
                <a:sym typeface="+mn-ea"/>
              </a:rPr>
              <a:t>教学流程</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 name="文本框 1"/>
          <p:cNvSpPr txBox="1"/>
          <p:nvPr/>
        </p:nvSpPr>
        <p:spPr>
          <a:xfrm>
            <a:off x="341630" y="1081405"/>
            <a:ext cx="2453640" cy="5835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zh-CN" altLang="en-US" sz="3200" b="1">
                <a:solidFill>
                  <a:schemeClr val="accent3"/>
                </a:solidFill>
                <a:latin typeface="微软雅黑" panose="020B0503020204020204" pitchFamily="34" charset="-122"/>
                <a:ea typeface="微软雅黑" panose="020B0503020204020204" pitchFamily="34" charset="-122"/>
              </a:rPr>
              <a:t>学习理解</a:t>
            </a:r>
            <a:endParaRPr lang="zh-CN" altLang="en-US" sz="3200" b="1">
              <a:solidFill>
                <a:schemeClr val="accent3"/>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341630" y="4440555"/>
            <a:ext cx="2527935" cy="173990"/>
          </a:xfrm>
          <a:prstGeom prst="rect">
            <a:avLst/>
          </a:prstGeom>
          <a:noFill/>
          <a:ln w="9525">
            <a:noFill/>
          </a:ln>
        </p:spPr>
        <p:txBody>
          <a:bodyPr>
            <a:noAutofit/>
          </a:bodyPr>
          <a:p>
            <a:r>
              <a:rPr lang="zh-CN" altLang="en-US"/>
              <a:t> </a:t>
            </a:r>
            <a:endParaRPr lang="zh-CN" altLang="en-US"/>
          </a:p>
        </p:txBody>
      </p:sp>
      <p:sp>
        <p:nvSpPr>
          <p:cNvPr id="108" name="文本框 107"/>
          <p:cNvSpPr txBox="1"/>
          <p:nvPr/>
        </p:nvSpPr>
        <p:spPr>
          <a:xfrm>
            <a:off x="751205" y="6449060"/>
            <a:ext cx="1158875" cy="99060"/>
          </a:xfrm>
          <a:prstGeom prst="rect">
            <a:avLst/>
          </a:prstGeom>
          <a:noFill/>
          <a:ln w="9525">
            <a:noFill/>
          </a:ln>
        </p:spPr>
        <p:txBody>
          <a:bodyPr>
            <a:noAutofit/>
          </a:bodyPr>
          <a:p>
            <a:r>
              <a:rPr lang="zh-CN" altLang="en-US"/>
              <a:t> </a:t>
            </a:r>
            <a:endParaRPr lang="zh-CN" altLang="en-US"/>
          </a:p>
        </p:txBody>
      </p:sp>
      <p:sp>
        <p:nvSpPr>
          <p:cNvPr id="109" name="文本框 108"/>
          <p:cNvSpPr txBox="1"/>
          <p:nvPr/>
        </p:nvSpPr>
        <p:spPr>
          <a:xfrm>
            <a:off x="6351905" y="3863975"/>
            <a:ext cx="1082040" cy="102235"/>
          </a:xfrm>
          <a:prstGeom prst="rect">
            <a:avLst/>
          </a:prstGeom>
          <a:noFill/>
          <a:ln w="9525">
            <a:noFill/>
          </a:ln>
        </p:spPr>
        <p:txBody>
          <a:bodyPr>
            <a:noAutofit/>
          </a:bodyPr>
          <a:p>
            <a:r>
              <a:rPr lang="zh-CN" altLang="en-US"/>
              <a:t> </a:t>
            </a:r>
            <a:endParaRPr lang="zh-CN" altLang="en-US"/>
          </a:p>
        </p:txBody>
      </p:sp>
      <p:sp>
        <p:nvSpPr>
          <p:cNvPr id="110" name="文本框 109"/>
          <p:cNvSpPr txBox="1"/>
          <p:nvPr/>
        </p:nvSpPr>
        <p:spPr>
          <a:xfrm>
            <a:off x="9239250" y="4016375"/>
            <a:ext cx="1129665" cy="105410"/>
          </a:xfrm>
          <a:prstGeom prst="rect">
            <a:avLst/>
          </a:prstGeom>
          <a:noFill/>
          <a:ln w="9525">
            <a:noFill/>
          </a:ln>
        </p:spPr>
        <p:txBody>
          <a:bodyPr>
            <a:noAutofit/>
          </a:bodyPr>
          <a:p>
            <a:r>
              <a:rPr lang="zh-CN" altLang="en-US"/>
              <a:t> </a:t>
            </a:r>
            <a:endParaRPr lang="zh-CN" altLang="en-US"/>
          </a:p>
        </p:txBody>
      </p:sp>
      <p:sp>
        <p:nvSpPr>
          <p:cNvPr id="111" name="文本框 110"/>
          <p:cNvSpPr txBox="1"/>
          <p:nvPr/>
        </p:nvSpPr>
        <p:spPr>
          <a:xfrm>
            <a:off x="-1713865" y="5963920"/>
            <a:ext cx="963295" cy="93980"/>
          </a:xfrm>
          <a:prstGeom prst="rect">
            <a:avLst/>
          </a:prstGeom>
          <a:noFill/>
          <a:ln w="9525">
            <a:noFill/>
          </a:ln>
        </p:spPr>
        <p:txBody>
          <a:bodyPr>
            <a:noAutofit/>
          </a:bodyPr>
          <a:p>
            <a:r>
              <a:rPr lang="zh-CN" altLang="en-US"/>
              <a:t> </a:t>
            </a:r>
            <a:endParaRPr lang="zh-CN" altLang="en-US"/>
          </a:p>
        </p:txBody>
      </p:sp>
      <p:sp>
        <p:nvSpPr>
          <p:cNvPr id="113" name="文本框 112"/>
          <p:cNvSpPr txBox="1"/>
          <p:nvPr/>
        </p:nvSpPr>
        <p:spPr>
          <a:xfrm>
            <a:off x="-5173980" y="5697220"/>
            <a:ext cx="1056005" cy="99060"/>
          </a:xfrm>
          <a:prstGeom prst="rect">
            <a:avLst/>
          </a:prstGeom>
          <a:noFill/>
          <a:ln w="9525">
            <a:noFill/>
          </a:ln>
        </p:spPr>
        <p:txBody>
          <a:bodyPr>
            <a:noAutofit/>
          </a:bodyPr>
          <a:p>
            <a:r>
              <a:rPr lang="zh-CN" altLang="en-US"/>
              <a:t> </a:t>
            </a:r>
            <a:endParaRPr lang="zh-CN" altLang="en-US"/>
          </a:p>
        </p:txBody>
      </p:sp>
      <p:sp>
        <p:nvSpPr>
          <p:cNvPr id="114" name="文本框 113"/>
          <p:cNvSpPr txBox="1"/>
          <p:nvPr/>
        </p:nvSpPr>
        <p:spPr>
          <a:xfrm>
            <a:off x="-262255" y="5361305"/>
            <a:ext cx="674370" cy="76200"/>
          </a:xfrm>
          <a:prstGeom prst="rect">
            <a:avLst/>
          </a:prstGeom>
          <a:noFill/>
          <a:ln w="9525">
            <a:noFill/>
          </a:ln>
        </p:spPr>
        <p:txBody>
          <a:bodyPr>
            <a:noAutofit/>
          </a:bodyPr>
          <a:p>
            <a:r>
              <a:rPr lang="zh-CN" altLang="en-US"/>
              <a:t> </a:t>
            </a:r>
            <a:endParaRPr lang="zh-CN" altLang="en-US"/>
          </a:p>
        </p:txBody>
      </p:sp>
      <p:sp>
        <p:nvSpPr>
          <p:cNvPr id="115" name="文本框 114"/>
          <p:cNvSpPr txBox="1"/>
          <p:nvPr/>
        </p:nvSpPr>
        <p:spPr>
          <a:xfrm>
            <a:off x="8523605" y="5712460"/>
            <a:ext cx="922655" cy="93345"/>
          </a:xfrm>
          <a:prstGeom prst="rect">
            <a:avLst/>
          </a:prstGeom>
          <a:noFill/>
          <a:ln w="9525">
            <a:noFill/>
          </a:ln>
        </p:spPr>
        <p:txBody>
          <a:bodyPr>
            <a:noAutofit/>
          </a:bodyPr>
          <a:p>
            <a:r>
              <a:rPr lang="zh-CN" altLang="en-US"/>
              <a:t> </a:t>
            </a:r>
            <a:endParaRPr lang="zh-CN" altLang="en-US"/>
          </a:p>
        </p:txBody>
      </p:sp>
      <p:sp>
        <p:nvSpPr>
          <p:cNvPr id="116" name="文本框 115"/>
          <p:cNvSpPr txBox="1"/>
          <p:nvPr/>
        </p:nvSpPr>
        <p:spPr>
          <a:xfrm>
            <a:off x="1717675" y="7236460"/>
            <a:ext cx="1143635" cy="97155"/>
          </a:xfrm>
          <a:prstGeom prst="rect">
            <a:avLst/>
          </a:prstGeom>
          <a:noFill/>
          <a:ln w="9525">
            <a:noFill/>
          </a:ln>
        </p:spPr>
        <p:txBody>
          <a:bodyPr>
            <a:noAutofit/>
          </a:bodyPr>
          <a:p>
            <a:r>
              <a:rPr lang="zh-CN" altLang="en-US"/>
              <a:t> </a:t>
            </a:r>
            <a:endParaRPr lang="zh-CN" altLang="en-US"/>
          </a:p>
        </p:txBody>
      </p:sp>
      <p:sp>
        <p:nvSpPr>
          <p:cNvPr id="117" name="文本框 116"/>
          <p:cNvSpPr txBox="1"/>
          <p:nvPr/>
        </p:nvSpPr>
        <p:spPr>
          <a:xfrm>
            <a:off x="4999990" y="7023100"/>
            <a:ext cx="1151255" cy="82550"/>
          </a:xfrm>
          <a:prstGeom prst="rect">
            <a:avLst/>
          </a:prstGeom>
          <a:noFill/>
          <a:ln w="9525">
            <a:noFill/>
          </a:ln>
        </p:spPr>
        <p:txBody>
          <a:bodyPr>
            <a:noAutofit/>
          </a:bodyPr>
          <a:p>
            <a:r>
              <a:rPr lang="zh-CN" altLang="en-US"/>
              <a:t> </a:t>
            </a:r>
            <a:endParaRPr lang="zh-CN" altLang="en-US"/>
          </a:p>
        </p:txBody>
      </p:sp>
      <p:pic>
        <p:nvPicPr>
          <p:cNvPr id="119" name="图片 118"/>
          <p:cNvPicPr/>
          <p:nvPr/>
        </p:nvPicPr>
        <p:blipFill>
          <a:blip r:embed="rId1"/>
          <a:stretch>
            <a:fillRect/>
          </a:stretch>
        </p:blipFill>
        <p:spPr>
          <a:xfrm>
            <a:off x="721360" y="1635760"/>
            <a:ext cx="10550525" cy="3133725"/>
          </a:xfrm>
          <a:prstGeom prst="rect">
            <a:avLst/>
          </a:prstGeom>
          <a:noFill/>
          <a:ln w="9525">
            <a:noFill/>
          </a:ln>
        </p:spPr>
      </p:pic>
      <p:sp>
        <p:nvSpPr>
          <p:cNvPr id="120" name="文本框 119"/>
          <p:cNvSpPr txBox="1"/>
          <p:nvPr/>
        </p:nvSpPr>
        <p:spPr>
          <a:xfrm>
            <a:off x="696595" y="4799330"/>
            <a:ext cx="4554855" cy="338455"/>
          </a:xfrm>
          <a:prstGeom prst="rect">
            <a:avLst/>
          </a:prstGeom>
          <a:noFill/>
          <a:ln w="9525">
            <a:noFill/>
          </a:ln>
        </p:spPr>
        <p:txBody>
          <a:bodyPr wrap="square">
            <a:noAutofit/>
          </a:bodyPr>
          <a:p>
            <a:r>
              <a:rPr lang="zh-CN" altLang="en-US"/>
              <a:t> </a:t>
            </a:r>
            <a:endParaRPr lang="zh-CN" altLang="en-US"/>
          </a:p>
        </p:txBody>
      </p:sp>
      <p:sp>
        <p:nvSpPr>
          <p:cNvPr id="17" name="矩形 16"/>
          <p:cNvSpPr/>
          <p:nvPr/>
        </p:nvSpPr>
        <p:spPr>
          <a:xfrm>
            <a:off x="930910" y="4872990"/>
            <a:ext cx="9877425" cy="1218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000" b="1">
                <a:solidFill>
                  <a:schemeClr val="tx1"/>
                </a:solidFill>
                <a:latin typeface="微软雅黑" panose="020B0503020204020204" pitchFamily="34" charset="-122"/>
                <a:ea typeface="微软雅黑" panose="020B0503020204020204" pitchFamily="34" charset="-122"/>
              </a:rPr>
              <a:t>通过猜谜游戏导入新课，引起学生的兴趣，通过谈论有关音乐主题的竞赛照片，使学生对本模块的主题进行整体认知，激发学生已有的知识储备，吸引学生对这一话题的关注，有了开始思考有关摄影比赛的意识，为后期的活动顺利展开打下了基础。将听力题型改变为听后选择，紧密联系人机对话听力题型。</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457450" y="1071880"/>
            <a:ext cx="5486400" cy="460375"/>
          </a:xfrm>
          <a:prstGeom prst="rect">
            <a:avLst/>
          </a:prstGeom>
          <a:noFill/>
        </p:spPr>
        <p:txBody>
          <a:bodyPr wrap="square" rtlCol="0">
            <a:spAutoFit/>
          </a:bodyPr>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Activity 1&amp;2    Lead- in &amp; Listening</a:t>
            </a:r>
            <a:r>
              <a:rPr lang="en-US" altLang="zh-CN"/>
              <a:t> </a:t>
            </a:r>
            <a:endParaRPr lang="en-US" altLang="zh-CN"/>
          </a:p>
        </p:txBody>
      </p:sp>
    </p:spTree>
  </p:cSld>
  <p:clrMapOvr>
    <a:masterClrMapping/>
  </p:clrMapOvr>
  <p:transition spd="slow"/>
  <p:timing>
    <p:tnLst>
      <p:par>
        <p:cTn id="1" dur="indefinite" restart="never" nodeType="tmRoot"/>
      </p:par>
    </p:tnLst>
    <p:bldLst>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2.6 </a:t>
            </a:r>
            <a:r>
              <a:rPr lang="zh-CN" altLang="en-US" sz="3200" b="1" dirty="0">
                <a:solidFill>
                  <a:schemeClr val="tx1"/>
                </a:solidFill>
                <a:sym typeface="+mn-ea"/>
              </a:rPr>
              <a:t>教学流程</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 name="文本框 1"/>
          <p:cNvSpPr txBox="1"/>
          <p:nvPr/>
        </p:nvSpPr>
        <p:spPr>
          <a:xfrm>
            <a:off x="341630" y="1081405"/>
            <a:ext cx="2453640" cy="5835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zh-CN" altLang="en-US" sz="3200" b="1">
                <a:solidFill>
                  <a:schemeClr val="accent3"/>
                </a:solidFill>
                <a:latin typeface="微软雅黑" panose="020B0503020204020204" pitchFamily="34" charset="-122"/>
                <a:ea typeface="微软雅黑" panose="020B0503020204020204" pitchFamily="34" charset="-122"/>
              </a:rPr>
              <a:t>学习理解</a:t>
            </a:r>
            <a:endParaRPr lang="zh-CN" altLang="en-US" sz="3200" b="1">
              <a:solidFill>
                <a:schemeClr val="accent3"/>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341630" y="4440555"/>
            <a:ext cx="2527935" cy="173990"/>
          </a:xfrm>
          <a:prstGeom prst="rect">
            <a:avLst/>
          </a:prstGeom>
          <a:noFill/>
          <a:ln w="9525">
            <a:noFill/>
          </a:ln>
        </p:spPr>
        <p:txBody>
          <a:bodyPr>
            <a:noAutofit/>
          </a:bodyPr>
          <a:p>
            <a:r>
              <a:rPr lang="zh-CN" altLang="en-US"/>
              <a:t> </a:t>
            </a:r>
            <a:endParaRPr lang="zh-CN" altLang="en-US"/>
          </a:p>
        </p:txBody>
      </p:sp>
      <p:sp>
        <p:nvSpPr>
          <p:cNvPr id="108" name="文本框 107"/>
          <p:cNvSpPr txBox="1"/>
          <p:nvPr/>
        </p:nvSpPr>
        <p:spPr>
          <a:xfrm>
            <a:off x="751205" y="6449060"/>
            <a:ext cx="1158875" cy="99060"/>
          </a:xfrm>
          <a:prstGeom prst="rect">
            <a:avLst/>
          </a:prstGeom>
          <a:noFill/>
          <a:ln w="9525">
            <a:noFill/>
          </a:ln>
        </p:spPr>
        <p:txBody>
          <a:bodyPr>
            <a:noAutofit/>
          </a:bodyPr>
          <a:p>
            <a:r>
              <a:rPr lang="zh-CN" altLang="en-US"/>
              <a:t> </a:t>
            </a:r>
            <a:endParaRPr lang="zh-CN" altLang="en-US"/>
          </a:p>
        </p:txBody>
      </p:sp>
      <p:sp>
        <p:nvSpPr>
          <p:cNvPr id="109" name="文本框 108"/>
          <p:cNvSpPr txBox="1"/>
          <p:nvPr/>
        </p:nvSpPr>
        <p:spPr>
          <a:xfrm>
            <a:off x="6351905" y="3863975"/>
            <a:ext cx="1082040" cy="102235"/>
          </a:xfrm>
          <a:prstGeom prst="rect">
            <a:avLst/>
          </a:prstGeom>
          <a:noFill/>
          <a:ln w="9525">
            <a:noFill/>
          </a:ln>
        </p:spPr>
        <p:txBody>
          <a:bodyPr>
            <a:noAutofit/>
          </a:bodyPr>
          <a:p>
            <a:r>
              <a:rPr lang="zh-CN" altLang="en-US"/>
              <a:t> </a:t>
            </a:r>
            <a:endParaRPr lang="zh-CN" altLang="en-US"/>
          </a:p>
        </p:txBody>
      </p:sp>
      <p:sp>
        <p:nvSpPr>
          <p:cNvPr id="110" name="文本框 109"/>
          <p:cNvSpPr txBox="1"/>
          <p:nvPr/>
        </p:nvSpPr>
        <p:spPr>
          <a:xfrm>
            <a:off x="9239250" y="4016375"/>
            <a:ext cx="1129665" cy="105410"/>
          </a:xfrm>
          <a:prstGeom prst="rect">
            <a:avLst/>
          </a:prstGeom>
          <a:noFill/>
          <a:ln w="9525">
            <a:noFill/>
          </a:ln>
        </p:spPr>
        <p:txBody>
          <a:bodyPr>
            <a:noAutofit/>
          </a:bodyPr>
          <a:p>
            <a:r>
              <a:rPr lang="zh-CN" altLang="en-US"/>
              <a:t> </a:t>
            </a:r>
            <a:endParaRPr lang="zh-CN" altLang="en-US"/>
          </a:p>
        </p:txBody>
      </p:sp>
      <p:sp>
        <p:nvSpPr>
          <p:cNvPr id="111" name="文本框 110"/>
          <p:cNvSpPr txBox="1"/>
          <p:nvPr/>
        </p:nvSpPr>
        <p:spPr>
          <a:xfrm>
            <a:off x="-1713865" y="5963920"/>
            <a:ext cx="963295" cy="93980"/>
          </a:xfrm>
          <a:prstGeom prst="rect">
            <a:avLst/>
          </a:prstGeom>
          <a:noFill/>
          <a:ln w="9525">
            <a:noFill/>
          </a:ln>
        </p:spPr>
        <p:txBody>
          <a:bodyPr>
            <a:noAutofit/>
          </a:bodyPr>
          <a:p>
            <a:r>
              <a:rPr lang="zh-CN" altLang="en-US"/>
              <a:t> </a:t>
            </a:r>
            <a:endParaRPr lang="zh-CN" altLang="en-US"/>
          </a:p>
        </p:txBody>
      </p:sp>
      <p:sp>
        <p:nvSpPr>
          <p:cNvPr id="113" name="文本框 112"/>
          <p:cNvSpPr txBox="1"/>
          <p:nvPr/>
        </p:nvSpPr>
        <p:spPr>
          <a:xfrm>
            <a:off x="-5173980" y="5697220"/>
            <a:ext cx="1056005" cy="99060"/>
          </a:xfrm>
          <a:prstGeom prst="rect">
            <a:avLst/>
          </a:prstGeom>
          <a:noFill/>
          <a:ln w="9525">
            <a:noFill/>
          </a:ln>
        </p:spPr>
        <p:txBody>
          <a:bodyPr>
            <a:noAutofit/>
          </a:bodyPr>
          <a:p>
            <a:r>
              <a:rPr lang="zh-CN" altLang="en-US"/>
              <a:t> </a:t>
            </a:r>
            <a:endParaRPr lang="zh-CN" altLang="en-US"/>
          </a:p>
        </p:txBody>
      </p:sp>
      <p:sp>
        <p:nvSpPr>
          <p:cNvPr id="114" name="文本框 113"/>
          <p:cNvSpPr txBox="1"/>
          <p:nvPr/>
        </p:nvSpPr>
        <p:spPr>
          <a:xfrm>
            <a:off x="-262255" y="5361305"/>
            <a:ext cx="674370" cy="76200"/>
          </a:xfrm>
          <a:prstGeom prst="rect">
            <a:avLst/>
          </a:prstGeom>
          <a:noFill/>
          <a:ln w="9525">
            <a:noFill/>
          </a:ln>
        </p:spPr>
        <p:txBody>
          <a:bodyPr>
            <a:noAutofit/>
          </a:bodyPr>
          <a:p>
            <a:r>
              <a:rPr lang="zh-CN" altLang="en-US"/>
              <a:t> </a:t>
            </a:r>
            <a:endParaRPr lang="zh-CN" altLang="en-US"/>
          </a:p>
        </p:txBody>
      </p:sp>
      <p:sp>
        <p:nvSpPr>
          <p:cNvPr id="115" name="文本框 114"/>
          <p:cNvSpPr txBox="1"/>
          <p:nvPr/>
        </p:nvSpPr>
        <p:spPr>
          <a:xfrm>
            <a:off x="8523605" y="5712460"/>
            <a:ext cx="922655" cy="93345"/>
          </a:xfrm>
          <a:prstGeom prst="rect">
            <a:avLst/>
          </a:prstGeom>
          <a:noFill/>
          <a:ln w="9525">
            <a:noFill/>
          </a:ln>
        </p:spPr>
        <p:txBody>
          <a:bodyPr>
            <a:noAutofit/>
          </a:bodyPr>
          <a:p>
            <a:r>
              <a:rPr lang="zh-CN" altLang="en-US"/>
              <a:t> </a:t>
            </a:r>
            <a:endParaRPr lang="zh-CN" altLang="en-US"/>
          </a:p>
        </p:txBody>
      </p:sp>
      <p:sp>
        <p:nvSpPr>
          <p:cNvPr id="116" name="文本框 115"/>
          <p:cNvSpPr txBox="1"/>
          <p:nvPr/>
        </p:nvSpPr>
        <p:spPr>
          <a:xfrm>
            <a:off x="1717675" y="7236460"/>
            <a:ext cx="1143635" cy="97155"/>
          </a:xfrm>
          <a:prstGeom prst="rect">
            <a:avLst/>
          </a:prstGeom>
          <a:noFill/>
          <a:ln w="9525">
            <a:noFill/>
          </a:ln>
        </p:spPr>
        <p:txBody>
          <a:bodyPr>
            <a:noAutofit/>
          </a:bodyPr>
          <a:p>
            <a:r>
              <a:rPr lang="zh-CN" altLang="en-US"/>
              <a:t> </a:t>
            </a:r>
            <a:endParaRPr lang="zh-CN" altLang="en-US"/>
          </a:p>
        </p:txBody>
      </p:sp>
      <p:sp>
        <p:nvSpPr>
          <p:cNvPr id="117" name="文本框 116"/>
          <p:cNvSpPr txBox="1"/>
          <p:nvPr/>
        </p:nvSpPr>
        <p:spPr>
          <a:xfrm>
            <a:off x="4999990" y="7023100"/>
            <a:ext cx="1151255" cy="82550"/>
          </a:xfrm>
          <a:prstGeom prst="rect">
            <a:avLst/>
          </a:prstGeom>
          <a:noFill/>
          <a:ln w="9525">
            <a:noFill/>
          </a:ln>
        </p:spPr>
        <p:txBody>
          <a:bodyPr>
            <a:noAutofit/>
          </a:bodyPr>
          <a:p>
            <a:r>
              <a:rPr lang="zh-CN" altLang="en-US"/>
              <a:t> </a:t>
            </a:r>
            <a:endParaRPr lang="zh-CN" altLang="en-US"/>
          </a:p>
        </p:txBody>
      </p:sp>
      <p:pic>
        <p:nvPicPr>
          <p:cNvPr id="120" name="图片 119"/>
          <p:cNvPicPr/>
          <p:nvPr/>
        </p:nvPicPr>
        <p:blipFill>
          <a:blip r:embed="rId1"/>
          <a:stretch>
            <a:fillRect/>
          </a:stretch>
        </p:blipFill>
        <p:spPr>
          <a:xfrm>
            <a:off x="758825" y="1664970"/>
            <a:ext cx="9699625" cy="3191510"/>
          </a:xfrm>
          <a:prstGeom prst="rect">
            <a:avLst/>
          </a:prstGeom>
          <a:noFill/>
          <a:ln w="9525">
            <a:noFill/>
          </a:ln>
        </p:spPr>
      </p:pic>
      <p:sp>
        <p:nvSpPr>
          <p:cNvPr id="121" name="文本框 120"/>
          <p:cNvSpPr txBox="1"/>
          <p:nvPr/>
        </p:nvSpPr>
        <p:spPr>
          <a:xfrm>
            <a:off x="-902970" y="5361305"/>
            <a:ext cx="3763645" cy="218440"/>
          </a:xfrm>
          <a:prstGeom prst="rect">
            <a:avLst/>
          </a:prstGeom>
          <a:noFill/>
          <a:ln w="9525">
            <a:noFill/>
          </a:ln>
        </p:spPr>
        <p:txBody>
          <a:bodyPr>
            <a:noAutofit/>
          </a:bodyPr>
          <a:p>
            <a:r>
              <a:rPr lang="zh-CN" altLang="en-US"/>
              <a:t> </a:t>
            </a:r>
            <a:endParaRPr lang="zh-CN" altLang="en-US"/>
          </a:p>
        </p:txBody>
      </p:sp>
      <p:sp>
        <p:nvSpPr>
          <p:cNvPr id="23" name="文本框 22"/>
          <p:cNvSpPr txBox="1"/>
          <p:nvPr/>
        </p:nvSpPr>
        <p:spPr>
          <a:xfrm>
            <a:off x="2457450" y="1071880"/>
            <a:ext cx="5486400" cy="460375"/>
          </a:xfrm>
          <a:prstGeom prst="rect">
            <a:avLst/>
          </a:prstGeom>
          <a:noFill/>
        </p:spPr>
        <p:txBody>
          <a:bodyPr wrap="square" rtlCol="0">
            <a:spAutoFit/>
          </a:bodyPr>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Activity 3    Text learning </a:t>
            </a:r>
            <a:r>
              <a:rPr lang="en-US" altLang="zh-CN"/>
              <a:t> </a:t>
            </a:r>
            <a:endParaRPr lang="en-US" altLang="zh-CN"/>
          </a:p>
        </p:txBody>
      </p:sp>
      <p:sp>
        <p:nvSpPr>
          <p:cNvPr id="24" name="矩形 23"/>
          <p:cNvSpPr/>
          <p:nvPr/>
        </p:nvSpPr>
        <p:spPr>
          <a:xfrm>
            <a:off x="751205" y="4989195"/>
            <a:ext cx="10487025" cy="1629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000" b="1">
                <a:solidFill>
                  <a:schemeClr val="tx1"/>
                </a:solidFill>
                <a:latin typeface="微软雅黑" panose="020B0503020204020204" pitchFamily="34" charset="-122"/>
                <a:ea typeface="微软雅黑" panose="020B0503020204020204" pitchFamily="34" charset="-122"/>
                <a:sym typeface="+mn-ea"/>
              </a:rPr>
              <a:t>先让学生观看视频来整体感知课文内容，通过视频后的问题，把握语篇的主题。将对话分成两部分，先通过对语篇对话的整体听，获取关键信息，再通过表格中的关键信息对内容进行转述，活动过程中紧扣人机对话听说策略。听后朗读环节让学生查找细节信息，引导学生找出相关定语从句的句子，进一步对语法进行归纳和学习，解决教学的重难点。</a:t>
            </a:r>
            <a:endParaRPr lang="zh-CN" altLang="en-US" sz="2000"/>
          </a:p>
        </p:txBody>
      </p:sp>
      <p:sp>
        <p:nvSpPr>
          <p:cNvPr id="105" name="文本框 104"/>
          <p:cNvSpPr txBox="1"/>
          <p:nvPr/>
        </p:nvSpPr>
        <p:spPr>
          <a:xfrm>
            <a:off x="167005" y="3736975"/>
            <a:ext cx="4561840" cy="368300"/>
          </a:xfrm>
          <a:prstGeom prst="rect">
            <a:avLst/>
          </a:prstGeom>
          <a:noFill/>
          <a:ln w="9525">
            <a:noFill/>
          </a:ln>
        </p:spPr>
        <p:txBody>
          <a:bodyPr wrap="square">
            <a:spAutoFit/>
          </a:bodyPr>
          <a:p>
            <a:r>
              <a:rPr lang="zh-CN" altLang="en-US"/>
              <a:t> </a:t>
            </a:r>
            <a:endParaRPr lang="zh-CN" altLang="en-US"/>
          </a:p>
        </p:txBody>
      </p:sp>
      <p:pic>
        <p:nvPicPr>
          <p:cNvPr id="25" name="图片 24"/>
          <p:cNvPicPr/>
          <p:nvPr/>
        </p:nvPicPr>
        <p:blipFill>
          <a:blip r:embed="rId2"/>
          <a:srcRect l="1848" b="4323"/>
          <a:stretch>
            <a:fillRect/>
          </a:stretch>
        </p:blipFill>
        <p:spPr>
          <a:xfrm>
            <a:off x="8352155" y="338455"/>
            <a:ext cx="3621405" cy="2332990"/>
          </a:xfrm>
          <a:prstGeom prst="rect">
            <a:avLst/>
          </a:prstGeom>
          <a:noFill/>
          <a:ln w="9525">
            <a:noFill/>
          </a:ln>
        </p:spPr>
      </p:pic>
      <p:sp>
        <p:nvSpPr>
          <p:cNvPr id="26" name="文本框 25"/>
          <p:cNvSpPr txBox="1"/>
          <p:nvPr/>
        </p:nvSpPr>
        <p:spPr>
          <a:xfrm>
            <a:off x="9678035" y="2717800"/>
            <a:ext cx="2200275" cy="521970"/>
          </a:xfrm>
          <a:prstGeom prst="rect">
            <a:avLst/>
          </a:prstGeom>
          <a:noFill/>
        </p:spPr>
        <p:txBody>
          <a:bodyPr wrap="square" rtlCol="0">
            <a:spAutoFit/>
          </a:bodyPr>
          <a:p>
            <a:r>
              <a:rPr lang="zh-CN" altLang="zh-CN" sz="2800" b="1">
                <a:latin typeface="微软雅黑" panose="020B0503020204020204" pitchFamily="34" charset="-122"/>
                <a:ea typeface="微软雅黑" panose="020B0503020204020204" pitchFamily="34" charset="-122"/>
              </a:rPr>
              <a:t>效果评价</a:t>
            </a:r>
            <a:endParaRPr lang="zh-CN" altLang="zh-CN" sz="2800" b="1">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2.6 </a:t>
            </a:r>
            <a:r>
              <a:rPr lang="zh-CN" altLang="en-US" sz="3200" b="1" dirty="0">
                <a:solidFill>
                  <a:schemeClr val="tx1"/>
                </a:solidFill>
                <a:sym typeface="+mn-ea"/>
              </a:rPr>
              <a:t>教学流程</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 name="文本框 1"/>
          <p:cNvSpPr txBox="1"/>
          <p:nvPr/>
        </p:nvSpPr>
        <p:spPr>
          <a:xfrm>
            <a:off x="341630" y="1096010"/>
            <a:ext cx="2254250" cy="583565"/>
          </a:xfrm>
          <a:prstGeom prst="rect">
            <a:avLst/>
          </a:prstGeom>
          <a:noFill/>
        </p:spPr>
        <p:txBody>
          <a:bodyPr wrap="square" rtlCol="0" anchor="t">
            <a:spAutoFit/>
          </a:bodyPr>
          <a:p>
            <a:r>
              <a:rPr lang="zh-CN" altLang="en-US" sz="3200" b="1">
                <a:solidFill>
                  <a:schemeClr val="accent3">
                    <a:lumMod val="75000"/>
                  </a:schemeClr>
                </a:solidFill>
                <a:latin typeface="微软雅黑" panose="020B0503020204020204" pitchFamily="34" charset="-122"/>
                <a:ea typeface="微软雅黑" panose="020B0503020204020204" pitchFamily="34" charset="-122"/>
                <a:sym typeface="+mn-ea"/>
              </a:rPr>
              <a:t>应用实践</a:t>
            </a:r>
            <a:endParaRPr lang="zh-CN" altLang="en-US" sz="3200" b="1">
              <a:solidFill>
                <a:schemeClr val="accent3">
                  <a:lumMod val="75000"/>
                </a:schemeClr>
              </a:solidFill>
              <a:latin typeface="微软雅黑" panose="020B0503020204020204" pitchFamily="34" charset="-122"/>
              <a:ea typeface="微软雅黑" panose="020B0503020204020204" pitchFamily="34" charset="-122"/>
              <a:sym typeface="+mn-ea"/>
            </a:endParaRPr>
          </a:p>
        </p:txBody>
      </p:sp>
      <p:pic>
        <p:nvPicPr>
          <p:cNvPr id="100" name="图片 99"/>
          <p:cNvPicPr/>
          <p:nvPr/>
        </p:nvPicPr>
        <p:blipFill>
          <a:blip r:embed="rId1"/>
          <a:srcRect t="1777" b="16877"/>
          <a:stretch>
            <a:fillRect/>
          </a:stretch>
        </p:blipFill>
        <p:spPr>
          <a:xfrm>
            <a:off x="873125" y="1679575"/>
            <a:ext cx="7334250" cy="2797810"/>
          </a:xfrm>
          <a:prstGeom prst="rect">
            <a:avLst/>
          </a:prstGeom>
          <a:noFill/>
          <a:ln w="9525">
            <a:noFill/>
          </a:ln>
        </p:spPr>
      </p:pic>
      <p:sp>
        <p:nvSpPr>
          <p:cNvPr id="101" name="文本框 100"/>
          <p:cNvSpPr txBox="1"/>
          <p:nvPr/>
        </p:nvSpPr>
        <p:spPr>
          <a:xfrm>
            <a:off x="-392430" y="6859587"/>
            <a:ext cx="5080000" cy="368300"/>
          </a:xfrm>
          <a:prstGeom prst="rect">
            <a:avLst/>
          </a:prstGeom>
          <a:noFill/>
          <a:ln w="9525">
            <a:noFill/>
          </a:ln>
        </p:spPr>
        <p:txBody>
          <a:bodyPr>
            <a:spAutoFit/>
          </a:bodyPr>
          <a:p>
            <a:r>
              <a:rPr lang="zh-CN" altLang="en-US"/>
              <a:t> </a:t>
            </a:r>
            <a:endParaRPr lang="zh-CN" altLang="en-US"/>
          </a:p>
        </p:txBody>
      </p:sp>
      <p:pic>
        <p:nvPicPr>
          <p:cNvPr id="8" name="图片 7"/>
          <p:cNvPicPr/>
          <p:nvPr/>
        </p:nvPicPr>
        <p:blipFill>
          <a:blip r:embed="rId2"/>
          <a:stretch>
            <a:fillRect/>
          </a:stretch>
        </p:blipFill>
        <p:spPr>
          <a:xfrm>
            <a:off x="8369300" y="3037205"/>
            <a:ext cx="3209290" cy="1157605"/>
          </a:xfrm>
          <a:prstGeom prst="rect">
            <a:avLst/>
          </a:prstGeom>
          <a:noFill/>
          <a:ln w="9525">
            <a:noFill/>
          </a:ln>
        </p:spPr>
      </p:pic>
      <p:sp>
        <p:nvSpPr>
          <p:cNvPr id="14" name="矩形 13"/>
          <p:cNvSpPr/>
          <p:nvPr/>
        </p:nvSpPr>
        <p:spPr>
          <a:xfrm>
            <a:off x="930910" y="4751705"/>
            <a:ext cx="10647680" cy="13004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l"/>
            <a:r>
              <a:rPr lang="zh-CN" altLang="en-US" sz="2400">
                <a:solidFill>
                  <a:schemeClr val="tx1"/>
                </a:solidFill>
                <a:latin typeface="微软雅黑" panose="020B0503020204020204" pitchFamily="34" charset="-122"/>
                <a:ea typeface="微软雅黑" panose="020B0503020204020204" pitchFamily="34" charset="-122"/>
              </a:rPr>
              <a:t>通过思维导图的绘制，为转述做铺垫，训练学生的语言组织能力。</a:t>
            </a:r>
            <a:endParaRPr lang="zh-CN" altLang="en-US" sz="2400">
              <a:solidFill>
                <a:schemeClr val="tx1"/>
              </a:solidFill>
              <a:latin typeface="微软雅黑" panose="020B0503020204020204" pitchFamily="34" charset="-122"/>
              <a:ea typeface="微软雅黑" panose="020B0503020204020204" pitchFamily="34" charset="-122"/>
            </a:endParaRPr>
          </a:p>
          <a:p>
            <a:pPr algn="l"/>
            <a:r>
              <a:rPr lang="zh-CN" altLang="en-US" sz="2400">
                <a:solidFill>
                  <a:schemeClr val="tx1"/>
                </a:solidFill>
                <a:latin typeface="微软雅黑" panose="020B0503020204020204" pitchFamily="34" charset="-122"/>
                <a:ea typeface="微软雅黑" panose="020B0503020204020204" pitchFamily="34" charset="-122"/>
              </a:rPr>
              <a:t>从设计、信息的完整度及转述流利程度分别评价学生，培养学生语言运用能力和语言表达能力。</a:t>
            </a:r>
            <a:endParaRPr lang="zh-CN" altLang="en-US"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2.6 </a:t>
            </a:r>
            <a:r>
              <a:rPr lang="zh-CN" altLang="en-US" sz="3200" b="1" dirty="0">
                <a:solidFill>
                  <a:schemeClr val="tx1"/>
                </a:solidFill>
                <a:sym typeface="+mn-ea"/>
              </a:rPr>
              <a:t>教学流程</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
        <p:nvSpPr>
          <p:cNvPr id="2" name="文本框 1"/>
          <p:cNvSpPr txBox="1"/>
          <p:nvPr/>
        </p:nvSpPr>
        <p:spPr>
          <a:xfrm>
            <a:off x="341630" y="1220470"/>
            <a:ext cx="2368550" cy="583565"/>
          </a:xfrm>
          <a:prstGeom prst="rect">
            <a:avLst/>
          </a:prstGeom>
          <a:noFill/>
        </p:spPr>
        <p:txBody>
          <a:bodyPr wrap="square" rtlCol="0" anchor="t">
            <a:spAutoFit/>
          </a:bodyPr>
          <a:p>
            <a:r>
              <a:rPr lang="zh-CN" altLang="en-US" sz="3200" b="1">
                <a:solidFill>
                  <a:schemeClr val="accent3">
                    <a:lumMod val="75000"/>
                  </a:schemeClr>
                </a:solidFill>
                <a:latin typeface="微软雅黑" panose="020B0503020204020204" pitchFamily="34" charset="-122"/>
                <a:ea typeface="微软雅黑" panose="020B0503020204020204" pitchFamily="34" charset="-122"/>
                <a:sym typeface="+mn-ea"/>
              </a:rPr>
              <a:t>迁移创新</a:t>
            </a:r>
            <a:endParaRPr lang="zh-CN" altLang="en-US" sz="3200" b="1">
              <a:solidFill>
                <a:schemeClr val="accent3">
                  <a:lumMod val="75000"/>
                </a:schemeClr>
              </a:solidFill>
              <a:latin typeface="微软雅黑" panose="020B0503020204020204" pitchFamily="34" charset="-122"/>
              <a:ea typeface="微软雅黑" panose="020B0503020204020204" pitchFamily="34" charset="-122"/>
              <a:sym typeface="+mn-ea"/>
            </a:endParaRPr>
          </a:p>
        </p:txBody>
      </p:sp>
      <p:pic>
        <p:nvPicPr>
          <p:cNvPr id="101" name="图片 100"/>
          <p:cNvPicPr/>
          <p:nvPr/>
        </p:nvPicPr>
        <p:blipFill>
          <a:blip r:embed="rId1"/>
          <a:stretch>
            <a:fillRect/>
          </a:stretch>
        </p:blipFill>
        <p:spPr>
          <a:xfrm>
            <a:off x="1007745" y="1804670"/>
            <a:ext cx="9377045" cy="3067050"/>
          </a:xfrm>
          <a:prstGeom prst="rect">
            <a:avLst/>
          </a:prstGeom>
          <a:noFill/>
          <a:ln w="9525">
            <a:noFill/>
          </a:ln>
        </p:spPr>
      </p:pic>
      <p:sp>
        <p:nvSpPr>
          <p:cNvPr id="102" name="文本框 101"/>
          <p:cNvSpPr txBox="1"/>
          <p:nvPr/>
        </p:nvSpPr>
        <p:spPr>
          <a:xfrm>
            <a:off x="1400175" y="4959985"/>
            <a:ext cx="3352800" cy="175260"/>
          </a:xfrm>
          <a:prstGeom prst="rect">
            <a:avLst/>
          </a:prstGeom>
          <a:noFill/>
          <a:ln w="9525">
            <a:noFill/>
          </a:ln>
        </p:spPr>
        <p:txBody>
          <a:bodyPr>
            <a:noAutofit/>
          </a:bodyPr>
          <a:p>
            <a:r>
              <a:rPr lang="zh-CN" altLang="en-US"/>
              <a:t> </a:t>
            </a:r>
            <a:endParaRPr lang="zh-CN" altLang="en-US"/>
          </a:p>
        </p:txBody>
      </p:sp>
      <p:sp>
        <p:nvSpPr>
          <p:cNvPr id="14" name="矩形 13"/>
          <p:cNvSpPr/>
          <p:nvPr/>
        </p:nvSpPr>
        <p:spPr>
          <a:xfrm>
            <a:off x="1007745" y="4959350"/>
            <a:ext cx="9525000" cy="1200150"/>
          </a:xfrm>
          <a:prstGeom prst="rect">
            <a:avLst/>
          </a:prstGeom>
        </p:spPr>
        <p:style>
          <a:lnRef idx="3">
            <a:schemeClr val="lt1"/>
          </a:lnRef>
          <a:fillRef idx="1">
            <a:schemeClr val="accent3"/>
          </a:fillRef>
          <a:effectRef idx="1">
            <a:schemeClr val="accent3"/>
          </a:effectRef>
          <a:fontRef idx="minor">
            <a:schemeClr val="lt1"/>
          </a:fontRef>
        </p:style>
        <p:txBody>
          <a:bodyPr rtlCol="0" anchor="ctr"/>
          <a:p>
            <a:pPr algn="l"/>
            <a:r>
              <a:rPr lang="zh-CN" altLang="en-US" sz="2400" b="1">
                <a:solidFill>
                  <a:schemeClr val="tx1"/>
                </a:solidFill>
                <a:latin typeface="微软雅黑" panose="020B0503020204020204" pitchFamily="34" charset="-122"/>
                <a:ea typeface="微软雅黑" panose="020B0503020204020204" pitchFamily="34" charset="-122"/>
              </a:rPr>
              <a:t>通过设问，引导学生思考，运用所学语言知识表达自己的观点，学生之间相互倾听学习，提升学生的思维品质同时升华主题，培养学生热爱祖国的情怀。</a:t>
            </a:r>
            <a:endParaRPr lang="zh-CN" altLang="en-US" sz="24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 </a:t>
            </a:r>
            <a:r>
              <a:rPr lang="zh-CN" altLang="en-US" sz="3200" b="1" dirty="0">
                <a:solidFill>
                  <a:schemeClr val="tx1"/>
                </a:solidFill>
                <a:sym typeface="+mn-ea"/>
              </a:rPr>
              <a:t>作业设置</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pic>
        <p:nvPicPr>
          <p:cNvPr id="105" name="图片 104"/>
          <p:cNvPicPr/>
          <p:nvPr/>
        </p:nvPicPr>
        <p:blipFill>
          <a:blip r:embed="rId1"/>
          <a:stretch>
            <a:fillRect/>
          </a:stretch>
        </p:blipFill>
        <p:spPr>
          <a:xfrm>
            <a:off x="1897380" y="968375"/>
            <a:ext cx="7927975" cy="3862705"/>
          </a:xfrm>
          <a:prstGeom prst="rect">
            <a:avLst/>
          </a:prstGeom>
          <a:noFill/>
          <a:ln w="9525">
            <a:noFill/>
          </a:ln>
        </p:spPr>
      </p:pic>
      <p:sp>
        <p:nvSpPr>
          <p:cNvPr id="106" name="文本框 105"/>
          <p:cNvSpPr txBox="1"/>
          <p:nvPr/>
        </p:nvSpPr>
        <p:spPr>
          <a:xfrm>
            <a:off x="855345" y="5554980"/>
            <a:ext cx="3838575" cy="314960"/>
          </a:xfrm>
          <a:prstGeom prst="rect">
            <a:avLst/>
          </a:prstGeom>
          <a:noFill/>
          <a:ln w="9525">
            <a:noFill/>
          </a:ln>
        </p:spPr>
        <p:txBody>
          <a:bodyPr>
            <a:noAutofit/>
          </a:bodyPr>
          <a:p>
            <a:r>
              <a:rPr lang="zh-CN" altLang="en-US"/>
              <a:t> </a:t>
            </a:r>
            <a:endParaRPr lang="zh-CN" altLang="en-US"/>
          </a:p>
        </p:txBody>
      </p:sp>
      <p:sp>
        <p:nvSpPr>
          <p:cNvPr id="2" name="矩形 1"/>
          <p:cNvSpPr/>
          <p:nvPr/>
        </p:nvSpPr>
        <p:spPr>
          <a:xfrm>
            <a:off x="855345" y="4969510"/>
            <a:ext cx="10648950" cy="148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latin typeface="微软雅黑" panose="020B0503020204020204" pitchFamily="34" charset="-122"/>
                <a:ea typeface="微软雅黑" panose="020B0503020204020204" pitchFamily="34" charset="-122"/>
              </a:rPr>
              <a:t>分层作业的设计促进了不同能力层次的学生都有所发展，尊重了学生的个体差异，基础作业注重了学生的基础知识的巩固和运用，拓展类作业进一步提升学生的思维能力和语言实践能力，作业设计适量而又有效。</a:t>
            </a:r>
            <a:endParaRPr lang="zh-CN" altLang="en-US" sz="24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a:scene3d>
            <a:camera prst="orthographicFront">
              <a:rot lat="0" lon="0" rev="0"/>
            </a:camera>
            <a:lightRig rig="balanced" dir="t">
              <a:rot lat="0" lon="0" rev="8700000"/>
            </a:lightRig>
          </a:scene3d>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38641" y="1813627"/>
              <a:ext cx="421737" cy="688672"/>
            </a:xfrm>
            <a:prstGeom prst="rect">
              <a:avLst/>
            </a:prstGeom>
            <a:noFill/>
            <a:ln>
              <a:noFill/>
            </a:ln>
            <a:effectLst>
              <a:outerShdw blurRad="44450" dist="27940" dir="5400000" algn="ctr">
                <a:srgbClr val="000000">
                  <a:alpha val="32000"/>
                </a:srgbClr>
              </a:outerShdw>
            </a:effectLst>
            <a:sp3d>
              <a:bevelT w="190500" h="38100"/>
            </a:sp3d>
          </p:spPr>
          <p:txBody>
            <a:bodyPr wrap="none"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1</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说课标</a:t>
            </a:r>
            <a:endParaRPr lang="zh-CN" altLang="en-US"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a:scene3d>
            <a:camera prst="orthographicFront">
              <a:rot lat="0" lon="0" rev="0"/>
            </a:camera>
            <a:lightRig rig="balanced" dir="t">
              <a:rot lat="0" lon="0" rev="8700000"/>
            </a:lightRig>
          </a:scene3d>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19455" y="1836450"/>
              <a:ext cx="421737" cy="688672"/>
            </a:xfrm>
            <a:prstGeom prst="rect">
              <a:avLst/>
            </a:prstGeom>
            <a:noFill/>
            <a:ln>
              <a:noFill/>
            </a:ln>
            <a:effectLst>
              <a:outerShdw blurRad="44450" dist="27940" dir="5400000" algn="ctr">
                <a:srgbClr val="000000">
                  <a:alpha val="32000"/>
                </a:srgbClr>
              </a:outerShdw>
            </a:effectLst>
            <a:sp3d>
              <a:bevelT w="190500" h="38100"/>
            </a:sp3d>
          </p:spPr>
          <p:txBody>
            <a:bodyPr wrap="none"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3</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说评价</a:t>
            </a:r>
            <a:endParaRPr lang="zh-CN" altLang="en-US"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3.1 </a:t>
            </a:r>
            <a:r>
              <a:rPr lang="zh-CN" altLang="en-US" sz="3200" b="1" dirty="0">
                <a:solidFill>
                  <a:schemeClr val="tx1"/>
                </a:solidFill>
                <a:sym typeface="+mn-ea"/>
              </a:rPr>
              <a:t>效果评价</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pic>
        <p:nvPicPr>
          <p:cNvPr id="102" name="图片 101"/>
          <p:cNvPicPr/>
          <p:nvPr/>
        </p:nvPicPr>
        <p:blipFill>
          <a:blip r:embed="rId1"/>
          <a:stretch>
            <a:fillRect/>
          </a:stretch>
        </p:blipFill>
        <p:spPr>
          <a:xfrm>
            <a:off x="5584825" y="1912620"/>
            <a:ext cx="5946140" cy="2710815"/>
          </a:xfrm>
          <a:prstGeom prst="rect">
            <a:avLst/>
          </a:prstGeom>
          <a:noFill/>
          <a:ln w="9525">
            <a:noFill/>
          </a:ln>
        </p:spPr>
      </p:pic>
      <p:sp>
        <p:nvSpPr>
          <p:cNvPr id="103" name="文本框 102"/>
          <p:cNvSpPr txBox="1"/>
          <p:nvPr/>
        </p:nvSpPr>
        <p:spPr>
          <a:xfrm>
            <a:off x="-1250950" y="6011545"/>
            <a:ext cx="2777490" cy="130810"/>
          </a:xfrm>
          <a:prstGeom prst="rect">
            <a:avLst/>
          </a:prstGeom>
          <a:noFill/>
          <a:ln w="9525">
            <a:noFill/>
          </a:ln>
        </p:spPr>
        <p:txBody>
          <a:bodyPr>
            <a:noAutofit/>
          </a:bodyPr>
          <a:p>
            <a:r>
              <a:rPr lang="zh-CN" altLang="en-US"/>
              <a:t> </a:t>
            </a:r>
            <a:endParaRPr lang="zh-CN" altLang="en-US"/>
          </a:p>
        </p:txBody>
      </p:sp>
      <p:pic>
        <p:nvPicPr>
          <p:cNvPr id="2" name="图片 1"/>
          <p:cNvPicPr/>
          <p:nvPr/>
        </p:nvPicPr>
        <p:blipFill>
          <a:blip r:embed="rId2"/>
          <a:stretch>
            <a:fillRect/>
          </a:stretch>
        </p:blipFill>
        <p:spPr>
          <a:xfrm>
            <a:off x="341630" y="1403985"/>
            <a:ext cx="5028565" cy="1381125"/>
          </a:xfrm>
          <a:prstGeom prst="rect">
            <a:avLst/>
          </a:prstGeom>
          <a:noFill/>
          <a:ln w="9525">
            <a:noFill/>
          </a:ln>
        </p:spPr>
      </p:pic>
      <p:sp>
        <p:nvSpPr>
          <p:cNvPr id="104" name="文本框 103"/>
          <p:cNvSpPr txBox="1"/>
          <p:nvPr/>
        </p:nvSpPr>
        <p:spPr>
          <a:xfrm>
            <a:off x="7204710" y="5495925"/>
            <a:ext cx="4241165" cy="368300"/>
          </a:xfrm>
          <a:prstGeom prst="rect">
            <a:avLst/>
          </a:prstGeom>
          <a:noFill/>
          <a:ln w="9525">
            <a:noFill/>
          </a:ln>
        </p:spPr>
        <p:txBody>
          <a:bodyPr wrap="square">
            <a:spAutoFit/>
          </a:bodyPr>
          <a:p>
            <a:r>
              <a:rPr lang="zh-CN" altLang="en-US"/>
              <a:t> </a:t>
            </a:r>
            <a:endParaRPr lang="zh-CN" altLang="en-US"/>
          </a:p>
        </p:txBody>
      </p:sp>
      <p:pic>
        <p:nvPicPr>
          <p:cNvPr id="8" name="图片 7"/>
          <p:cNvPicPr/>
          <p:nvPr/>
        </p:nvPicPr>
        <p:blipFill>
          <a:blip r:embed="rId3"/>
          <a:srcRect l="1848" b="4323"/>
          <a:stretch>
            <a:fillRect/>
          </a:stretch>
        </p:blipFill>
        <p:spPr>
          <a:xfrm>
            <a:off x="448945" y="3267710"/>
            <a:ext cx="4940300" cy="2332990"/>
          </a:xfrm>
          <a:prstGeom prst="rect">
            <a:avLst/>
          </a:prstGeom>
          <a:noFill/>
          <a:ln w="9525">
            <a:noFill/>
          </a:ln>
        </p:spPr>
      </p:pic>
      <p:sp>
        <p:nvSpPr>
          <p:cNvPr id="105" name="文本框 104"/>
          <p:cNvSpPr txBox="1"/>
          <p:nvPr/>
        </p:nvSpPr>
        <p:spPr>
          <a:xfrm>
            <a:off x="167005" y="3736975"/>
            <a:ext cx="4561840" cy="368300"/>
          </a:xfrm>
          <a:prstGeom prst="rect">
            <a:avLst/>
          </a:prstGeom>
          <a:noFill/>
          <a:ln w="9525">
            <a:noFill/>
          </a:ln>
        </p:spPr>
        <p:txBody>
          <a:bodyPr wrap="square">
            <a:spAutoFit/>
          </a:bodyPr>
          <a:p>
            <a:r>
              <a:rPr lang="zh-CN" altLang="en-US"/>
              <a:t> </a:t>
            </a:r>
            <a:endParaRPr lang="zh-CN" altLang="en-US"/>
          </a:p>
        </p:txBody>
      </p:sp>
      <p:sp>
        <p:nvSpPr>
          <p:cNvPr id="14" name="文本框 13"/>
          <p:cNvSpPr txBox="1"/>
          <p:nvPr/>
        </p:nvSpPr>
        <p:spPr>
          <a:xfrm>
            <a:off x="5584825" y="4915535"/>
            <a:ext cx="5860415" cy="645160"/>
          </a:xfrm>
          <a:prstGeom prst="rect">
            <a:avLst/>
          </a:prstGeom>
          <a:noFill/>
        </p:spPr>
        <p:txBody>
          <a:bodyPr wrap="square" rtlCol="0">
            <a:spAutoFit/>
          </a:bodyPr>
          <a:p>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sym typeface="+mn-ea"/>
              </a:rPr>
              <a:t>教</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sym typeface="+mn-ea"/>
              </a:rPr>
              <a:t>学</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sym typeface="+mn-ea"/>
              </a:rPr>
              <a:t>评</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一体化设计</a:t>
            </a:r>
            <a:endParaRPr lang="zh-CN" altLang="en-US" sz="36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timing>
    <p:tnLst>
      <p:par>
        <p:cTn id="1" dur="indefinite" restart="never" nodeType="tmRoot"/>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3.3 </a:t>
            </a:r>
            <a:r>
              <a:rPr lang="zh-CN" altLang="en-US" sz="3200" b="1" dirty="0">
                <a:solidFill>
                  <a:schemeClr val="tx1"/>
                </a:solidFill>
                <a:sym typeface="+mn-ea"/>
              </a:rPr>
              <a:t>教学反思</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4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5"/>
                                        </p:tgtEl>
                                        <p:attrNameLst>
                                          <p:attrName>ppt_y</p:attrName>
                                        </p:attrNameLst>
                                      </p:cBhvr>
                                      <p:tavLst>
                                        <p:tav tm="0">
                                          <p:val>
                                            <p:strVal val="#ppt_y"/>
                                          </p:val>
                                        </p:tav>
                                        <p:tav tm="100000">
                                          <p:val>
                                            <p:strVal val="#ppt_y"/>
                                          </p:val>
                                        </p:tav>
                                      </p:tavLst>
                                    </p:anim>
                                    <p:anim calcmode="lin" valueType="num">
                                      <p:cBhvr>
                                        <p:cTn id="9" dur="4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6"/>
          <p:cNvSpPr txBox="1"/>
          <p:nvPr/>
        </p:nvSpPr>
        <p:spPr>
          <a:xfrm>
            <a:off x="2026285" y="1919605"/>
            <a:ext cx="8413750" cy="2861310"/>
          </a:xfrm>
          <a:prstGeom prst="rect">
            <a:avLst/>
          </a:prstGeom>
          <a:solidFill>
            <a:srgbClr val="03B9CE"/>
          </a:solidFill>
          <a:ln w="152400">
            <a:solidFill>
              <a:srgbClr val="03B9CE"/>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nSpc>
                <a:spcPct val="150000"/>
              </a:lnSpc>
            </a:pPr>
            <a:r>
              <a:rPr lang="en-US" altLang="zh-CN" sz="6000" b="1">
                <a:solidFill>
                  <a:schemeClr val="accent6"/>
                </a:solidFill>
                <a:latin typeface="MV Boli" panose="02000500030200090000" charset="0"/>
                <a:ea typeface="宋体" panose="02010600030101010101" pitchFamily="2" charset="-122"/>
                <a:sym typeface="+mn-ea"/>
              </a:rPr>
              <a:t>Thanks for listening!</a:t>
            </a:r>
            <a:endParaRPr lang="en-US" altLang="zh-CN" sz="6000" b="1">
              <a:solidFill>
                <a:schemeClr val="accent6"/>
              </a:solidFill>
              <a:latin typeface="MV Boli" panose="02000500030200090000" charset="0"/>
              <a:ea typeface="宋体" panose="02010600030101010101" pitchFamily="2" charset="-122"/>
            </a:endParaRPr>
          </a:p>
          <a:p>
            <a:pPr>
              <a:lnSpc>
                <a:spcPct val="150000"/>
              </a:lnSpc>
            </a:pPr>
            <a:r>
              <a:rPr lang="zh-CN" altLang="en-US" sz="6000" b="1">
                <a:solidFill>
                  <a:schemeClr val="accent6"/>
                </a:solidFill>
                <a:latin typeface="华文行楷" panose="02010800040101010101" charset="-122"/>
                <a:ea typeface="华文行楷" panose="02010800040101010101" charset="-122"/>
                <a:sym typeface="+mn-ea"/>
              </a:rPr>
              <a:t>         感谢聆听！</a:t>
            </a:r>
            <a:endParaRPr lang="zh-CN" altLang="en-US" sz="6000" b="1" dirty="0">
              <a:solidFill>
                <a:schemeClr val="accent6"/>
              </a:solidFill>
              <a:latin typeface="华文行楷" panose="02010800040101010101" charset="-122"/>
              <a:ea typeface="华文行楷" panose="02010800040101010101" charset="-122"/>
              <a:sym typeface="+mn-ea"/>
            </a:endParaRPr>
          </a:p>
        </p:txBody>
      </p:sp>
      <p:grpSp>
        <p:nvGrpSpPr>
          <p:cNvPr id="51" name="组合 50"/>
          <p:cNvGrpSpPr/>
          <p:nvPr/>
        </p:nvGrpSpPr>
        <p:grpSpPr>
          <a:xfrm flipH="1" flipV="1">
            <a:off x="10023147" y="5116892"/>
            <a:ext cx="2058018" cy="1633788"/>
            <a:chOff x="3419345" y="385660"/>
            <a:chExt cx="1447546" cy="1149156"/>
          </a:xfrm>
        </p:grpSpPr>
        <p:sp>
          <p:nvSpPr>
            <p:cNvPr id="54" name="椭圆 53"/>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5" name="椭圆 54"/>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6" name="椭圆 55"/>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7" name="椭圆 56"/>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8" name="组合 57"/>
          <p:cNvGrpSpPr/>
          <p:nvPr/>
        </p:nvGrpSpPr>
        <p:grpSpPr>
          <a:xfrm>
            <a:off x="117145" y="112253"/>
            <a:ext cx="2058018" cy="1633788"/>
            <a:chOff x="3419345" y="385660"/>
            <a:chExt cx="1447546" cy="1149156"/>
          </a:xfrm>
        </p:grpSpPr>
        <p:sp>
          <p:nvSpPr>
            <p:cNvPr id="59" name="椭圆 58"/>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椭圆 59"/>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1" name="椭圆 60"/>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2" name="椭圆 61"/>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750" fill="hold"/>
                                        <p:tgtEl>
                                          <p:spTgt spid="58"/>
                                        </p:tgtEl>
                                        <p:attrNameLst>
                                          <p:attrName>ppt_w</p:attrName>
                                        </p:attrNameLst>
                                      </p:cBhvr>
                                      <p:tavLst>
                                        <p:tav tm="0">
                                          <p:val>
                                            <p:fltVal val="0"/>
                                          </p:val>
                                        </p:tav>
                                        <p:tav tm="100000">
                                          <p:val>
                                            <p:strVal val="#ppt_w"/>
                                          </p:val>
                                        </p:tav>
                                      </p:tavLst>
                                    </p:anim>
                                    <p:anim calcmode="lin" valueType="num">
                                      <p:cBhvr>
                                        <p:cTn id="13" dur="750" fill="hold"/>
                                        <p:tgtEl>
                                          <p:spTgt spid="58"/>
                                        </p:tgtEl>
                                        <p:attrNameLst>
                                          <p:attrName>ppt_h</p:attrName>
                                        </p:attrNameLst>
                                      </p:cBhvr>
                                      <p:tavLst>
                                        <p:tav tm="0">
                                          <p:val>
                                            <p:fltVal val="0"/>
                                          </p:val>
                                        </p:tav>
                                        <p:tav tm="100000">
                                          <p:val>
                                            <p:strVal val="#ppt_h"/>
                                          </p:val>
                                        </p:tav>
                                      </p:tavLst>
                                    </p:anim>
                                    <p:animEffect transition="in" filter="fade">
                                      <p:cBhvr>
                                        <p:cTn id="14" dur="750"/>
                                        <p:tgtEl>
                                          <p:spTgt spid="5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580" y="263525"/>
            <a:ext cx="5318125" cy="64516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eaLnBrk="1" hangingPunct="1"/>
            <a:r>
              <a:rPr lang="en-US" altLang="zh-CN" sz="3600" b="1" dirty="0">
                <a:solidFill>
                  <a:schemeClr val="tx1"/>
                </a:solidFill>
              </a:rPr>
              <a:t>1.1</a:t>
            </a:r>
            <a:r>
              <a:rPr lang="zh-CN" altLang="en-US" sz="3600" b="1" dirty="0">
                <a:solidFill>
                  <a:schemeClr val="tx1"/>
                </a:solidFill>
              </a:rPr>
              <a:t>课程标准的基本理念</a:t>
            </a:r>
            <a:endParaRPr lang="zh-CN" altLang="en-US" sz="3600" b="1" dirty="0">
              <a:solidFill>
                <a:schemeClr val="tx1"/>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294765" y="1855470"/>
            <a:ext cx="9159875" cy="1080770"/>
          </a:xfrm>
          <a:prstGeom prst="rect">
            <a:avLst/>
          </a:prstGeom>
          <a:solidFill>
            <a:srgbClr val="88AF2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依据英语学科</a:t>
            </a:r>
            <a:r>
              <a:rPr lang="zh-CN" altLang="en-US" dirty="0" smtClean="0">
                <a:solidFill>
                  <a:srgbClr val="FF0000"/>
                </a:solidFill>
                <a:latin typeface="微软雅黑" panose="020B0503020204020204" pitchFamily="34" charset="-122"/>
                <a:ea typeface="微软雅黑" panose="020B0503020204020204" pitchFamily="34" charset="-122"/>
                <a:sym typeface="+mn-ea"/>
              </a:rPr>
              <a:t>核心素养</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选择授课内容和确定教学目标，创新教学方式。</a:t>
            </a: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1294130" y="3606165"/>
            <a:ext cx="9161145" cy="1026795"/>
          </a:xfrm>
          <a:prstGeom prst="rect">
            <a:avLst/>
          </a:prstGeom>
          <a:solidFill>
            <a:srgbClr val="F0A901"/>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遵循英语学习规律，立足实际，建立从低到高、由简入难的九年义务教育英语</a:t>
            </a:r>
            <a:r>
              <a:rPr lang="zh-CN" altLang="en-US" dirty="0" smtClean="0">
                <a:solidFill>
                  <a:srgbClr val="FF0000"/>
                </a:solidFill>
                <a:latin typeface="微软雅黑" panose="020B0503020204020204" pitchFamily="34" charset="-122"/>
                <a:ea typeface="微软雅黑" panose="020B0503020204020204" pitchFamily="34" charset="-122"/>
                <a:sym typeface="+mn-ea"/>
              </a:rPr>
              <a:t>分级体系</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3-4</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年级、</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5-6</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年级、</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7-9</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年级。</a:t>
            </a: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1294765" y="5302885"/>
            <a:ext cx="9159875" cy="989965"/>
          </a:xfrm>
          <a:prstGeom prst="rect">
            <a:avLst/>
          </a:prstGeom>
          <a:solidFill>
            <a:srgbClr val="E36652"/>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英语</a:t>
            </a:r>
            <a:r>
              <a:rPr lang="zh-CN" altLang="en-US" dirty="0" smtClean="0">
                <a:solidFill>
                  <a:srgbClr val="FF0000"/>
                </a:solidFill>
                <a:latin typeface="微软雅黑" panose="020B0503020204020204" pitchFamily="34" charset="-122"/>
                <a:ea typeface="微软雅黑" panose="020B0503020204020204" pitchFamily="34" charset="-122"/>
                <a:sym typeface="+mn-ea"/>
              </a:rPr>
              <a:t>课程内容</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以主题为引领，以不同类型的语篇为依托，融入语言知识、文化知识、语言技能、学习策略等，以单元形式呈现。</a:t>
            </a:r>
            <a:endParaRPr lang="zh-CN" altLang="en-US">
              <a:latin typeface="微软雅黑" panose="020B0503020204020204" pitchFamily="34" charset="-122"/>
              <a:ea typeface="微软雅黑" panose="020B0503020204020204" pitchFamily="34" charset="-122"/>
            </a:endParaRPr>
          </a:p>
        </p:txBody>
      </p:sp>
      <p:sp>
        <p:nvSpPr>
          <p:cNvPr id="35" name="椭圆 34"/>
          <p:cNvSpPr/>
          <p:nvPr/>
        </p:nvSpPr>
        <p:spPr>
          <a:xfrm>
            <a:off x="758582" y="1285434"/>
            <a:ext cx="448408" cy="437125"/>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6" name="椭圆 35"/>
          <p:cNvSpPr/>
          <p:nvPr/>
        </p:nvSpPr>
        <p:spPr>
          <a:xfrm>
            <a:off x="721117" y="4795714"/>
            <a:ext cx="448408" cy="437125"/>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7" name="椭圆 46"/>
          <p:cNvSpPr/>
          <p:nvPr/>
        </p:nvSpPr>
        <p:spPr>
          <a:xfrm>
            <a:off x="721117" y="3051369"/>
            <a:ext cx="448408" cy="437125"/>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2" name="文本框 51"/>
          <p:cNvSpPr txBox="1"/>
          <p:nvPr/>
        </p:nvSpPr>
        <p:spPr>
          <a:xfrm>
            <a:off x="758825" y="1264285"/>
            <a:ext cx="448310" cy="479425"/>
          </a:xfrm>
          <a:prstGeom prst="rect">
            <a:avLst/>
          </a:prstGeom>
          <a:noFill/>
        </p:spPr>
        <p:txBody>
          <a:bodyPr wrap="square" rtlCol="0">
            <a:noAutofit/>
          </a:bodyPr>
          <a:p>
            <a:r>
              <a:rPr lang="en-US" altLang="zh-CN" sz="2800" b="1">
                <a:solidFill>
                  <a:schemeClr val="tx1"/>
                </a:solidFill>
                <a:effectLst>
                  <a:outerShdw blurRad="38100" dist="19050" dir="2700000" algn="tl" rotWithShape="0">
                    <a:schemeClr val="dk1">
                      <a:alpha val="40000"/>
                    </a:schemeClr>
                  </a:outerShdw>
                </a:effectLst>
              </a:rPr>
              <a:t>1</a:t>
            </a:r>
            <a:endParaRPr lang="en-US" altLang="zh-CN" sz="2800" b="1">
              <a:solidFill>
                <a:schemeClr val="tx1"/>
              </a:solidFill>
              <a:effectLst>
                <a:outerShdw blurRad="38100" dist="19050" dir="2700000" algn="tl" rotWithShape="0">
                  <a:schemeClr val="dk1">
                    <a:alpha val="40000"/>
                  </a:schemeClr>
                </a:outerShdw>
              </a:effectLst>
            </a:endParaRPr>
          </a:p>
        </p:txBody>
      </p:sp>
      <p:sp>
        <p:nvSpPr>
          <p:cNvPr id="53" name="文本框 52"/>
          <p:cNvSpPr txBox="1"/>
          <p:nvPr/>
        </p:nvSpPr>
        <p:spPr>
          <a:xfrm>
            <a:off x="758825" y="2992120"/>
            <a:ext cx="327660" cy="521970"/>
          </a:xfrm>
          <a:prstGeom prst="rect">
            <a:avLst/>
          </a:prstGeom>
          <a:noFill/>
        </p:spPr>
        <p:txBody>
          <a:bodyPr wrap="square" rtlCol="0" anchor="t">
            <a:spAutoFit/>
          </a:bodyPr>
          <a:p>
            <a:r>
              <a:rPr lang="en-US" altLang="zh-CN" sz="2800" b="1">
                <a:effectLst>
                  <a:outerShdw blurRad="38100" dist="19050" dir="2700000" algn="tl" rotWithShape="0">
                    <a:schemeClr val="dk1">
                      <a:alpha val="40000"/>
                    </a:schemeClr>
                  </a:outerShdw>
                </a:effectLst>
                <a:sym typeface="+mn-ea"/>
              </a:rPr>
              <a:t>2</a:t>
            </a:r>
            <a:endParaRPr lang="en-US" altLang="zh-CN" sz="2800" b="1">
              <a:effectLst>
                <a:outerShdw blurRad="38100" dist="19050" dir="2700000" algn="tl" rotWithShape="0">
                  <a:schemeClr val="dk1">
                    <a:alpha val="40000"/>
                  </a:schemeClr>
                </a:outerShdw>
              </a:effectLst>
              <a:sym typeface="+mn-ea"/>
            </a:endParaRPr>
          </a:p>
        </p:txBody>
      </p:sp>
      <p:sp>
        <p:nvSpPr>
          <p:cNvPr id="54" name="文本框 53"/>
          <p:cNvSpPr txBox="1"/>
          <p:nvPr/>
        </p:nvSpPr>
        <p:spPr>
          <a:xfrm>
            <a:off x="781685" y="4795520"/>
            <a:ext cx="327660" cy="521970"/>
          </a:xfrm>
          <a:prstGeom prst="rect">
            <a:avLst/>
          </a:prstGeom>
          <a:noFill/>
        </p:spPr>
        <p:txBody>
          <a:bodyPr wrap="square" rtlCol="0" anchor="t">
            <a:spAutoFit/>
          </a:bodyPr>
          <a:p>
            <a:r>
              <a:rPr lang="en-US" altLang="zh-CN" sz="2800" b="1">
                <a:effectLst>
                  <a:outerShdw blurRad="38100" dist="19050" dir="2700000" algn="tl" rotWithShape="0">
                    <a:schemeClr val="dk1">
                      <a:alpha val="40000"/>
                    </a:schemeClr>
                  </a:outerShdw>
                </a:effectLst>
                <a:sym typeface="+mn-ea"/>
              </a:rPr>
              <a:t>3</a:t>
            </a:r>
            <a:endParaRPr lang="en-US" altLang="zh-CN" sz="2800" b="1">
              <a:effectLst>
                <a:outerShdw blurRad="38100" dist="19050" dir="2700000" algn="tl" rotWithShape="0">
                  <a:schemeClr val="dk1">
                    <a:alpha val="40000"/>
                  </a:schemeClr>
                </a:outerShdw>
              </a:effectLst>
              <a:sym typeface="+mn-ea"/>
            </a:endParaRPr>
          </a:p>
        </p:txBody>
      </p:sp>
      <p:sp>
        <p:nvSpPr>
          <p:cNvPr id="8" name="文本框 7"/>
          <p:cNvSpPr txBox="1"/>
          <p:nvPr/>
        </p:nvSpPr>
        <p:spPr>
          <a:xfrm>
            <a:off x="1207135" y="1329690"/>
            <a:ext cx="4197985" cy="398780"/>
          </a:xfrm>
          <a:prstGeom prst="rect">
            <a:avLst/>
          </a:prstGeom>
          <a:noFill/>
        </p:spPr>
        <p:txBody>
          <a:bodyPr wrap="square" rtlCol="0">
            <a:spAutoFit/>
          </a:bodyPr>
          <a:p>
            <a:r>
              <a:rPr lang="zh-CN" altLang="zh-CN" sz="2000" b="1"/>
              <a:t>发挥核心素养的统领作用</a:t>
            </a:r>
            <a:endParaRPr lang="zh-CN" altLang="zh-CN" sz="2000" b="1"/>
          </a:p>
        </p:txBody>
      </p:sp>
      <p:sp>
        <p:nvSpPr>
          <p:cNvPr id="15" name="文本框 14"/>
          <p:cNvSpPr txBox="1"/>
          <p:nvPr/>
        </p:nvSpPr>
        <p:spPr>
          <a:xfrm>
            <a:off x="1207135" y="3078480"/>
            <a:ext cx="4197985" cy="398780"/>
          </a:xfrm>
          <a:prstGeom prst="rect">
            <a:avLst/>
          </a:prstGeom>
          <a:noFill/>
        </p:spPr>
        <p:txBody>
          <a:bodyPr wrap="square" rtlCol="0">
            <a:spAutoFit/>
          </a:bodyPr>
          <a:p>
            <a:r>
              <a:rPr lang="zh-CN" altLang="zh-CN" sz="2000" b="1"/>
              <a:t>构建基于分级体系的课程结构</a:t>
            </a:r>
            <a:endParaRPr lang="zh-CN" altLang="zh-CN" sz="2000" b="1"/>
          </a:p>
        </p:txBody>
      </p:sp>
      <p:sp>
        <p:nvSpPr>
          <p:cNvPr id="16" name="文本框 15"/>
          <p:cNvSpPr txBox="1"/>
          <p:nvPr/>
        </p:nvSpPr>
        <p:spPr>
          <a:xfrm>
            <a:off x="1207135" y="4812030"/>
            <a:ext cx="4197985" cy="398780"/>
          </a:xfrm>
          <a:prstGeom prst="rect">
            <a:avLst/>
          </a:prstGeom>
          <a:noFill/>
        </p:spPr>
        <p:txBody>
          <a:bodyPr wrap="square" rtlCol="0">
            <a:spAutoFit/>
          </a:bodyPr>
          <a:p>
            <a:r>
              <a:rPr lang="zh-CN" altLang="zh-CN" sz="2000" b="1"/>
              <a:t>以主题为引领选择和组织课程内容</a:t>
            </a:r>
            <a:endParaRPr lang="zh-CN" altLang="zh-CN" sz="20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up)">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1" grpId="0" bldLvl="0" animBg="1"/>
      <p:bldP spid="2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57580" y="263525"/>
            <a:ext cx="5318125" cy="64516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eaLnBrk="1" hangingPunct="1"/>
            <a:r>
              <a:rPr lang="en-US" altLang="zh-CN" sz="3600" b="1" dirty="0">
                <a:solidFill>
                  <a:schemeClr val="tx1"/>
                </a:solidFill>
              </a:rPr>
              <a:t>1.1</a:t>
            </a:r>
            <a:r>
              <a:rPr lang="zh-CN" altLang="en-US" sz="3600" b="1" dirty="0">
                <a:solidFill>
                  <a:schemeClr val="tx1"/>
                </a:solidFill>
              </a:rPr>
              <a:t>课程标准的基本理念</a:t>
            </a:r>
            <a:endParaRPr lang="zh-CN" altLang="en-US" sz="3600" b="1" dirty="0">
              <a:solidFill>
                <a:schemeClr val="tx1"/>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275715" y="1819910"/>
            <a:ext cx="9246235" cy="1080770"/>
          </a:xfrm>
          <a:prstGeom prst="rect">
            <a:avLst/>
          </a:prstGeom>
          <a:solidFill>
            <a:srgbClr val="88AF2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提倡学生围绕真实情境和真实问题，坚持</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学思结合，</a:t>
            </a:r>
            <a:r>
              <a:rPr lang="zh-CN" altLang="en-US" dirty="0">
                <a:solidFill>
                  <a:srgbClr val="FF0000"/>
                </a:solidFill>
                <a:latin typeface="微软雅黑" panose="020B0503020204020204" pitchFamily="34" charset="-122"/>
                <a:ea typeface="微软雅黑" panose="020B0503020204020204" pitchFamily="34" charset="-122"/>
                <a:sym typeface="+mn-ea"/>
              </a:rPr>
              <a:t>学习理解</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文化知识；坚持</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学用结合，</a:t>
            </a:r>
            <a:r>
              <a:rPr lang="zh-CN" altLang="en-US" dirty="0" smtClean="0">
                <a:solidFill>
                  <a:srgbClr val="FF0000"/>
                </a:solidFill>
                <a:latin typeface="微软雅黑" panose="020B0503020204020204" pitchFamily="34" charset="-122"/>
                <a:ea typeface="微软雅黑" panose="020B0503020204020204" pitchFamily="34" charset="-122"/>
                <a:sym typeface="+mn-ea"/>
              </a:rPr>
              <a:t>应用实践</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所学语言和文化知识；坚持学创结合，引导学生</a:t>
            </a:r>
            <a:r>
              <a:rPr lang="zh-CN" altLang="en-US" dirty="0" smtClean="0">
                <a:solidFill>
                  <a:srgbClr val="FF0000"/>
                </a:solidFill>
                <a:latin typeface="微软雅黑" panose="020B0503020204020204" pitchFamily="34" charset="-122"/>
                <a:ea typeface="微软雅黑" panose="020B0503020204020204" pitchFamily="34" charset="-122"/>
                <a:sym typeface="+mn-ea"/>
              </a:rPr>
              <a:t>迁移创新</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1275080" y="3606165"/>
            <a:ext cx="9247505" cy="1026795"/>
          </a:xfrm>
          <a:prstGeom prst="rect">
            <a:avLst/>
          </a:prstGeom>
          <a:solidFill>
            <a:srgbClr val="F0A901"/>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坚持以评促学，以评促教，将评价贯穿教与学的全过程，引导学生成为评价活动的参与者，建立主体多元、方式多样、素养导向的英语课程</a:t>
            </a:r>
            <a:r>
              <a:rPr lang="zh-CN" altLang="en-US" dirty="0" smtClean="0">
                <a:solidFill>
                  <a:srgbClr val="FF0000"/>
                </a:solidFill>
                <a:latin typeface="微软雅黑" panose="020B0503020204020204" pitchFamily="34" charset="-122"/>
                <a:ea typeface="微软雅黑" panose="020B0503020204020204" pitchFamily="34" charset="-122"/>
                <a:sym typeface="+mn-ea"/>
              </a:rPr>
              <a:t>评价</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体系。</a:t>
            </a: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1275715" y="5302885"/>
            <a:ext cx="9246235" cy="989965"/>
          </a:xfrm>
          <a:prstGeom prst="rect">
            <a:avLst/>
          </a:prstGeom>
          <a:solidFill>
            <a:srgbClr val="E36652"/>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0085" tIns="50041" rIns="100085" bIns="50041" rtlCol="0" anchor="ctr"/>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推进</a:t>
            </a:r>
            <a:r>
              <a:rPr lang="zh-CN" altLang="en-US" dirty="0" smtClean="0">
                <a:solidFill>
                  <a:srgbClr val="FF0000"/>
                </a:solidFill>
                <a:latin typeface="微软雅黑" panose="020B0503020204020204" pitchFamily="34" charset="-122"/>
                <a:ea typeface="微软雅黑" panose="020B0503020204020204" pitchFamily="34" charset="-122"/>
                <a:sym typeface="+mn-ea"/>
              </a:rPr>
              <a:t>信息技术</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与英语教学的深度融合，线上线下教学融合，满足个性化需求，促进均衡发展。</a:t>
            </a:r>
            <a:endParaRPr lang="zh-CN" altLang="en-US">
              <a:latin typeface="微软雅黑" panose="020B0503020204020204" pitchFamily="34" charset="-122"/>
              <a:ea typeface="微软雅黑" panose="020B0503020204020204" pitchFamily="34" charset="-122"/>
            </a:endParaRPr>
          </a:p>
        </p:txBody>
      </p:sp>
      <p:sp>
        <p:nvSpPr>
          <p:cNvPr id="35" name="椭圆 34"/>
          <p:cNvSpPr/>
          <p:nvPr/>
        </p:nvSpPr>
        <p:spPr>
          <a:xfrm>
            <a:off x="758582" y="1285434"/>
            <a:ext cx="448408" cy="437125"/>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6" name="椭圆 35"/>
          <p:cNvSpPr/>
          <p:nvPr/>
        </p:nvSpPr>
        <p:spPr>
          <a:xfrm>
            <a:off x="721117" y="4795714"/>
            <a:ext cx="448408" cy="437125"/>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7" name="椭圆 46"/>
          <p:cNvSpPr/>
          <p:nvPr/>
        </p:nvSpPr>
        <p:spPr>
          <a:xfrm>
            <a:off x="721117" y="3051369"/>
            <a:ext cx="448408" cy="437125"/>
          </a:xfrm>
          <a:prstGeom prst="ellipse">
            <a:avLst/>
          </a:prstGeom>
          <a:solidFill>
            <a:srgbClr val="03B9CE"/>
          </a:solidFill>
          <a:ln w="44450" cap="flat" cmpd="sng" algn="ctr">
            <a:noFill/>
            <a:prstDash val="solid"/>
          </a:ln>
          <a:effectLst>
            <a:outerShdw blurRad="215900" dist="27940" dir="5400000" algn="ctr">
              <a:srgbClr val="000000">
                <a:alpha val="80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2" name="文本框 51"/>
          <p:cNvSpPr txBox="1"/>
          <p:nvPr/>
        </p:nvSpPr>
        <p:spPr>
          <a:xfrm>
            <a:off x="758825" y="1264285"/>
            <a:ext cx="448310" cy="479425"/>
          </a:xfrm>
          <a:prstGeom prst="rect">
            <a:avLst/>
          </a:prstGeom>
          <a:noFill/>
        </p:spPr>
        <p:txBody>
          <a:bodyPr wrap="square" rtlCol="0">
            <a:noAutofit/>
          </a:bodyPr>
          <a:p>
            <a:r>
              <a:rPr lang="en-US" altLang="zh-CN" sz="2800" b="1">
                <a:solidFill>
                  <a:schemeClr val="tx1"/>
                </a:solidFill>
                <a:effectLst>
                  <a:outerShdw blurRad="38100" dist="19050" dir="2700000" algn="tl" rotWithShape="0">
                    <a:schemeClr val="dk1">
                      <a:alpha val="40000"/>
                    </a:schemeClr>
                  </a:outerShdw>
                </a:effectLst>
              </a:rPr>
              <a:t>4</a:t>
            </a:r>
            <a:endParaRPr lang="en-US" altLang="zh-CN" sz="2800" b="1">
              <a:solidFill>
                <a:schemeClr val="tx1"/>
              </a:solidFill>
              <a:effectLst>
                <a:outerShdw blurRad="38100" dist="19050" dir="2700000" algn="tl" rotWithShape="0">
                  <a:schemeClr val="dk1">
                    <a:alpha val="40000"/>
                  </a:schemeClr>
                </a:outerShdw>
              </a:effectLst>
            </a:endParaRPr>
          </a:p>
        </p:txBody>
      </p:sp>
      <p:sp>
        <p:nvSpPr>
          <p:cNvPr id="53" name="文本框 52"/>
          <p:cNvSpPr txBox="1"/>
          <p:nvPr/>
        </p:nvSpPr>
        <p:spPr>
          <a:xfrm>
            <a:off x="758825" y="2992120"/>
            <a:ext cx="327660" cy="521970"/>
          </a:xfrm>
          <a:prstGeom prst="rect">
            <a:avLst/>
          </a:prstGeom>
          <a:noFill/>
        </p:spPr>
        <p:txBody>
          <a:bodyPr wrap="square" rtlCol="0" anchor="t">
            <a:spAutoFit/>
          </a:bodyPr>
          <a:p>
            <a:r>
              <a:rPr lang="en-US" altLang="zh-CN" sz="2800" b="1">
                <a:effectLst>
                  <a:outerShdw blurRad="38100" dist="19050" dir="2700000" algn="tl" rotWithShape="0">
                    <a:schemeClr val="dk1">
                      <a:alpha val="40000"/>
                    </a:schemeClr>
                  </a:outerShdw>
                </a:effectLst>
                <a:sym typeface="+mn-ea"/>
              </a:rPr>
              <a:t>5</a:t>
            </a:r>
            <a:endParaRPr lang="en-US" altLang="zh-CN" sz="2800" b="1">
              <a:effectLst>
                <a:outerShdw blurRad="38100" dist="19050" dir="2700000" algn="tl" rotWithShape="0">
                  <a:schemeClr val="dk1">
                    <a:alpha val="40000"/>
                  </a:schemeClr>
                </a:outerShdw>
              </a:effectLst>
              <a:sym typeface="+mn-ea"/>
            </a:endParaRPr>
          </a:p>
        </p:txBody>
      </p:sp>
      <p:sp>
        <p:nvSpPr>
          <p:cNvPr id="54" name="文本框 53"/>
          <p:cNvSpPr txBox="1"/>
          <p:nvPr/>
        </p:nvSpPr>
        <p:spPr>
          <a:xfrm>
            <a:off x="758825" y="4750435"/>
            <a:ext cx="327660" cy="521970"/>
          </a:xfrm>
          <a:prstGeom prst="rect">
            <a:avLst/>
          </a:prstGeom>
          <a:noFill/>
        </p:spPr>
        <p:txBody>
          <a:bodyPr wrap="square" rtlCol="0" anchor="t">
            <a:spAutoFit/>
          </a:bodyPr>
          <a:p>
            <a:r>
              <a:rPr lang="en-US" altLang="zh-CN" sz="2800" b="1">
                <a:effectLst>
                  <a:outerShdw blurRad="38100" dist="19050" dir="2700000" algn="tl" rotWithShape="0">
                    <a:schemeClr val="dk1">
                      <a:alpha val="40000"/>
                    </a:schemeClr>
                  </a:outerShdw>
                </a:effectLst>
                <a:sym typeface="+mn-ea"/>
              </a:rPr>
              <a:t>6</a:t>
            </a:r>
            <a:endParaRPr lang="en-US" altLang="zh-CN" sz="2800" b="1">
              <a:effectLst>
                <a:outerShdw blurRad="38100" dist="19050" dir="2700000" algn="tl" rotWithShape="0">
                  <a:schemeClr val="dk1">
                    <a:alpha val="40000"/>
                  </a:schemeClr>
                </a:outerShdw>
              </a:effectLst>
              <a:sym typeface="+mn-ea"/>
            </a:endParaRPr>
          </a:p>
        </p:txBody>
      </p:sp>
      <p:sp>
        <p:nvSpPr>
          <p:cNvPr id="8" name="文本框 7"/>
          <p:cNvSpPr txBox="1"/>
          <p:nvPr/>
        </p:nvSpPr>
        <p:spPr>
          <a:xfrm>
            <a:off x="1207135" y="1329690"/>
            <a:ext cx="7150100" cy="398780"/>
          </a:xfrm>
          <a:prstGeom prst="rect">
            <a:avLst/>
          </a:prstGeom>
          <a:noFill/>
        </p:spPr>
        <p:txBody>
          <a:bodyPr wrap="square" rtlCol="0">
            <a:spAutoFit/>
          </a:bodyPr>
          <a:p>
            <a:r>
              <a:rPr lang="zh-CN" altLang="zh-CN" sz="2000" b="1"/>
              <a:t>践行学思结合，用创为本的英语学习活动观</a:t>
            </a:r>
            <a:endParaRPr lang="zh-CN" altLang="zh-CN" sz="2000" b="1"/>
          </a:p>
        </p:txBody>
      </p:sp>
      <p:sp>
        <p:nvSpPr>
          <p:cNvPr id="15" name="文本框 14"/>
          <p:cNvSpPr txBox="1"/>
          <p:nvPr/>
        </p:nvSpPr>
        <p:spPr>
          <a:xfrm>
            <a:off x="1275715" y="3105785"/>
            <a:ext cx="4197985" cy="398780"/>
          </a:xfrm>
          <a:prstGeom prst="rect">
            <a:avLst/>
          </a:prstGeom>
          <a:noFill/>
        </p:spPr>
        <p:txBody>
          <a:bodyPr wrap="square" rtlCol="0">
            <a:spAutoFit/>
          </a:bodyPr>
          <a:p>
            <a:r>
              <a:rPr lang="zh-CN" altLang="zh-CN" sz="2000" b="1"/>
              <a:t>注重</a:t>
            </a:r>
            <a:r>
              <a:rPr lang="en-US" altLang="zh-CN" sz="2000" b="1"/>
              <a:t>“</a:t>
            </a:r>
            <a:r>
              <a:rPr lang="zh-CN" altLang="en-US" sz="2000" b="1"/>
              <a:t>教</a:t>
            </a:r>
            <a:r>
              <a:rPr lang="en-US" altLang="zh-CN" sz="2000" b="1"/>
              <a:t>-</a:t>
            </a:r>
            <a:r>
              <a:rPr lang="zh-CN" altLang="en-US" sz="2000" b="1"/>
              <a:t>学</a:t>
            </a:r>
            <a:r>
              <a:rPr lang="en-US" altLang="zh-CN" sz="2000" b="1"/>
              <a:t>-</a:t>
            </a:r>
            <a:r>
              <a:rPr lang="zh-CN" altLang="en-US" sz="2000" b="1"/>
              <a:t>评</a:t>
            </a:r>
            <a:r>
              <a:rPr lang="en-US" altLang="zh-CN" sz="2000" b="1"/>
              <a:t>”</a:t>
            </a:r>
            <a:r>
              <a:rPr lang="zh-CN" altLang="en-US" sz="2000" b="1"/>
              <a:t>一体化设计</a:t>
            </a:r>
            <a:endParaRPr lang="zh-CN" altLang="en-US" sz="2000" b="1"/>
          </a:p>
        </p:txBody>
      </p:sp>
      <p:sp>
        <p:nvSpPr>
          <p:cNvPr id="16" name="文本框 15"/>
          <p:cNvSpPr txBox="1"/>
          <p:nvPr/>
        </p:nvSpPr>
        <p:spPr>
          <a:xfrm>
            <a:off x="1275080" y="4787265"/>
            <a:ext cx="4839335" cy="398780"/>
          </a:xfrm>
          <a:prstGeom prst="rect">
            <a:avLst/>
          </a:prstGeom>
          <a:noFill/>
        </p:spPr>
        <p:txBody>
          <a:bodyPr wrap="square" rtlCol="0">
            <a:spAutoFit/>
          </a:bodyPr>
          <a:p>
            <a:r>
              <a:rPr lang="zh-CN" altLang="zh-CN" sz="2000" b="1"/>
              <a:t>推进信息技术与英语教学的深度融合</a:t>
            </a:r>
            <a:endParaRPr lang="zh-CN" altLang="zh-CN" sz="20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up)">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1" grpId="0" bldLvl="0" animBg="1"/>
      <p:bldP spid="2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p:nvPr/>
        </p:nvSpPr>
        <p:spPr>
          <a:xfrm>
            <a:off x="930910" y="231775"/>
            <a:ext cx="5629275" cy="107632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1.2 </a:t>
            </a:r>
            <a:r>
              <a:rPr lang="zh-CN" altLang="en-US" sz="3200" b="1" dirty="0">
                <a:solidFill>
                  <a:schemeClr val="tx1"/>
                </a:solidFill>
                <a:sym typeface="+mn-ea"/>
              </a:rPr>
              <a:t>课程目标</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flipH="1" flipV="1">
            <a:off x="10320327" y="6717092"/>
            <a:ext cx="2058018" cy="1633788"/>
            <a:chOff x="3419345" y="385660"/>
            <a:chExt cx="1447546" cy="1149156"/>
          </a:xfrm>
        </p:grpSpPr>
        <p:sp>
          <p:nvSpPr>
            <p:cNvPr id="54" name="椭圆 53"/>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5" name="椭圆 54"/>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6" name="椭圆 55"/>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7" name="椭圆 56"/>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8" name="文本框 7"/>
          <p:cNvSpPr txBox="1"/>
          <p:nvPr/>
        </p:nvSpPr>
        <p:spPr>
          <a:xfrm>
            <a:off x="758825" y="991870"/>
            <a:ext cx="2695575" cy="521970"/>
          </a:xfrm>
          <a:prstGeom prst="rect">
            <a:avLst/>
          </a:prstGeom>
          <a:noFill/>
        </p:spPr>
        <p:txBody>
          <a:bodyPr wrap="square" rtlCol="0">
            <a:spAutoFit/>
          </a:bodyPr>
          <a:p>
            <a:r>
              <a:rPr lang="en-US" altLang="zh-CN" sz="2800" b="1"/>
              <a:t>1.2.1 </a:t>
            </a:r>
            <a:r>
              <a:rPr lang="zh-CN" altLang="en-US" sz="2800" b="1"/>
              <a:t>总目标：</a:t>
            </a:r>
            <a:endParaRPr lang="zh-CN" altLang="en-US" sz="2800" b="1"/>
          </a:p>
        </p:txBody>
      </p:sp>
      <p:grpSp>
        <p:nvGrpSpPr>
          <p:cNvPr id="25" name="组合 24"/>
          <p:cNvGrpSpPr/>
          <p:nvPr/>
        </p:nvGrpSpPr>
        <p:grpSpPr>
          <a:xfrm>
            <a:off x="4869815" y="2946400"/>
            <a:ext cx="2063115" cy="2183765"/>
            <a:chOff x="7766" y="1949"/>
            <a:chExt cx="3667" cy="3671"/>
          </a:xfrm>
        </p:grpSpPr>
        <p:grpSp>
          <p:nvGrpSpPr>
            <p:cNvPr id="27" name="Group 4"/>
            <p:cNvGrpSpPr/>
            <p:nvPr/>
          </p:nvGrpSpPr>
          <p:grpSpPr>
            <a:xfrm>
              <a:off x="7766" y="1949"/>
              <a:ext cx="3667" cy="3671"/>
              <a:chOff x="3662363" y="1317626"/>
              <a:chExt cx="1824038" cy="1825624"/>
            </a:xfrm>
          </p:grpSpPr>
          <p:sp>
            <p:nvSpPr>
              <p:cNvPr id="28" name="Freeform 5"/>
              <p:cNvSpPr/>
              <p:nvPr/>
            </p:nvSpPr>
            <p:spPr bwMode="auto">
              <a:xfrm>
                <a:off x="5129213" y="1747838"/>
                <a:ext cx="357188" cy="965200"/>
              </a:xfrm>
              <a:custGeom>
                <a:avLst/>
                <a:gdLst>
                  <a:gd name="T0" fmla="*/ 18 w 73"/>
                  <a:gd name="T1" fmla="*/ 98 h 197"/>
                  <a:gd name="T2" fmla="*/ 0 w 73"/>
                  <a:gd name="T3" fmla="*/ 32 h 197"/>
                  <a:gd name="T4" fmla="*/ 45 w 73"/>
                  <a:gd name="T5" fmla="*/ 0 h 197"/>
                  <a:gd name="T6" fmla="*/ 73 w 73"/>
                  <a:gd name="T7" fmla="*/ 98 h 197"/>
                  <a:gd name="T8" fmla="*/ 45 w 73"/>
                  <a:gd name="T9" fmla="*/ 197 h 197"/>
                  <a:gd name="T10" fmla="*/ 0 w 73"/>
                  <a:gd name="T11" fmla="*/ 164 h 197"/>
                  <a:gd name="T12" fmla="*/ 18 w 73"/>
                  <a:gd name="T13" fmla="*/ 98 h 197"/>
                </a:gdLst>
                <a:ahLst/>
                <a:cxnLst>
                  <a:cxn ang="0">
                    <a:pos x="T0" y="T1"/>
                  </a:cxn>
                  <a:cxn ang="0">
                    <a:pos x="T2" y="T3"/>
                  </a:cxn>
                  <a:cxn ang="0">
                    <a:pos x="T4" y="T5"/>
                  </a:cxn>
                  <a:cxn ang="0">
                    <a:pos x="T6" y="T7"/>
                  </a:cxn>
                  <a:cxn ang="0">
                    <a:pos x="T8" y="T9"/>
                  </a:cxn>
                  <a:cxn ang="0">
                    <a:pos x="T10" y="T11"/>
                  </a:cxn>
                  <a:cxn ang="0">
                    <a:pos x="T12" y="T13"/>
                  </a:cxn>
                </a:cxnLst>
                <a:rect l="0" t="0" r="r" b="b"/>
                <a:pathLst>
                  <a:path w="73" h="197">
                    <a:moveTo>
                      <a:pt x="18" y="98"/>
                    </a:moveTo>
                    <a:cubicBezTo>
                      <a:pt x="18" y="74"/>
                      <a:pt x="12" y="51"/>
                      <a:pt x="0" y="32"/>
                    </a:cubicBezTo>
                    <a:cubicBezTo>
                      <a:pt x="45" y="0"/>
                      <a:pt x="45" y="0"/>
                      <a:pt x="45" y="0"/>
                    </a:cubicBezTo>
                    <a:cubicBezTo>
                      <a:pt x="62" y="28"/>
                      <a:pt x="73" y="62"/>
                      <a:pt x="73" y="98"/>
                    </a:cubicBezTo>
                    <a:cubicBezTo>
                      <a:pt x="73" y="134"/>
                      <a:pt x="62" y="168"/>
                      <a:pt x="45" y="197"/>
                    </a:cubicBezTo>
                    <a:cubicBezTo>
                      <a:pt x="0" y="164"/>
                      <a:pt x="0" y="164"/>
                      <a:pt x="0" y="164"/>
                    </a:cubicBezTo>
                    <a:cubicBezTo>
                      <a:pt x="12" y="145"/>
                      <a:pt x="18" y="122"/>
                      <a:pt x="18" y="9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29" name="Freeform 6"/>
              <p:cNvSpPr/>
              <p:nvPr/>
            </p:nvSpPr>
            <p:spPr bwMode="auto">
              <a:xfrm>
                <a:off x="4357688" y="2659063"/>
                <a:ext cx="914400" cy="484187"/>
              </a:xfrm>
              <a:custGeom>
                <a:avLst/>
                <a:gdLst>
                  <a:gd name="T0" fmla="*/ 44 w 187"/>
                  <a:gd name="T1" fmla="*/ 44 h 99"/>
                  <a:gd name="T2" fmla="*/ 142 w 187"/>
                  <a:gd name="T3" fmla="*/ 0 h 99"/>
                  <a:gd name="T4" fmla="*/ 187 w 187"/>
                  <a:gd name="T5" fmla="*/ 32 h 99"/>
                  <a:gd name="T6" fmla="*/ 44 w 187"/>
                  <a:gd name="T7" fmla="*/ 99 h 99"/>
                  <a:gd name="T8" fmla="*/ 0 w 187"/>
                  <a:gd name="T9" fmla="*/ 93 h 99"/>
                  <a:gd name="T10" fmla="*/ 16 w 187"/>
                  <a:gd name="T11" fmla="*/ 41 h 99"/>
                  <a:gd name="T12" fmla="*/ 44 w 187"/>
                  <a:gd name="T13" fmla="*/ 44 h 99"/>
                </a:gdLst>
                <a:ahLst/>
                <a:cxnLst>
                  <a:cxn ang="0">
                    <a:pos x="T0" y="T1"/>
                  </a:cxn>
                  <a:cxn ang="0">
                    <a:pos x="T2" y="T3"/>
                  </a:cxn>
                  <a:cxn ang="0">
                    <a:pos x="T4" y="T5"/>
                  </a:cxn>
                  <a:cxn ang="0">
                    <a:pos x="T6" y="T7"/>
                  </a:cxn>
                  <a:cxn ang="0">
                    <a:pos x="T8" y="T9"/>
                  </a:cxn>
                  <a:cxn ang="0">
                    <a:pos x="T10" y="T11"/>
                  </a:cxn>
                  <a:cxn ang="0">
                    <a:pos x="T12" y="T13"/>
                  </a:cxn>
                </a:cxnLst>
                <a:rect l="0" t="0" r="r" b="b"/>
                <a:pathLst>
                  <a:path w="187" h="99">
                    <a:moveTo>
                      <a:pt x="44" y="44"/>
                    </a:moveTo>
                    <a:cubicBezTo>
                      <a:pt x="83" y="44"/>
                      <a:pt x="118" y="27"/>
                      <a:pt x="142" y="0"/>
                    </a:cubicBezTo>
                    <a:cubicBezTo>
                      <a:pt x="187" y="32"/>
                      <a:pt x="187" y="32"/>
                      <a:pt x="187" y="32"/>
                    </a:cubicBezTo>
                    <a:cubicBezTo>
                      <a:pt x="153" y="73"/>
                      <a:pt x="101" y="99"/>
                      <a:pt x="44" y="99"/>
                    </a:cubicBezTo>
                    <a:cubicBezTo>
                      <a:pt x="29" y="99"/>
                      <a:pt x="14" y="97"/>
                      <a:pt x="0" y="93"/>
                    </a:cubicBezTo>
                    <a:cubicBezTo>
                      <a:pt x="16" y="41"/>
                      <a:pt x="16" y="41"/>
                      <a:pt x="16" y="41"/>
                    </a:cubicBezTo>
                    <a:cubicBezTo>
                      <a:pt x="25" y="43"/>
                      <a:pt x="35" y="44"/>
                      <a:pt x="44"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0" name="Freeform 7"/>
              <p:cNvSpPr/>
              <p:nvPr/>
            </p:nvSpPr>
            <p:spPr bwMode="auto">
              <a:xfrm>
                <a:off x="3662363" y="2297113"/>
                <a:ext cx="650875" cy="777875"/>
              </a:xfrm>
              <a:custGeom>
                <a:avLst/>
                <a:gdLst>
                  <a:gd name="T0" fmla="*/ 133 w 133"/>
                  <a:gd name="T1" fmla="*/ 107 h 159"/>
                  <a:gd name="T2" fmla="*/ 116 w 133"/>
                  <a:gd name="T3" fmla="*/ 159 h 159"/>
                  <a:gd name="T4" fmla="*/ 0 w 133"/>
                  <a:gd name="T5" fmla="*/ 0 h 159"/>
                  <a:gd name="T6" fmla="*/ 55 w 133"/>
                  <a:gd name="T7" fmla="*/ 0 h 159"/>
                  <a:gd name="T8" fmla="*/ 133 w 133"/>
                  <a:gd name="T9" fmla="*/ 107 h 159"/>
                </a:gdLst>
                <a:ahLst/>
                <a:cxnLst>
                  <a:cxn ang="0">
                    <a:pos x="T0" y="T1"/>
                  </a:cxn>
                  <a:cxn ang="0">
                    <a:pos x="T2" y="T3"/>
                  </a:cxn>
                  <a:cxn ang="0">
                    <a:pos x="T4" y="T5"/>
                  </a:cxn>
                  <a:cxn ang="0">
                    <a:pos x="T6" y="T7"/>
                  </a:cxn>
                  <a:cxn ang="0">
                    <a:pos x="T8" y="T9"/>
                  </a:cxn>
                </a:cxnLst>
                <a:rect l="0" t="0" r="r" b="b"/>
                <a:pathLst>
                  <a:path w="133" h="159">
                    <a:moveTo>
                      <a:pt x="133" y="107"/>
                    </a:moveTo>
                    <a:cubicBezTo>
                      <a:pt x="116" y="159"/>
                      <a:pt x="116" y="159"/>
                      <a:pt x="116" y="159"/>
                    </a:cubicBezTo>
                    <a:cubicBezTo>
                      <a:pt x="52" y="133"/>
                      <a:pt x="5" y="72"/>
                      <a:pt x="0" y="0"/>
                    </a:cubicBezTo>
                    <a:cubicBezTo>
                      <a:pt x="55" y="0"/>
                      <a:pt x="55" y="0"/>
                      <a:pt x="55" y="0"/>
                    </a:cubicBezTo>
                    <a:cubicBezTo>
                      <a:pt x="60" y="48"/>
                      <a:pt x="91" y="88"/>
                      <a:pt x="133" y="10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1" name="Freeform 8"/>
              <p:cNvSpPr/>
              <p:nvPr/>
            </p:nvSpPr>
            <p:spPr bwMode="auto">
              <a:xfrm>
                <a:off x="4357688" y="1317626"/>
                <a:ext cx="914400" cy="479425"/>
              </a:xfrm>
              <a:custGeom>
                <a:avLst/>
                <a:gdLst>
                  <a:gd name="T0" fmla="*/ 44 w 187"/>
                  <a:gd name="T1" fmla="*/ 54 h 98"/>
                  <a:gd name="T2" fmla="*/ 16 w 187"/>
                  <a:gd name="T3" fmla="*/ 57 h 98"/>
                  <a:gd name="T4" fmla="*/ 0 w 187"/>
                  <a:gd name="T5" fmla="*/ 5 h 98"/>
                  <a:gd name="T6" fmla="*/ 44 w 187"/>
                  <a:gd name="T7" fmla="*/ 0 h 98"/>
                  <a:gd name="T8" fmla="*/ 187 w 187"/>
                  <a:gd name="T9" fmla="*/ 66 h 98"/>
                  <a:gd name="T10" fmla="*/ 142 w 187"/>
                  <a:gd name="T11" fmla="*/ 98 h 98"/>
                  <a:gd name="T12" fmla="*/ 44 w 187"/>
                  <a:gd name="T13" fmla="*/ 54 h 98"/>
                </a:gdLst>
                <a:ahLst/>
                <a:cxnLst>
                  <a:cxn ang="0">
                    <a:pos x="T0" y="T1"/>
                  </a:cxn>
                  <a:cxn ang="0">
                    <a:pos x="T2" y="T3"/>
                  </a:cxn>
                  <a:cxn ang="0">
                    <a:pos x="T4" y="T5"/>
                  </a:cxn>
                  <a:cxn ang="0">
                    <a:pos x="T6" y="T7"/>
                  </a:cxn>
                  <a:cxn ang="0">
                    <a:pos x="T8" y="T9"/>
                  </a:cxn>
                  <a:cxn ang="0">
                    <a:pos x="T10" y="T11"/>
                  </a:cxn>
                  <a:cxn ang="0">
                    <a:pos x="T12" y="T13"/>
                  </a:cxn>
                </a:cxnLst>
                <a:rect l="0" t="0" r="r" b="b"/>
                <a:pathLst>
                  <a:path w="187" h="98">
                    <a:moveTo>
                      <a:pt x="44" y="54"/>
                    </a:moveTo>
                    <a:cubicBezTo>
                      <a:pt x="35" y="54"/>
                      <a:pt x="25" y="55"/>
                      <a:pt x="16" y="57"/>
                    </a:cubicBezTo>
                    <a:cubicBezTo>
                      <a:pt x="0" y="5"/>
                      <a:pt x="0" y="5"/>
                      <a:pt x="0" y="5"/>
                    </a:cubicBezTo>
                    <a:cubicBezTo>
                      <a:pt x="14" y="2"/>
                      <a:pt x="29" y="0"/>
                      <a:pt x="44" y="0"/>
                    </a:cubicBezTo>
                    <a:cubicBezTo>
                      <a:pt x="101" y="0"/>
                      <a:pt x="153" y="25"/>
                      <a:pt x="187" y="66"/>
                    </a:cubicBezTo>
                    <a:cubicBezTo>
                      <a:pt x="142" y="98"/>
                      <a:pt x="142" y="98"/>
                      <a:pt x="142" y="98"/>
                    </a:cubicBezTo>
                    <a:cubicBezTo>
                      <a:pt x="118" y="71"/>
                      <a:pt x="83" y="54"/>
                      <a:pt x="44"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sp>
            <p:nvSpPr>
              <p:cNvPr id="32" name="Freeform 9"/>
              <p:cNvSpPr/>
              <p:nvPr/>
            </p:nvSpPr>
            <p:spPr bwMode="auto">
              <a:xfrm>
                <a:off x="3662363" y="1381125"/>
                <a:ext cx="650875" cy="782637"/>
              </a:xfrm>
              <a:custGeom>
                <a:avLst/>
                <a:gdLst>
                  <a:gd name="T0" fmla="*/ 55 w 133"/>
                  <a:gd name="T1" fmla="*/ 160 h 160"/>
                  <a:gd name="T2" fmla="*/ 0 w 133"/>
                  <a:gd name="T3" fmla="*/ 160 h 160"/>
                  <a:gd name="T4" fmla="*/ 116 w 133"/>
                  <a:gd name="T5" fmla="*/ 0 h 160"/>
                  <a:gd name="T6" fmla="*/ 133 w 133"/>
                  <a:gd name="T7" fmla="*/ 53 h 160"/>
                  <a:gd name="T8" fmla="*/ 55 w 133"/>
                  <a:gd name="T9" fmla="*/ 160 h 160"/>
                </a:gdLst>
                <a:ahLst/>
                <a:cxnLst>
                  <a:cxn ang="0">
                    <a:pos x="T0" y="T1"/>
                  </a:cxn>
                  <a:cxn ang="0">
                    <a:pos x="T2" y="T3"/>
                  </a:cxn>
                  <a:cxn ang="0">
                    <a:pos x="T4" y="T5"/>
                  </a:cxn>
                  <a:cxn ang="0">
                    <a:pos x="T6" y="T7"/>
                  </a:cxn>
                  <a:cxn ang="0">
                    <a:pos x="T8" y="T9"/>
                  </a:cxn>
                </a:cxnLst>
                <a:rect l="0" t="0" r="r" b="b"/>
                <a:pathLst>
                  <a:path w="133" h="160">
                    <a:moveTo>
                      <a:pt x="55" y="160"/>
                    </a:moveTo>
                    <a:cubicBezTo>
                      <a:pt x="0" y="160"/>
                      <a:pt x="0" y="160"/>
                      <a:pt x="0" y="160"/>
                    </a:cubicBezTo>
                    <a:cubicBezTo>
                      <a:pt x="5" y="87"/>
                      <a:pt x="52" y="27"/>
                      <a:pt x="116" y="0"/>
                    </a:cubicBezTo>
                    <a:cubicBezTo>
                      <a:pt x="133" y="53"/>
                      <a:pt x="133" y="53"/>
                      <a:pt x="133" y="53"/>
                    </a:cubicBezTo>
                    <a:cubicBezTo>
                      <a:pt x="91" y="71"/>
                      <a:pt x="60" y="112"/>
                      <a:pt x="55" y="1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solidFill>
                    <a:prstClr val="black"/>
                  </a:solidFill>
                </a:endParaRPr>
              </a:p>
            </p:txBody>
          </p:sp>
        </p:grpSp>
        <p:sp>
          <p:nvSpPr>
            <p:cNvPr id="33" name="Oval 93"/>
            <p:cNvSpPr/>
            <p:nvPr/>
          </p:nvSpPr>
          <p:spPr>
            <a:xfrm>
              <a:off x="8479" y="2725"/>
              <a:ext cx="2178" cy="217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49" name="文本框 48"/>
          <p:cNvSpPr txBox="1"/>
          <p:nvPr/>
        </p:nvSpPr>
        <p:spPr>
          <a:xfrm>
            <a:off x="5197475" y="3811905"/>
            <a:ext cx="1412240" cy="460375"/>
          </a:xfrm>
          <a:prstGeom prst="rect">
            <a:avLst/>
          </a:prstGeom>
          <a:noFill/>
        </p:spPr>
        <p:txBody>
          <a:bodyPr wrap="square" rtlCol="0">
            <a:spAutoFit/>
          </a:bodyPr>
          <a:p>
            <a:r>
              <a:rPr lang="zh-CN" altLang="en-US" sz="2400" b="1"/>
              <a:t>核心素养</a:t>
            </a:r>
            <a:endParaRPr lang="zh-CN" altLang="en-US" sz="2400" b="1"/>
          </a:p>
        </p:txBody>
      </p:sp>
      <p:sp>
        <p:nvSpPr>
          <p:cNvPr id="92" name="任意多边形 91"/>
          <p:cNvSpPr/>
          <p:nvPr>
            <p:custDataLst>
              <p:tags r:id="rId1"/>
            </p:custDataLst>
          </p:nvPr>
        </p:nvSpPr>
        <p:spPr>
          <a:xfrm>
            <a:off x="354330" y="2287270"/>
            <a:ext cx="3526155" cy="1315085"/>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F74AD"/>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93" name="六边形 92"/>
          <p:cNvSpPr/>
          <p:nvPr>
            <p:custDataLst>
              <p:tags r:id="rId2"/>
            </p:custDataLst>
          </p:nvPr>
        </p:nvSpPr>
        <p:spPr>
          <a:xfrm>
            <a:off x="3552000" y="2270661"/>
            <a:ext cx="1543833" cy="1330891"/>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F74AD">
                  <a:lumMod val="75000"/>
                </a:srgbClr>
              </a:solidFill>
              <a:latin typeface="Arial" panose="020B0604020202020204" pitchFamily="34" charset="0"/>
              <a:ea typeface="微软雅黑" panose="020B0503020204020204" pitchFamily="34" charset="-122"/>
              <a:cs typeface="+mn-ea"/>
            </a:endParaRPr>
          </a:p>
        </p:txBody>
      </p:sp>
      <p:sp>
        <p:nvSpPr>
          <p:cNvPr id="95" name="任意多边形 94"/>
          <p:cNvSpPr/>
          <p:nvPr>
            <p:custDataLst>
              <p:tags r:id="rId3"/>
            </p:custDataLst>
          </p:nvPr>
        </p:nvSpPr>
        <p:spPr>
          <a:xfrm flipH="1">
            <a:off x="7897190" y="2271964"/>
            <a:ext cx="3649671" cy="1329836"/>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3498DB"/>
          </a:solidFill>
        </p:spPr>
        <p:txBody>
          <a:bodyPr rot="0" spcFirstLastPara="0" vertOverflow="overflow" horzOverflow="overflow" vert="horz" wrap="square" lIns="288000" tIns="45720" rIns="144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96" name="六边形 95"/>
          <p:cNvSpPr/>
          <p:nvPr>
            <p:custDataLst>
              <p:tags r:id="rId4"/>
            </p:custDataLst>
          </p:nvPr>
        </p:nvSpPr>
        <p:spPr>
          <a:xfrm flipH="1">
            <a:off x="6682289" y="2271437"/>
            <a:ext cx="1543833" cy="1330891"/>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3498DB">
                  <a:lumMod val="75000"/>
                </a:srgbClr>
              </a:solidFill>
              <a:latin typeface="Arial" panose="020B0604020202020204" pitchFamily="34" charset="0"/>
              <a:ea typeface="微软雅黑" panose="020B0503020204020204" pitchFamily="34" charset="-122"/>
              <a:cs typeface="+mn-ea"/>
            </a:endParaRPr>
          </a:p>
        </p:txBody>
      </p:sp>
      <p:sp>
        <p:nvSpPr>
          <p:cNvPr id="98" name="任意多边形 97"/>
          <p:cNvSpPr/>
          <p:nvPr>
            <p:custDataLst>
              <p:tags r:id="rId5"/>
            </p:custDataLst>
          </p:nvPr>
        </p:nvSpPr>
        <p:spPr>
          <a:xfrm>
            <a:off x="325755" y="4308475"/>
            <a:ext cx="3554730" cy="1329690"/>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1AA3AA"/>
          </a:solidFill>
        </p:spPr>
        <p:txBody>
          <a:bodyPr rot="0" spcFirstLastPara="0" vertOverflow="overflow" horzOverflow="overflow" vert="horz" wrap="square" lIns="144000" tIns="45720" rIns="288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99" name="六边形 98"/>
          <p:cNvSpPr/>
          <p:nvPr>
            <p:custDataLst>
              <p:tags r:id="rId6"/>
            </p:custDataLst>
          </p:nvPr>
        </p:nvSpPr>
        <p:spPr>
          <a:xfrm>
            <a:off x="3552000" y="4308657"/>
            <a:ext cx="1543833" cy="1330891"/>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1AA3AA">
                  <a:lumMod val="75000"/>
                </a:srgbClr>
              </a:solidFill>
              <a:latin typeface="Arial" panose="020B0604020202020204" pitchFamily="34" charset="0"/>
              <a:ea typeface="微软雅黑" panose="020B0503020204020204" pitchFamily="34" charset="-122"/>
              <a:cs typeface="+mn-ea"/>
            </a:endParaRPr>
          </a:p>
        </p:txBody>
      </p:sp>
      <p:sp>
        <p:nvSpPr>
          <p:cNvPr id="101" name="任意多边形 100"/>
          <p:cNvSpPr/>
          <p:nvPr>
            <p:custDataLst>
              <p:tags r:id="rId7"/>
            </p:custDataLst>
          </p:nvPr>
        </p:nvSpPr>
        <p:spPr>
          <a:xfrm flipH="1">
            <a:off x="7994364" y="4309959"/>
            <a:ext cx="3649671" cy="1329836"/>
          </a:xfrm>
          <a:custGeom>
            <a:avLst/>
            <a:gdLst>
              <a:gd name="connsiteX0" fmla="*/ 0 w 3032344"/>
              <a:gd name="connsiteY0" fmla="*/ 0 h 1104900"/>
              <a:gd name="connsiteX1" fmla="*/ 3031906 w 3032344"/>
              <a:gd name="connsiteY1" fmla="*/ 0 h 1104900"/>
              <a:gd name="connsiteX2" fmla="*/ 2755900 w 3032344"/>
              <a:gd name="connsiteY2" fmla="*/ 552012 h 1104900"/>
              <a:gd name="connsiteX3" fmla="*/ 3032344 w 3032344"/>
              <a:gd name="connsiteY3" fmla="*/ 1104900 h 1104900"/>
              <a:gd name="connsiteX4" fmla="*/ 0 w 3032344"/>
              <a:gd name="connsiteY4" fmla="*/ 110490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344" h="1104900">
                <a:moveTo>
                  <a:pt x="0" y="0"/>
                </a:moveTo>
                <a:lnTo>
                  <a:pt x="3031906" y="0"/>
                </a:lnTo>
                <a:lnTo>
                  <a:pt x="2755900" y="552012"/>
                </a:lnTo>
                <a:lnTo>
                  <a:pt x="3032344" y="1104900"/>
                </a:lnTo>
                <a:lnTo>
                  <a:pt x="0" y="1104900"/>
                </a:lnTo>
                <a:close/>
              </a:path>
            </a:pathLst>
          </a:custGeom>
          <a:solidFill>
            <a:srgbClr val="69A35B"/>
          </a:solidFill>
        </p:spPr>
        <p:txBody>
          <a:bodyPr rot="0" spcFirstLastPara="0" vertOverflow="overflow" horzOverflow="overflow" vert="horz" wrap="square" lIns="288000" tIns="45720" rIns="144000" bIns="45720" numCol="1" spcCol="0" rtlCol="0" fromWordArt="0" anchor="ctr" anchorCtr="0" forceAA="0" compatLnSpc="1">
            <a:noAutofit/>
          </a:bodyPr>
          <a:p>
            <a:pPr algn="just">
              <a:lnSpc>
                <a:spcPct val="130000"/>
              </a:lnSpc>
            </a:pPr>
            <a:endParaRPr lang="da-DK" altLang="zh-CN" dirty="0">
              <a:solidFill>
                <a:sysClr val="window" lastClr="FFFFFF"/>
              </a:solidFill>
            </a:endParaRPr>
          </a:p>
        </p:txBody>
      </p:sp>
      <p:sp>
        <p:nvSpPr>
          <p:cNvPr id="102" name="六边形 101"/>
          <p:cNvSpPr/>
          <p:nvPr>
            <p:custDataLst>
              <p:tags r:id="rId8"/>
            </p:custDataLst>
          </p:nvPr>
        </p:nvSpPr>
        <p:spPr>
          <a:xfrm flipH="1">
            <a:off x="6788969" y="4306892"/>
            <a:ext cx="1543833" cy="1330891"/>
          </a:xfrm>
          <a:prstGeom prst="hexagon">
            <a:avLst/>
          </a:prstGeom>
          <a:solidFill>
            <a:sysClr val="window" lastClr="FFFFFF">
              <a:lumMod val="95000"/>
            </a:sysClr>
          </a:solidFill>
          <a:ln>
            <a:noFill/>
          </a:ln>
          <a:effectLst>
            <a:innerShdw blurRad="114300">
              <a:srgbClr val="979A9C"/>
            </a:innerShdw>
          </a:effectLst>
        </p:spPr>
        <p:txBody>
          <a:bodyPr rot="0" spcFirstLastPara="0" vertOverflow="overflow" horzOverflow="overflow" vert="horz" wrap="square" lIns="0" tIns="0" rIns="0" bIns="0" numCol="1" spcCol="0" rtlCol="0" fromWordArt="0" anchor="ctr" anchorCtr="0" forceAA="0" compatLnSpc="1">
            <a:noAutofit/>
          </a:bodyPr>
          <a:p>
            <a:pPr algn="just">
              <a:lnSpc>
                <a:spcPct val="130000"/>
              </a:lnSpc>
            </a:pPr>
            <a:endParaRPr lang="en-US" altLang="zh-CN" b="1" dirty="0">
              <a:solidFill>
                <a:srgbClr val="69A35B">
                  <a:lumMod val="75000"/>
                </a:srgbClr>
              </a:solidFill>
              <a:latin typeface="Arial" panose="020B0604020202020204" pitchFamily="34" charset="0"/>
              <a:ea typeface="微软雅黑" panose="020B0503020204020204" pitchFamily="34" charset="-122"/>
              <a:cs typeface="+mn-ea"/>
            </a:endParaRPr>
          </a:p>
        </p:txBody>
      </p:sp>
      <p:sp>
        <p:nvSpPr>
          <p:cNvPr id="104" name="文本框 103"/>
          <p:cNvSpPr txBox="1"/>
          <p:nvPr>
            <p:custDataLst>
              <p:tags r:id="rId9"/>
            </p:custDataLst>
          </p:nvPr>
        </p:nvSpPr>
        <p:spPr>
          <a:xfrm>
            <a:off x="3766820" y="2381885"/>
            <a:ext cx="1114425" cy="852170"/>
          </a:xfrm>
          <a:prstGeom prst="rect">
            <a:avLst/>
          </a:prstGeom>
          <a:noFill/>
        </p:spPr>
        <p:txBody>
          <a:bodyPr wrap="square" lIns="90000" tIns="46800" rIns="90000" bIns="46800" rtlCol="0" anchor="ctr">
            <a:normAutofit fontScale="90000" lnSpcReduction="10000"/>
          </a:bodyPr>
          <a:p>
            <a:pPr algn="ctr"/>
            <a:endParaRPr lang="zh-CN" altLang="en-US" sz="2000" b="1">
              <a:solidFill>
                <a:srgbClr val="1F74AD"/>
              </a:solidFill>
              <a:latin typeface="Arial" panose="020B0604020202020204" pitchFamily="34" charset="0"/>
              <a:ea typeface="微软雅黑" panose="020B0503020204020204" pitchFamily="34" charset="-122"/>
            </a:endParaRPr>
          </a:p>
          <a:p>
            <a:pPr algn="ctr"/>
            <a:r>
              <a:rPr lang="zh-CN" altLang="en-US" sz="2000" b="1">
                <a:solidFill>
                  <a:srgbClr val="1F74AD"/>
                </a:solidFill>
                <a:latin typeface="Arial" panose="020B0604020202020204" pitchFamily="34" charset="0"/>
                <a:ea typeface="微软雅黑" panose="020B0503020204020204" pitchFamily="34" charset="-122"/>
              </a:rPr>
              <a:t>发展语</a:t>
            </a:r>
            <a:endParaRPr lang="zh-CN" altLang="en-US" sz="2000" b="1">
              <a:solidFill>
                <a:srgbClr val="1F74AD"/>
              </a:solidFill>
              <a:latin typeface="Arial" panose="020B0604020202020204" pitchFamily="34" charset="0"/>
              <a:ea typeface="微软雅黑" panose="020B0503020204020204" pitchFamily="34" charset="-122"/>
            </a:endParaRPr>
          </a:p>
          <a:p>
            <a:pPr algn="ctr"/>
            <a:r>
              <a:rPr lang="zh-CN" altLang="en-US" sz="2000" b="1">
                <a:solidFill>
                  <a:srgbClr val="1F74AD"/>
                </a:solidFill>
                <a:latin typeface="Arial" panose="020B0604020202020204" pitchFamily="34" charset="0"/>
                <a:ea typeface="微软雅黑" panose="020B0503020204020204" pitchFamily="34" charset="-122"/>
              </a:rPr>
              <a:t>言能力</a:t>
            </a:r>
            <a:endParaRPr lang="zh-CN" altLang="en-US" sz="2000" b="1">
              <a:solidFill>
                <a:srgbClr val="1F74AD"/>
              </a:solidFill>
              <a:latin typeface="Arial" panose="020B0604020202020204" pitchFamily="34" charset="0"/>
              <a:ea typeface="微软雅黑" panose="020B0503020204020204" pitchFamily="34" charset="-122"/>
            </a:endParaRPr>
          </a:p>
        </p:txBody>
      </p:sp>
      <p:sp>
        <p:nvSpPr>
          <p:cNvPr id="105" name="文本框 104"/>
          <p:cNvSpPr txBox="1"/>
          <p:nvPr>
            <p:custDataLst>
              <p:tags r:id="rId10"/>
            </p:custDataLst>
          </p:nvPr>
        </p:nvSpPr>
        <p:spPr>
          <a:xfrm>
            <a:off x="3834939" y="4551278"/>
            <a:ext cx="1035106" cy="851998"/>
          </a:xfrm>
          <a:prstGeom prst="rect">
            <a:avLst/>
          </a:prstGeom>
          <a:noFill/>
        </p:spPr>
        <p:txBody>
          <a:bodyPr wrap="square" lIns="90000" tIns="46800" rIns="90000" bIns="46800" rtlCol="0" anchor="ctr">
            <a:normAutofit lnSpcReduction="10000"/>
          </a:bodyPr>
          <a:p>
            <a:pPr algn="ctr"/>
            <a:r>
              <a:rPr lang="zh-CN" altLang="en-US" sz="2000" b="1">
                <a:solidFill>
                  <a:srgbClr val="1AA3AA"/>
                </a:solidFill>
                <a:latin typeface="Arial" panose="020B0604020202020204" pitchFamily="34" charset="0"/>
                <a:ea typeface="微软雅黑" panose="020B0503020204020204" pitchFamily="34" charset="-122"/>
              </a:rPr>
              <a:t>提升思维品质</a:t>
            </a:r>
            <a:endParaRPr lang="zh-CN" altLang="en-US" sz="2000" b="1">
              <a:solidFill>
                <a:srgbClr val="1AA3AA"/>
              </a:solidFill>
              <a:latin typeface="Arial" panose="020B0604020202020204" pitchFamily="34" charset="0"/>
              <a:ea typeface="微软雅黑" panose="020B0503020204020204" pitchFamily="34" charset="-122"/>
            </a:endParaRPr>
          </a:p>
        </p:txBody>
      </p:sp>
      <p:sp>
        <p:nvSpPr>
          <p:cNvPr id="106" name="文本框 105"/>
          <p:cNvSpPr txBox="1"/>
          <p:nvPr>
            <p:custDataLst>
              <p:tags r:id="rId11"/>
            </p:custDataLst>
          </p:nvPr>
        </p:nvSpPr>
        <p:spPr>
          <a:xfrm>
            <a:off x="6996978" y="2520408"/>
            <a:ext cx="1035106" cy="851998"/>
          </a:xfrm>
          <a:prstGeom prst="rect">
            <a:avLst/>
          </a:prstGeom>
          <a:noFill/>
        </p:spPr>
        <p:txBody>
          <a:bodyPr wrap="square" lIns="90000" tIns="46800" rIns="90000" bIns="46800" rtlCol="0" anchor="ctr">
            <a:normAutofit lnSpcReduction="10000"/>
          </a:bodyPr>
          <a:p>
            <a:pPr algn="ctr"/>
            <a:r>
              <a:rPr lang="zh-CN" altLang="en-US" sz="2000" b="1">
                <a:solidFill>
                  <a:srgbClr val="3498DB"/>
                </a:solidFill>
                <a:latin typeface="Arial" panose="020B0604020202020204" pitchFamily="34" charset="0"/>
                <a:ea typeface="微软雅黑" panose="020B0503020204020204" pitchFamily="34" charset="-122"/>
              </a:rPr>
              <a:t>培育文化意识</a:t>
            </a:r>
            <a:endParaRPr lang="zh-CN" altLang="en-US" sz="2000" b="1">
              <a:solidFill>
                <a:srgbClr val="3498DB"/>
              </a:solidFill>
              <a:latin typeface="Arial" panose="020B0604020202020204" pitchFamily="34" charset="0"/>
              <a:ea typeface="微软雅黑" panose="020B0503020204020204" pitchFamily="34" charset="-122"/>
            </a:endParaRPr>
          </a:p>
        </p:txBody>
      </p:sp>
      <p:sp>
        <p:nvSpPr>
          <p:cNvPr id="107" name="文本框 106"/>
          <p:cNvSpPr txBox="1"/>
          <p:nvPr>
            <p:custDataLst>
              <p:tags r:id="rId12"/>
            </p:custDataLst>
          </p:nvPr>
        </p:nvSpPr>
        <p:spPr>
          <a:xfrm>
            <a:off x="7078258" y="4586344"/>
            <a:ext cx="1035106" cy="851998"/>
          </a:xfrm>
          <a:prstGeom prst="rect">
            <a:avLst/>
          </a:prstGeom>
          <a:noFill/>
        </p:spPr>
        <p:txBody>
          <a:bodyPr wrap="square" lIns="90000" tIns="46800" rIns="90000" bIns="46800" rtlCol="0" anchor="ctr">
            <a:normAutofit lnSpcReduction="10000"/>
          </a:bodyPr>
          <a:p>
            <a:pPr algn="ctr"/>
            <a:r>
              <a:rPr lang="zh-CN" altLang="en-US" sz="2000" b="1">
                <a:solidFill>
                  <a:srgbClr val="69A35B"/>
                </a:solidFill>
                <a:latin typeface="Arial" panose="020B0604020202020204" pitchFamily="34" charset="0"/>
                <a:ea typeface="微软雅黑" panose="020B0503020204020204" pitchFamily="34" charset="-122"/>
              </a:rPr>
              <a:t>提高学习能力</a:t>
            </a:r>
            <a:endParaRPr lang="zh-CN" altLang="en-US" sz="2000" b="1">
              <a:solidFill>
                <a:srgbClr val="69A35B"/>
              </a:solidFill>
              <a:latin typeface="Arial" panose="020B0604020202020204" pitchFamily="34" charset="0"/>
              <a:ea typeface="微软雅黑" panose="020B0503020204020204" pitchFamily="34" charset="-122"/>
            </a:endParaRPr>
          </a:p>
        </p:txBody>
      </p:sp>
      <p:sp>
        <p:nvSpPr>
          <p:cNvPr id="108" name="文本框 107"/>
          <p:cNvSpPr txBox="1"/>
          <p:nvPr>
            <p:custDataLst>
              <p:tags r:id="rId13"/>
            </p:custDataLst>
          </p:nvPr>
        </p:nvSpPr>
        <p:spPr>
          <a:xfrm>
            <a:off x="372745" y="2360295"/>
            <a:ext cx="3179445" cy="993775"/>
          </a:xfrm>
          <a:prstGeom prst="rect">
            <a:avLst/>
          </a:prstGeom>
          <a:noFill/>
        </p:spPr>
        <p:txBody>
          <a:bodyPr wrap="square" lIns="90000" tIns="46800" rIns="90000" bIns="46800" rtlCol="0" anchor="ctr">
            <a:noAutofit/>
          </a:bodyPr>
          <a:p>
            <a:pPr algn="l"/>
            <a:r>
              <a:rPr lang="zh-CN" altLang="en-US" sz="1600">
                <a:solidFill>
                  <a:sysClr val="window" lastClr="FFFFFF"/>
                </a:solidFill>
                <a:latin typeface="Arial" panose="020B0604020202020204" pitchFamily="34" charset="0"/>
                <a:ea typeface="微软雅黑" panose="020B0503020204020204" pitchFamily="34" charset="-122"/>
              </a:rPr>
              <a:t>能够在感知、体验，积累和运用等语言实践活动中，逐步形成语言意识，积累语言经验，进行有意义的沟通与交流</a:t>
            </a:r>
            <a:endParaRPr lang="zh-CN" altLang="en-US" sz="1600">
              <a:solidFill>
                <a:sysClr val="window" lastClr="FFFFFF"/>
              </a:solidFill>
              <a:latin typeface="Arial" panose="020B0604020202020204" pitchFamily="34" charset="0"/>
              <a:ea typeface="微软雅黑" panose="020B0503020204020204" pitchFamily="34" charset="-122"/>
            </a:endParaRPr>
          </a:p>
        </p:txBody>
      </p:sp>
      <p:sp>
        <p:nvSpPr>
          <p:cNvPr id="109" name="文本框 108"/>
          <p:cNvSpPr txBox="1"/>
          <p:nvPr>
            <p:custDataLst>
              <p:tags r:id="rId14"/>
            </p:custDataLst>
          </p:nvPr>
        </p:nvSpPr>
        <p:spPr>
          <a:xfrm>
            <a:off x="375285" y="4407535"/>
            <a:ext cx="3077210" cy="1153160"/>
          </a:xfrm>
          <a:prstGeom prst="rect">
            <a:avLst/>
          </a:prstGeom>
          <a:noFill/>
        </p:spPr>
        <p:txBody>
          <a:bodyPr wrap="square" lIns="90000" tIns="46800" rIns="90000" bIns="46800" rtlCol="0" anchor="ctr">
            <a:noAutofit/>
          </a:bodyPr>
          <a:p>
            <a:pPr algn="l"/>
            <a:r>
              <a:rPr lang="zh-CN" altLang="en-US" sz="1600">
                <a:solidFill>
                  <a:sysClr val="window" lastClr="FFFFFF"/>
                </a:solidFill>
                <a:latin typeface="Arial" panose="020B0604020202020204" pitchFamily="34" charset="0"/>
                <a:ea typeface="微软雅黑" panose="020B0503020204020204" pitchFamily="34" charset="-122"/>
              </a:rPr>
              <a:t>能够在语言学习中发展思维，在思维发展中推进语言学习；初步从多角度观察和认识世界、看待事物，有理有据、有条理地表达观点</a:t>
            </a:r>
            <a:endParaRPr lang="zh-CN" altLang="en-US" sz="1600">
              <a:solidFill>
                <a:sysClr val="window" lastClr="FFFFFF"/>
              </a:solidFill>
              <a:latin typeface="Arial" panose="020B0604020202020204" pitchFamily="34" charset="0"/>
              <a:ea typeface="微软雅黑" panose="020B0503020204020204" pitchFamily="34" charset="-122"/>
            </a:endParaRPr>
          </a:p>
        </p:txBody>
      </p:sp>
      <p:sp>
        <p:nvSpPr>
          <p:cNvPr id="110" name="文本框 109"/>
          <p:cNvSpPr txBox="1"/>
          <p:nvPr>
            <p:custDataLst>
              <p:tags r:id="rId15"/>
            </p:custDataLst>
          </p:nvPr>
        </p:nvSpPr>
        <p:spPr>
          <a:xfrm>
            <a:off x="8230256" y="2360525"/>
            <a:ext cx="3179535" cy="1152973"/>
          </a:xfrm>
          <a:prstGeom prst="rect">
            <a:avLst/>
          </a:prstGeom>
          <a:noFill/>
        </p:spPr>
        <p:txBody>
          <a:bodyPr wrap="square" lIns="90000" tIns="46800" rIns="90000" bIns="46800" rtlCol="0" anchor="ctr">
            <a:noAutofit/>
          </a:bodyPr>
          <a:p>
            <a:pPr algn="l"/>
            <a:r>
              <a:rPr lang="zh-CN" altLang="en-US" sz="1600">
                <a:solidFill>
                  <a:sysClr val="window" lastClr="FFFFFF"/>
                </a:solidFill>
                <a:latin typeface="Arial" panose="020B0604020202020204" pitchFamily="34" charset="0"/>
                <a:ea typeface="微软雅黑" panose="020B0503020204020204" pitchFamily="34" charset="-122"/>
              </a:rPr>
              <a:t>能够了解不同国家的优秀文明成果，比较中外文化的异同，发展跨文化沟通与交流的能力，形成健康向上的审美情趣和正确的价值观</a:t>
            </a:r>
            <a:endParaRPr lang="zh-CN" altLang="en-US" sz="1600">
              <a:solidFill>
                <a:sysClr val="window" lastClr="FFFFFF"/>
              </a:solidFill>
              <a:latin typeface="Arial" panose="020B0604020202020204" pitchFamily="34" charset="0"/>
              <a:ea typeface="微软雅黑" panose="020B0503020204020204" pitchFamily="34" charset="-122"/>
            </a:endParaRPr>
          </a:p>
        </p:txBody>
      </p:sp>
      <p:sp>
        <p:nvSpPr>
          <p:cNvPr id="111" name="文本框 110"/>
          <p:cNvSpPr txBox="1"/>
          <p:nvPr>
            <p:custDataLst>
              <p:tags r:id="rId16"/>
            </p:custDataLst>
          </p:nvPr>
        </p:nvSpPr>
        <p:spPr>
          <a:xfrm>
            <a:off x="8314522" y="4400296"/>
            <a:ext cx="3179535" cy="1152973"/>
          </a:xfrm>
          <a:prstGeom prst="rect">
            <a:avLst/>
          </a:prstGeom>
          <a:noFill/>
        </p:spPr>
        <p:txBody>
          <a:bodyPr wrap="square" lIns="90000" tIns="46800" rIns="90000" bIns="46800" rtlCol="0" anchor="ctr">
            <a:noAutofit/>
          </a:bodyPr>
          <a:p>
            <a:pPr algn="l"/>
            <a:r>
              <a:rPr lang="zh-CN" altLang="en-US" sz="1600">
                <a:solidFill>
                  <a:sysClr val="window" lastClr="FFFFFF"/>
                </a:solidFill>
                <a:latin typeface="Arial" panose="020B0604020202020204" pitchFamily="34" charset="0"/>
                <a:ea typeface="微软雅黑" panose="020B0503020204020204" pitchFamily="34" charset="-122"/>
              </a:rPr>
              <a:t>能够树立正确的英语学习目标，保持学习兴趣，主动参与语言实践活动；在学子中注意倾听、乐于交流、大胆尝试；学会自主探究；合作互助</a:t>
            </a:r>
            <a:endParaRPr lang="zh-CN" altLang="en-US" sz="1600">
              <a:solidFill>
                <a:sysClr val="window" lastClr="FFFFFF"/>
              </a:solidFill>
              <a:latin typeface="Arial" panose="020B0604020202020204"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
                                        </p:tgtEl>
                                        <p:attrNameLst>
                                          <p:attrName>ppt_y</p:attrName>
                                        </p:attrNameLst>
                                      </p:cBhvr>
                                      <p:tavLst>
                                        <p:tav tm="0">
                                          <p:val>
                                            <p:strVal val="#ppt_y"/>
                                          </p:val>
                                        </p:tav>
                                        <p:tav tm="100000">
                                          <p:val>
                                            <p:strVal val="#ppt_y"/>
                                          </p:val>
                                        </p:tav>
                                      </p:tavLst>
                                    </p:anim>
                                    <p:anim calcmode="lin" valueType="num">
                                      <p:cBhvr>
                                        <p:cTn id="16"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750" fill="hold"/>
                                        <p:tgtEl>
                                          <p:spTgt spid="51"/>
                                        </p:tgtEl>
                                        <p:attrNameLst>
                                          <p:attrName>ppt_w</p:attrName>
                                        </p:attrNameLst>
                                      </p:cBhvr>
                                      <p:tavLst>
                                        <p:tav tm="0">
                                          <p:val>
                                            <p:fltVal val="0"/>
                                          </p:val>
                                        </p:tav>
                                        <p:tav tm="100000">
                                          <p:val>
                                            <p:strVal val="#ppt_w"/>
                                          </p:val>
                                        </p:tav>
                                      </p:tavLst>
                                    </p:anim>
                                    <p:anim calcmode="lin" valueType="num">
                                      <p:cBhvr>
                                        <p:cTn id="22" dur="750" fill="hold"/>
                                        <p:tgtEl>
                                          <p:spTgt spid="51"/>
                                        </p:tgtEl>
                                        <p:attrNameLst>
                                          <p:attrName>ppt_h</p:attrName>
                                        </p:attrNameLst>
                                      </p:cBhvr>
                                      <p:tavLst>
                                        <p:tav tm="0">
                                          <p:val>
                                            <p:fltVal val="0"/>
                                          </p:val>
                                        </p:tav>
                                        <p:tav tm="100000">
                                          <p:val>
                                            <p:strVal val="#ppt_h"/>
                                          </p:val>
                                        </p:tav>
                                      </p:tavLst>
                                    </p:anim>
                                    <p:animEffect transition="in" filter="fade">
                                      <p:cBhvr>
                                        <p:cTn id="23" dur="750"/>
                                        <p:tgtEl>
                                          <p:spTgt spid="51"/>
                                        </p:tgtEl>
                                      </p:cBhvr>
                                    </p:animEffect>
                                  </p:childTnLst>
                                </p:cTn>
                              </p:par>
                            </p:childTnLst>
                          </p:cTn>
                        </p:par>
                        <p:par>
                          <p:cTn id="24" fill="hold">
                            <p:stCondLst>
                              <p:cond delay="759"/>
                            </p:stCondLst>
                            <p:childTnLst>
                              <p:par>
                                <p:cTn id="25" presetID="21" presetClass="entr" presetSubtype="2" fill="hold" nodeType="afterEffect">
                                  <p:stCondLst>
                                    <p:cond delay="0"/>
                                  </p:stCondLst>
                                  <p:childTnLst>
                                    <p:set>
                                      <p:cBhvr>
                                        <p:cTn id="26" dur="1000" fill="hold">
                                          <p:stCondLst>
                                            <p:cond delay="0"/>
                                          </p:stCondLst>
                                        </p:cTn>
                                        <p:tgtEl>
                                          <p:spTgt spid="25"/>
                                        </p:tgtEl>
                                        <p:attrNameLst>
                                          <p:attrName>style.visibility</p:attrName>
                                        </p:attrNameLst>
                                      </p:cBhvr>
                                      <p:to>
                                        <p:strVal val="visible"/>
                                      </p:to>
                                    </p:set>
                                    <p:animEffect transition="in" filter="wheel(2)">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721360" y="1032510"/>
            <a:ext cx="4861560" cy="521970"/>
          </a:xfrm>
          <a:prstGeom prst="rect">
            <a:avLst/>
          </a:prstGeom>
          <a:noFill/>
        </p:spPr>
        <p:txBody>
          <a:bodyPr wrap="square" rtlCol="0">
            <a:spAutoFit/>
          </a:bodyPr>
          <a:p>
            <a:r>
              <a:rPr lang="en-US" altLang="zh-CN" sz="2800" b="1"/>
              <a:t>1.2.2 </a:t>
            </a:r>
            <a:r>
              <a:rPr lang="zh-CN" altLang="en-US" sz="2800" b="1"/>
              <a:t>学段目标（学段分级）：</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1.2 </a:t>
            </a:r>
            <a:r>
              <a:rPr lang="zh-CN" altLang="en-US" sz="3200" b="1" dirty="0">
                <a:solidFill>
                  <a:schemeClr val="tx1"/>
                </a:solidFill>
                <a:sym typeface="+mn-ea"/>
              </a:rPr>
              <a:t>课程目标</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pic>
        <p:nvPicPr>
          <p:cNvPr id="2097165" name="Picture 2" descr="C:\Users\Administrator\Desktop\downloadfile-1661921275583.jpeg"/>
          <p:cNvPicPr>
            <a:picLocks noChangeAspect="1" noChangeArrowheads="1"/>
          </p:cNvPicPr>
          <p:nvPr/>
        </p:nvPicPr>
        <p:blipFill rotWithShape="1">
          <a:blip r:embed="rId1"/>
          <a:srcRect l="12863" t="34493" r="20167" b="8670"/>
          <a:stretch>
            <a:fillRect/>
          </a:stretch>
        </p:blipFill>
        <p:spPr bwMode="auto">
          <a:xfrm>
            <a:off x="6560185" y="2224405"/>
            <a:ext cx="4936490" cy="3448050"/>
          </a:xfrm>
          <a:prstGeom prst="rect">
            <a:avLst/>
          </a:prstGeom>
          <a:noFill/>
        </p:spPr>
      </p:pic>
      <p:sp>
        <p:nvSpPr>
          <p:cNvPr id="31" name="文本框 30"/>
          <p:cNvSpPr txBox="1"/>
          <p:nvPr/>
        </p:nvSpPr>
        <p:spPr>
          <a:xfrm>
            <a:off x="618490" y="2508250"/>
            <a:ext cx="5779135" cy="1198880"/>
          </a:xfrm>
          <a:prstGeom prst="rect">
            <a:avLst/>
          </a:prstGeom>
          <a:noFill/>
        </p:spPr>
        <p:txBody>
          <a:bodyPr wrap="square" rtlCol="0">
            <a:spAutoFit/>
          </a:bodyPr>
          <a:p>
            <a:r>
              <a:rPr lang="zh-CN" altLang="en-US"/>
              <a:t>遵循外语学习规律，立足我国义务教育阶段英语教育实际，按照英语能力发展进阶，建立了循序渐进、可持续发展的九年义务教育英语分级体系，由低到高明确了学习内容与要求：</a:t>
            </a:r>
            <a:endParaRPr lang="zh-CN" altLang="en-US"/>
          </a:p>
        </p:txBody>
      </p:sp>
      <p:sp>
        <p:nvSpPr>
          <p:cNvPr id="36" name="文本框 35"/>
          <p:cNvSpPr txBox="1"/>
          <p:nvPr/>
        </p:nvSpPr>
        <p:spPr>
          <a:xfrm>
            <a:off x="618490" y="3945890"/>
            <a:ext cx="5462270" cy="922020"/>
          </a:xfrm>
          <a:prstGeom prst="rect">
            <a:avLst/>
          </a:prstGeom>
          <a:noFill/>
        </p:spPr>
        <p:txBody>
          <a:bodyPr wrap="square" rtlCol="0">
            <a:spAutoFit/>
          </a:bodyPr>
          <a:p>
            <a:r>
              <a:rPr lang="zh-CN" altLang="en-US"/>
              <a:t>义务教育英语课程分为三个学段，各学段目标设有相应的级别，</a:t>
            </a:r>
            <a:r>
              <a:rPr lang="en-US" altLang="zh-CN"/>
              <a:t>3~4</a:t>
            </a:r>
            <a:r>
              <a:rPr lang="zh-CN" altLang="en-US"/>
              <a:t>年级学段应达到一级目标，</a:t>
            </a:r>
            <a:r>
              <a:rPr lang="en-US" altLang="zh-CN"/>
              <a:t>5~6</a:t>
            </a:r>
            <a:r>
              <a:rPr lang="zh-CN" altLang="en-US"/>
              <a:t>年级学段应达到二级目标，</a:t>
            </a:r>
            <a:r>
              <a:rPr lang="en-US" altLang="zh-CN"/>
              <a:t>7~9</a:t>
            </a:r>
            <a:r>
              <a:rPr lang="zh-CN" altLang="en-US"/>
              <a:t>年级学段应达到三级目标。</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4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5"/>
                                        </p:tgtEl>
                                        <p:attrNameLst>
                                          <p:attrName>ppt_y</p:attrName>
                                        </p:attrNameLst>
                                      </p:cBhvr>
                                      <p:tavLst>
                                        <p:tav tm="0">
                                          <p:val>
                                            <p:strVal val="#ppt_y"/>
                                          </p:val>
                                        </p:tav>
                                        <p:tav tm="100000">
                                          <p:val>
                                            <p:strVal val="#ppt_y"/>
                                          </p:val>
                                        </p:tav>
                                      </p:tavLst>
                                    </p:anim>
                                    <p:anim calcmode="lin" valueType="num">
                                      <p:cBhvr>
                                        <p:cTn id="9" dur="4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31838"/>
            <a:ext cx="759125" cy="693420"/>
            <a:chOff x="0" y="532828"/>
            <a:chExt cx="759125" cy="568897"/>
          </a:xfrm>
          <a:solidFill>
            <a:srgbClr val="0170C1"/>
          </a:solidFill>
        </p:grpSpPr>
        <p:sp>
          <p:nvSpPr>
            <p:cNvPr id="4" name="矩形 3"/>
            <p:cNvSpPr/>
            <p:nvPr/>
          </p:nvSpPr>
          <p:spPr>
            <a:xfrm>
              <a:off x="0" y="532828"/>
              <a:ext cx="238791" cy="568897"/>
            </a:xfrm>
            <a:prstGeom prst="rect">
              <a:avLst/>
            </a:prstGeom>
            <a:solidFill>
              <a:srgbClr val="03B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1410" y="532828"/>
              <a:ext cx="107228" cy="568897"/>
            </a:xfrm>
            <a:prstGeom prst="rect">
              <a:avLst/>
            </a:prstGeom>
            <a:solidFill>
              <a:srgbClr val="88A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257" y="532828"/>
              <a:ext cx="67464" cy="568897"/>
            </a:xfrm>
            <a:prstGeom prst="rect">
              <a:avLst/>
            </a:prstGeom>
            <a:solidFill>
              <a:srgbClr val="F0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1341" y="532828"/>
              <a:ext cx="37784" cy="568897"/>
            </a:xfrm>
            <a:prstGeom prst="rect">
              <a:avLst/>
            </a:prstGeom>
            <a:solidFill>
              <a:srgbClr val="E3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0" y="922175"/>
            <a:ext cx="12190413" cy="45719"/>
            <a:chOff x="0" y="532828"/>
            <a:chExt cx="759125" cy="568897"/>
          </a:xfrm>
          <a:solidFill>
            <a:srgbClr val="03B9CE"/>
          </a:solidFill>
        </p:grpSpPr>
        <p:sp>
          <p:nvSpPr>
            <p:cNvPr id="10" name="矩形 9"/>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8791" y="532828"/>
              <a:ext cx="209847"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638" y="532828"/>
              <a:ext cx="170083"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871" y="532828"/>
              <a:ext cx="14225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flipH="1">
            <a:off x="3460542" y="5225081"/>
            <a:ext cx="2686815"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47435" y="5224780"/>
            <a:ext cx="2282825" cy="1905"/>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2700000" flipH="1">
            <a:off x="4148373" y="4519000"/>
            <a:ext cx="2341939"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8900000">
            <a:off x="5382409" y="4559005"/>
            <a:ext cx="2686815" cy="0"/>
          </a:xfrm>
          <a:prstGeom prst="line">
            <a:avLst/>
          </a:prstGeom>
          <a:ln w="12700">
            <a:solidFill>
              <a:schemeClr val="tx1">
                <a:lumMod val="65000"/>
                <a:lumOff val="3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958215" y="3760470"/>
            <a:ext cx="2876550" cy="2820670"/>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0" name="TextBox 19"/>
          <p:cNvSpPr txBox="1"/>
          <p:nvPr/>
        </p:nvSpPr>
        <p:spPr>
          <a:xfrm>
            <a:off x="1050290" y="4066540"/>
            <a:ext cx="2877185" cy="2440940"/>
          </a:xfrm>
          <a:prstGeom prst="rect">
            <a:avLst/>
          </a:prstGeom>
          <a:noFill/>
        </p:spPr>
        <p:txBody>
          <a:bodyPr wrap="square" lIns="163841" tIns="81919" rIns="163841" bIns="81919" rtlCol="0">
            <a:spAutoFit/>
          </a:bodyPr>
          <a:lstStyle/>
          <a:p>
            <a:pPr>
              <a:buNone/>
            </a:pPr>
            <a:r>
              <a:rPr lang="en-US" altLang="zh-CN" sz="2000" b="1" dirty="0">
                <a:solidFill>
                  <a:schemeClr val="bg1"/>
                </a:solidFill>
                <a:latin typeface="华文细黑" panose="02010600040101010101" pitchFamily="2" charset="-122"/>
                <a:sym typeface="+mn-ea"/>
              </a:rPr>
              <a:t>  </a:t>
            </a:r>
            <a:r>
              <a:rPr lang="zh-CN" altLang="en-US" sz="2000" b="1" dirty="0">
                <a:solidFill>
                  <a:schemeClr val="bg1"/>
                </a:solidFill>
                <a:latin typeface="华文细黑" panose="02010600040101010101" pitchFamily="2" charset="-122"/>
                <a:sym typeface="+mn-ea"/>
              </a:rPr>
              <a:t>语言能力：</a:t>
            </a:r>
            <a:r>
              <a:rPr lang="zh-CN" sz="1600" b="1" dirty="0">
                <a:latin typeface="华文细黑" panose="02010600040101010101" pitchFamily="2" charset="-122"/>
                <a:sym typeface="+mn-ea"/>
              </a:rPr>
              <a:t>积累常用</a:t>
            </a:r>
            <a:endParaRPr lang="zh-CN" sz="1600" b="1" dirty="0">
              <a:latin typeface="华文细黑" panose="02010600040101010101" pitchFamily="2" charset="-122"/>
              <a:sym typeface="+mn-ea"/>
            </a:endParaRPr>
          </a:p>
          <a:p>
            <a:pPr>
              <a:buNone/>
            </a:pPr>
            <a:r>
              <a:rPr lang="zh-CN" sz="1600" b="1" dirty="0">
                <a:latin typeface="华文细黑" panose="02010600040101010101" pitchFamily="2" charset="-122"/>
                <a:sym typeface="+mn-ea"/>
              </a:rPr>
              <a:t>的单词，词组搭配，了解句子结构特征，掌握语法的运用能听读懂语言简单的语篇，记录，提取并归纳其关键信息，整体理解和简要概括主要内容，能围绕相关主题，</a:t>
            </a:r>
            <a:r>
              <a:rPr lang="en-US" altLang="zh-CN" sz="1600" b="1" dirty="0">
                <a:latin typeface="华文细黑" panose="02010600040101010101" pitchFamily="2" charset="-122"/>
                <a:sym typeface="+mn-ea"/>
              </a:rPr>
              <a:t>        </a:t>
            </a:r>
            <a:r>
              <a:rPr lang="zh-CN" sz="1600" b="1" dirty="0">
                <a:latin typeface="华文细黑" panose="02010600040101010101" pitchFamily="2" charset="-122"/>
                <a:sym typeface="+mn-ea"/>
              </a:rPr>
              <a:t>运用所学语言，与他人</a:t>
            </a:r>
            <a:endParaRPr lang="zh-CN" sz="1600" b="1" dirty="0">
              <a:latin typeface="华文细黑" panose="02010600040101010101" pitchFamily="2" charset="-122"/>
              <a:sym typeface="+mn-ea"/>
            </a:endParaRPr>
          </a:p>
          <a:p>
            <a:pPr>
              <a:buNone/>
            </a:pPr>
            <a:r>
              <a:rPr lang="en-US" altLang="zh-CN" sz="1600" b="1" dirty="0">
                <a:latin typeface="华文细黑" panose="02010600040101010101" pitchFamily="2" charset="-122"/>
                <a:sym typeface="+mn-ea"/>
              </a:rPr>
              <a:t>        </a:t>
            </a:r>
            <a:r>
              <a:rPr lang="zh-CN" sz="1600" b="1" dirty="0">
                <a:latin typeface="华文细黑" panose="02010600040101010101" pitchFamily="2" charset="-122"/>
                <a:sym typeface="+mn-ea"/>
              </a:rPr>
              <a:t>进行日常交流</a:t>
            </a:r>
            <a:r>
              <a:rPr lang="zh-CN" altLang="en-US" sz="1600" b="1" dirty="0">
                <a:latin typeface="华文细黑" panose="02010600040101010101" pitchFamily="2" charset="-122"/>
                <a:sym typeface="+mn-ea"/>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966970" y="4624705"/>
            <a:ext cx="2265680" cy="1781810"/>
            <a:chOff x="3815003" y="3087488"/>
            <a:chExt cx="2237712" cy="2237713"/>
          </a:xfrm>
          <a:solidFill>
            <a:srgbClr val="03B9CE"/>
          </a:solidFill>
        </p:grpSpPr>
        <p:sp>
          <p:nvSpPr>
            <p:cNvPr id="22" name="椭圆 21"/>
            <p:cNvSpPr/>
            <p:nvPr/>
          </p:nvSpPr>
          <p:spPr>
            <a:xfrm>
              <a:off x="3993415" y="3271064"/>
              <a:ext cx="1872208" cy="1872208"/>
            </a:xfrm>
            <a:prstGeom prst="ellipse">
              <a:avLst/>
            </a:prstGeom>
            <a:solidFill>
              <a:srgbClr val="03B9C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4"/>
            <p:cNvSpPr/>
            <p:nvPr/>
          </p:nvSpPr>
          <p:spPr>
            <a:xfrm>
              <a:off x="3815003" y="3087488"/>
              <a:ext cx="2237712" cy="223771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Rectangle 11"/>
          <p:cNvSpPr>
            <a:spLocks noChangeArrowheads="1"/>
          </p:cNvSpPr>
          <p:nvPr/>
        </p:nvSpPr>
        <p:spPr bwMode="gray">
          <a:xfrm>
            <a:off x="4965049" y="5224969"/>
            <a:ext cx="2239524" cy="579120"/>
          </a:xfrm>
          <a:prstGeom prst="rect">
            <a:avLst/>
          </a:prstGeom>
          <a:noFill/>
          <a:ln>
            <a:noFill/>
          </a:ln>
        </p:spPr>
        <p:txBody>
          <a:bodyPr wrap="square" lIns="133438" tIns="66719" rIns="133438" bIns="66719">
            <a:spAutoFit/>
          </a:bodyPr>
          <a:lstStyle/>
          <a:p>
            <a:pPr algn="ctr"/>
            <a:r>
              <a:rPr lang="zh-CN" altLang="en-US" sz="2900" b="1" dirty="0">
                <a:solidFill>
                  <a:schemeClr val="tx1"/>
                </a:solidFill>
                <a:latin typeface="微软雅黑" panose="020B0503020204020204" pitchFamily="34" charset="-122"/>
                <a:ea typeface="微软雅黑" panose="020B0503020204020204" pitchFamily="34" charset="-122"/>
              </a:rPr>
              <a:t>学段目标</a:t>
            </a:r>
            <a:endParaRPr lang="zh-CN" altLang="en-US" sz="2900" b="1" dirty="0">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3058160" y="1506855"/>
            <a:ext cx="2832100" cy="2732405"/>
          </a:xfrm>
          <a:prstGeom prst="ellipse">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6" name="椭圆 25"/>
          <p:cNvSpPr/>
          <p:nvPr/>
        </p:nvSpPr>
        <p:spPr>
          <a:xfrm>
            <a:off x="6612890" y="1257935"/>
            <a:ext cx="3135630" cy="2873375"/>
          </a:xfrm>
          <a:prstGeom prst="ellipse">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28" name="椭圆 27"/>
          <p:cNvSpPr/>
          <p:nvPr/>
        </p:nvSpPr>
        <p:spPr>
          <a:xfrm>
            <a:off x="8493125" y="3831590"/>
            <a:ext cx="3223895" cy="2882900"/>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lstStyle/>
          <a:p>
            <a:pPr algn="ctr"/>
            <a:endParaRPr lang="zh-CN" altLang="en-US"/>
          </a:p>
        </p:txBody>
      </p:sp>
      <p:sp>
        <p:nvSpPr>
          <p:cNvPr id="30" name="TextBox 29"/>
          <p:cNvSpPr txBox="1"/>
          <p:nvPr/>
        </p:nvSpPr>
        <p:spPr>
          <a:xfrm>
            <a:off x="6871335" y="1554480"/>
            <a:ext cx="2791460" cy="2195195"/>
          </a:xfrm>
          <a:prstGeom prst="rect">
            <a:avLst/>
          </a:prstGeom>
          <a:noFill/>
        </p:spPr>
        <p:txBody>
          <a:bodyPr wrap="square" lIns="163841" tIns="81919" rIns="163841" bIns="81919" rtlCol="0">
            <a:spAutoFit/>
          </a:bodyPr>
          <a:lstStyle/>
          <a:p>
            <a:pPr algn="ctr"/>
            <a:r>
              <a:rPr lang="zh-CN" altLang="en-US" sz="2000" b="1" dirty="0">
                <a:solidFill>
                  <a:schemeClr val="bg1"/>
                </a:solidFill>
                <a:latin typeface="华文细黑" panose="02010600040101010101" pitchFamily="2" charset="-122"/>
                <a:sym typeface="+mn-ea"/>
              </a:rPr>
              <a:t>思维品质：</a:t>
            </a:r>
            <a:endParaRPr lang="zh-CN" altLang="en-US" sz="2000" b="1" dirty="0">
              <a:solidFill>
                <a:schemeClr val="bg1"/>
              </a:solidFill>
              <a:latin typeface="华文细黑" panose="02010600040101010101" pitchFamily="2" charset="-122"/>
              <a:sym typeface="+mn-ea"/>
            </a:endParaRPr>
          </a:p>
          <a:p>
            <a:pPr algn="ctr"/>
            <a:r>
              <a:rPr lang="zh-CN" altLang="en-US" sz="1600" b="1" dirty="0">
                <a:latin typeface="华文细黑" panose="02010600040101010101" pitchFamily="2" charset="-122"/>
                <a:sym typeface="+mn-ea"/>
              </a:rPr>
              <a:t>能把握语篇的整体意义，语句之间的逻辑关系，</a:t>
            </a:r>
            <a:r>
              <a:rPr lang="zh-CN" altLang="en-US" sz="1600" b="1" dirty="0">
                <a:latin typeface="华文细黑" panose="02010600040101010101" pitchFamily="2" charset="-122"/>
                <a:sym typeface="+mn-ea"/>
              </a:rPr>
              <a:t>能推断语篇的深层含义，做出正确的价值判断；能多角度、辩证地看待事物和分析问题；能根据语篇内容或所给条件进行改编或创编。</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742680" y="4201795"/>
            <a:ext cx="2889250" cy="2204720"/>
          </a:xfrm>
          <a:prstGeom prst="rect">
            <a:avLst/>
          </a:prstGeom>
          <a:noFill/>
        </p:spPr>
        <p:txBody>
          <a:bodyPr wrap="square" lIns="163841" tIns="81919" rIns="163841" bIns="81919" rtlCol="0">
            <a:noAutofit/>
          </a:bodyPr>
          <a:lstStyle/>
          <a:p>
            <a:pPr>
              <a:buNone/>
            </a:pPr>
            <a:r>
              <a:rPr lang="zh-CN" altLang="en-US" sz="1600" b="1" dirty="0">
                <a:latin typeface="华文细黑" panose="02010600040101010101" pitchFamily="2" charset="-122"/>
                <a:sym typeface="+mn-ea"/>
              </a:rPr>
              <a:t>对英语学习有持续的兴趣，</a:t>
            </a:r>
            <a:r>
              <a:rPr lang="zh-CN" altLang="en-US" sz="1600" b="1" dirty="0">
                <a:latin typeface="华文细黑" panose="02010600040101010101" pitchFamily="2" charset="-122"/>
                <a:sym typeface="+mn-ea"/>
              </a:rPr>
              <a:t>能制定明确的英语学习目标和计划；</a:t>
            </a:r>
            <a:r>
              <a:rPr lang="zh-CN" altLang="en-US" sz="1600" b="1" dirty="0">
                <a:latin typeface="华文细黑" panose="02010600040101010101" pitchFamily="2" charset="-122"/>
                <a:sym typeface="+mn-ea"/>
              </a:rPr>
              <a:t>有积极主动的学习态度，</a:t>
            </a:r>
            <a:r>
              <a:rPr lang="en-US" altLang="zh-CN" sz="1600" b="1" dirty="0">
                <a:latin typeface="华文细黑" panose="02010600040101010101" pitchFamily="2" charset="-122"/>
                <a:sym typeface="+mn-ea"/>
              </a:rPr>
              <a:t> </a:t>
            </a:r>
            <a:r>
              <a:rPr lang="zh-CN" altLang="en-US" sz="1600" b="1" dirty="0">
                <a:latin typeface="华文细黑" panose="02010600040101010101" pitchFamily="2" charset="-122"/>
                <a:sym typeface="+mn-ea"/>
              </a:rPr>
              <a:t>能在学习活动中积极与他人合作，在学习过程中积极思考，主动探究，发现并尝试使用多种策略解决语言学习中的问题，积极</a:t>
            </a:r>
            <a:endParaRPr lang="zh-CN" altLang="en-US" sz="1600" b="1" dirty="0">
              <a:latin typeface="华文细黑" panose="02010600040101010101" pitchFamily="2" charset="-122"/>
              <a:sym typeface="+mn-ea"/>
            </a:endParaRPr>
          </a:p>
          <a:p>
            <a:pPr>
              <a:buNone/>
            </a:pPr>
            <a:r>
              <a:rPr lang="en-US" altLang="zh-CN" sz="1600" b="1" dirty="0">
                <a:latin typeface="华文细黑" panose="02010600040101010101" pitchFamily="2" charset="-122"/>
                <a:sym typeface="+mn-ea"/>
              </a:rPr>
              <a:t>       </a:t>
            </a:r>
            <a:r>
              <a:rPr lang="zh-CN" altLang="en-US" sz="1600" b="1" dirty="0">
                <a:latin typeface="华文细黑" panose="02010600040101010101" pitchFamily="2" charset="-122"/>
                <a:sym typeface="+mn-ea"/>
              </a:rPr>
              <a:t>进行拓展性运用。</a:t>
            </a:r>
            <a:endParaRPr lang="zh-CN" altLang="en-US" sz="1600" b="1" dirty="0">
              <a:solidFill>
                <a:schemeClr val="bg1"/>
              </a:solidFill>
              <a:latin typeface="华文细黑" panose="02010600040101010101" pitchFamily="2" charset="-122"/>
              <a:ea typeface="微软雅黑" panose="020B0503020204020204" pitchFamily="34" charset="-122"/>
              <a:sym typeface="+mn-ea"/>
            </a:endParaRPr>
          </a:p>
        </p:txBody>
      </p:sp>
      <p:sp>
        <p:nvSpPr>
          <p:cNvPr id="8" name="TextBox 28"/>
          <p:cNvSpPr txBox="1"/>
          <p:nvPr/>
        </p:nvSpPr>
        <p:spPr>
          <a:xfrm>
            <a:off x="3244850" y="1861820"/>
            <a:ext cx="2531110" cy="2133600"/>
          </a:xfrm>
          <a:prstGeom prst="rect">
            <a:avLst/>
          </a:prstGeom>
          <a:noFill/>
          <a:extLst>
            <a:ext uri="{909E8E84-426E-40DD-AFC4-6F175D3DCCD1}">
              <a14:hiddenFill xmlns:a14="http://schemas.microsoft.com/office/drawing/2010/main">
                <a:solidFill>
                  <a:srgbClr val="FFC000"/>
                </a:solidFill>
              </a14:hiddenFill>
            </a:ext>
          </a:extLst>
        </p:spPr>
        <p:txBody>
          <a:bodyPr wrap="square" lIns="163841" tIns="81919" rIns="163841" bIns="81919" rtlCol="0">
            <a:spAutoFit/>
          </a:bodyPr>
          <a:p>
            <a:pPr>
              <a:buNone/>
            </a:pPr>
            <a:r>
              <a:rPr lang="zh-CN" sz="1600" b="1" dirty="0">
                <a:solidFill>
                  <a:schemeClr val="tx1"/>
                </a:solidFill>
                <a:latin typeface="华文细黑" panose="02010600040101010101" pitchFamily="2" charset="-122"/>
                <a:sym typeface="+mn-ea"/>
              </a:rPr>
              <a:t>能初步理解人类命运共同体，能树立国际视野，认识到有效开展跨文化沟通与交流的重要性；能理解与感悟中外优秀文化的内涵，</a:t>
            </a:r>
            <a:r>
              <a:rPr lang="zh-CN" sz="1600" b="1" dirty="0">
                <a:latin typeface="华文细黑" panose="02010600040101010101" pitchFamily="2" charset="-122"/>
                <a:sym typeface="+mn-ea"/>
              </a:rPr>
              <a:t>有正确的价值观与积极向上的情</a:t>
            </a:r>
            <a:r>
              <a:rPr lang="en-US" altLang="zh-CN" sz="1600" b="1" dirty="0">
                <a:latin typeface="华文细黑" panose="02010600040101010101" pitchFamily="2" charset="-122"/>
                <a:sym typeface="+mn-ea"/>
              </a:rPr>
              <a:t>                </a:t>
            </a:r>
            <a:r>
              <a:rPr lang="zh-CN" sz="1600" b="1" dirty="0">
                <a:latin typeface="华文细黑" panose="02010600040101010101" pitchFamily="2" charset="-122"/>
                <a:sym typeface="+mn-ea"/>
              </a:rPr>
              <a:t>感态度。</a:t>
            </a:r>
            <a:r>
              <a:rPr lang="en-US" altLang="zh-CN" sz="1600" b="1" dirty="0">
                <a:solidFill>
                  <a:schemeClr val="tx1"/>
                </a:solidFill>
                <a:latin typeface="华文细黑" panose="02010600040101010101" pitchFamily="2" charset="-122"/>
                <a:sym typeface="+mn-ea"/>
              </a:rPr>
              <a:t>                              </a:t>
            </a:r>
            <a:endParaRPr lang="zh-CN" sz="1600" b="1" dirty="0">
              <a:solidFill>
                <a:schemeClr val="tx1"/>
              </a:solidFill>
              <a:latin typeface="华文细黑" panose="02010600040101010101" pitchFamily="2" charset="-122"/>
              <a:ea typeface="微软雅黑" panose="020B0503020204020204" pitchFamily="34" charset="-122"/>
              <a:sym typeface="+mn-ea"/>
            </a:endParaRPr>
          </a:p>
        </p:txBody>
      </p:sp>
      <p:sp>
        <p:nvSpPr>
          <p:cNvPr id="33" name="文本框 32"/>
          <p:cNvSpPr txBox="1"/>
          <p:nvPr/>
        </p:nvSpPr>
        <p:spPr>
          <a:xfrm>
            <a:off x="3834765" y="1554480"/>
            <a:ext cx="1303655" cy="398780"/>
          </a:xfrm>
          <a:prstGeom prst="rect">
            <a:avLst/>
          </a:prstGeom>
          <a:noFill/>
        </p:spPr>
        <p:txBody>
          <a:bodyPr wrap="square" rtlCol="0">
            <a:spAutoFit/>
          </a:bodyPr>
          <a:p>
            <a:r>
              <a:rPr lang="zh-CN" altLang="en-US" sz="2000" b="1">
                <a:solidFill>
                  <a:schemeClr val="bg1"/>
                </a:solidFill>
              </a:rPr>
              <a:t>文化意识</a:t>
            </a:r>
            <a:r>
              <a:rPr lang="zh-CN" altLang="en-US" b="1">
                <a:solidFill>
                  <a:schemeClr val="bg1"/>
                </a:solidFill>
              </a:rPr>
              <a:t>：</a:t>
            </a:r>
            <a:endParaRPr lang="zh-CN" altLang="en-US" b="1">
              <a:solidFill>
                <a:schemeClr val="bg1"/>
              </a:solidFill>
            </a:endParaRPr>
          </a:p>
        </p:txBody>
      </p:sp>
      <p:sp>
        <p:nvSpPr>
          <p:cNvPr id="34" name="文本框 33"/>
          <p:cNvSpPr txBox="1"/>
          <p:nvPr/>
        </p:nvSpPr>
        <p:spPr>
          <a:xfrm>
            <a:off x="9404350" y="3926840"/>
            <a:ext cx="1247775" cy="398780"/>
          </a:xfrm>
          <a:prstGeom prst="rect">
            <a:avLst/>
          </a:prstGeom>
          <a:noFill/>
        </p:spPr>
        <p:txBody>
          <a:bodyPr wrap="square" rtlCol="0">
            <a:spAutoFit/>
          </a:bodyPr>
          <a:p>
            <a:r>
              <a:rPr lang="zh-CN" altLang="en-US" sz="2000" b="1">
                <a:solidFill>
                  <a:schemeClr val="bg1"/>
                </a:solidFill>
                <a:latin typeface="华文细黑" panose="02010600040101010101" pitchFamily="2" charset="-122"/>
                <a:sym typeface="华文细黑" panose="02010600040101010101" pitchFamily="2" charset="-122"/>
              </a:rPr>
              <a:t>学习能力</a:t>
            </a:r>
            <a:r>
              <a:rPr lang="zh-CN" altLang="en-US" sz="2000">
                <a:solidFill>
                  <a:schemeClr val="bg1"/>
                </a:solidFill>
                <a:latin typeface="华文细黑" panose="02010600040101010101" pitchFamily="2" charset="-122"/>
                <a:sym typeface="华文细黑" panose="02010600040101010101" pitchFamily="2" charset="-122"/>
              </a:rPr>
              <a:t>：</a:t>
            </a:r>
            <a:endParaRPr lang="zh-CN" altLang="en-US" sz="2000">
              <a:solidFill>
                <a:schemeClr val="bg1"/>
              </a:solidFill>
              <a:latin typeface="华文细黑" panose="02010600040101010101" pitchFamily="2" charset="-122"/>
              <a:sym typeface="华文细黑" panose="02010600040101010101" pitchFamily="2" charset="-122"/>
            </a:endParaRPr>
          </a:p>
        </p:txBody>
      </p:sp>
      <p:sp>
        <p:nvSpPr>
          <p:cNvPr id="16" name="椭圆 15"/>
          <p:cNvSpPr/>
          <p:nvPr/>
        </p:nvSpPr>
        <p:spPr>
          <a:xfrm>
            <a:off x="759460" y="3609975"/>
            <a:ext cx="3075305" cy="2971165"/>
          </a:xfrm>
          <a:prstGeom prst="ellipse">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63841" tIns="81919" rIns="163841" bIns="81919" rtlCol="0" anchor="ctr"/>
          <a:p>
            <a:pPr algn="ctr"/>
            <a:endParaRPr lang="zh-CN" altLang="en-US"/>
          </a:p>
        </p:txBody>
      </p:sp>
      <p:sp>
        <p:nvSpPr>
          <p:cNvPr id="27" name="TextBox 19"/>
          <p:cNvSpPr txBox="1"/>
          <p:nvPr/>
        </p:nvSpPr>
        <p:spPr>
          <a:xfrm>
            <a:off x="969010" y="3760470"/>
            <a:ext cx="2738120" cy="2625725"/>
          </a:xfrm>
          <a:prstGeom prst="rect">
            <a:avLst/>
          </a:prstGeom>
          <a:noFill/>
        </p:spPr>
        <p:txBody>
          <a:bodyPr wrap="square" lIns="163841" tIns="81919" rIns="163841" bIns="81919" rtlCol="0">
            <a:spAutoFit/>
          </a:bodyPr>
          <a:p>
            <a:pPr>
              <a:buNone/>
            </a:pPr>
            <a:r>
              <a:rPr lang="en-US" altLang="zh-CN" sz="2000" b="1" dirty="0">
                <a:solidFill>
                  <a:schemeClr val="bg1"/>
                </a:solidFill>
                <a:latin typeface="华文细黑" panose="02010600040101010101" pitchFamily="2" charset="-122"/>
                <a:sym typeface="+mn-ea"/>
              </a:rPr>
              <a:t>       </a:t>
            </a:r>
            <a:r>
              <a:rPr lang="zh-CN" altLang="en-US" sz="2000" b="1" dirty="0">
                <a:solidFill>
                  <a:schemeClr val="bg1"/>
                </a:solidFill>
                <a:latin typeface="华文细黑" panose="02010600040101010101" pitchFamily="2" charset="-122"/>
                <a:sym typeface="+mn-ea"/>
              </a:rPr>
              <a:t>语言能力：</a:t>
            </a:r>
            <a:endParaRPr lang="zh-CN" altLang="en-US" sz="2000" b="1" dirty="0">
              <a:solidFill>
                <a:schemeClr val="bg1"/>
              </a:solidFill>
              <a:latin typeface="华文细黑" panose="02010600040101010101" pitchFamily="2" charset="-122"/>
              <a:sym typeface="+mn-ea"/>
            </a:endParaRPr>
          </a:p>
          <a:p>
            <a:pPr>
              <a:buNone/>
            </a:pPr>
            <a:r>
              <a:rPr lang="zh-CN" sz="1400" b="1" dirty="0">
                <a:latin typeface="华文细黑" panose="02010600040101010101" pitchFamily="2" charset="-122"/>
                <a:sym typeface="+mn-ea"/>
              </a:rPr>
              <a:t>能听懂发音清晰、语速较慢的简短口头表达，获取关键信息；积累常用表达，了解句子的结构特征，能识别主题，归纳主要信息。能在听、读、看的过程中，围绕语篇内容记录重点信息，整体理解和简要概括主要内容。能围绕相关主题，运用所学语言，与他人进行日常交流</a:t>
            </a:r>
            <a:r>
              <a:rPr lang="zh-CN" altLang="en-US" sz="1400" b="1" dirty="0">
                <a:latin typeface="华文细黑" panose="02010600040101010101" pitchFamily="2" charset="-122"/>
                <a:sym typeface="+mn-ea"/>
              </a:rPr>
              <a:t>。用词正确，表达连贯。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21360" y="1032510"/>
            <a:ext cx="4861560" cy="521970"/>
          </a:xfrm>
          <a:prstGeom prst="rect">
            <a:avLst/>
          </a:prstGeom>
          <a:noFill/>
        </p:spPr>
        <p:txBody>
          <a:bodyPr wrap="square" rtlCol="0">
            <a:spAutoFit/>
          </a:bodyPr>
          <a:p>
            <a:r>
              <a:rPr lang="en-US" altLang="zh-CN" sz="2800" b="1"/>
              <a:t>1.2.2 </a:t>
            </a:r>
            <a:r>
              <a:rPr lang="zh-CN" altLang="en-US" sz="2800" b="1"/>
              <a:t>学段目标（三级目标）：</a:t>
            </a:r>
            <a:endParaRPr lang="zh-CN" altLang="en-US" sz="2800" b="1"/>
          </a:p>
        </p:txBody>
      </p:sp>
      <p:sp>
        <p:nvSpPr>
          <p:cNvPr id="35" name="文本框 5"/>
          <p:cNvSpPr txBox="1"/>
          <p:nvPr/>
        </p:nvSpPr>
        <p:spPr>
          <a:xfrm>
            <a:off x="930910" y="244475"/>
            <a:ext cx="5629275" cy="676910"/>
          </a:xfrm>
          <a:prstGeom prst="rect">
            <a:avLst/>
          </a:prstGeom>
          <a:noFill/>
        </p:spPr>
        <p:txBody>
          <a:bodyPr wrap="square" rtlCol="0">
            <a:no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en-US" sz="3200" b="1" dirty="0">
                <a:solidFill>
                  <a:schemeClr val="tx1"/>
                </a:solidFill>
                <a:sym typeface="+mn-ea"/>
              </a:rPr>
              <a:t>1.2 </a:t>
            </a:r>
            <a:r>
              <a:rPr lang="zh-CN" altLang="en-US" sz="3200" b="1" dirty="0">
                <a:solidFill>
                  <a:schemeClr val="tx1"/>
                </a:solidFill>
                <a:sym typeface="+mn-ea"/>
              </a:rPr>
              <a:t>课程目标</a:t>
            </a:r>
            <a:endParaRPr lang="zh-CN" altLang="en-US" sz="3200" b="1" dirty="0">
              <a:solidFill>
                <a:schemeClr val="tx1"/>
              </a:solidFill>
            </a:endParaRPr>
          </a:p>
          <a:p>
            <a:r>
              <a:rPr lang="zh-CN" altLang="en-US" sz="3200" b="1" dirty="0">
                <a:solidFill>
                  <a:schemeClr val="tx1"/>
                </a:solidFill>
              </a:rPr>
              <a:t>  </a:t>
            </a:r>
            <a:endParaRPr lang="zh-CN" altLang="en-US" sz="3200" b="1"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4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5"/>
                                        </p:tgtEl>
                                        <p:attrNameLst>
                                          <p:attrName>ppt_y</p:attrName>
                                        </p:attrNameLst>
                                      </p:cBhvr>
                                      <p:tavLst>
                                        <p:tav tm="0">
                                          <p:val>
                                            <p:strVal val="#ppt_y"/>
                                          </p:val>
                                        </p:tav>
                                        <p:tav tm="100000">
                                          <p:val>
                                            <p:strVal val="#ppt_y"/>
                                          </p:val>
                                        </p:tav>
                                      </p:tavLst>
                                    </p:anim>
                                    <p:anim calcmode="lin" valueType="num">
                                      <p:cBhvr>
                                        <p:cTn id="9" dur="4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4" grpId="0"/>
      <p:bldP spid="28" grpId="0" bldLvl="0" animBg="1"/>
      <p:bldP spid="32" grpId="0"/>
      <p:bldP spid="8" grpId="0" bldLvl="0" animBg="1"/>
      <p:bldP spid="27" grpId="0"/>
      <p:bldP spid="16" grpId="0" animBg="1"/>
      <p:bldP spid="27" grpId="1"/>
      <p:bldP spid="16" grpId="1" animBg="1"/>
      <p:bldP spid="33" grpId="0"/>
      <p:bldP spid="25" grpId="0" animBg="1"/>
      <p:bldP spid="33" grpId="1"/>
      <p:bldP spid="25" grpId="1" animBg="1"/>
      <p:bldP spid="30" grpId="0"/>
      <p:bldP spid="26" grpId="0" animBg="1"/>
      <p:bldP spid="30" grpId="1"/>
      <p:bldP spid="26" grpId="1"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0085" y="1537354"/>
            <a:ext cx="1447546" cy="1149156"/>
            <a:chOff x="3419345" y="385660"/>
            <a:chExt cx="1447546" cy="1149156"/>
          </a:xfrm>
        </p:grpSpPr>
        <p:sp>
          <p:nvSpPr>
            <p:cNvPr id="3" name="椭圆 2"/>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 name="椭圆 3"/>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 name="椭圆 4"/>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 name="椭圆 5"/>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7" name="组合 6"/>
          <p:cNvGrpSpPr/>
          <p:nvPr/>
        </p:nvGrpSpPr>
        <p:grpSpPr>
          <a:xfrm flipH="1" flipV="1">
            <a:off x="7109618" y="1979815"/>
            <a:ext cx="1447546" cy="1149156"/>
            <a:chOff x="3419345" y="385660"/>
            <a:chExt cx="1447546" cy="1149156"/>
          </a:xfrm>
        </p:grpSpPr>
        <p:sp>
          <p:nvSpPr>
            <p:cNvPr id="8" name="椭圆 7"/>
            <p:cNvSpPr/>
            <p:nvPr/>
          </p:nvSpPr>
          <p:spPr>
            <a:xfrm flipV="1">
              <a:off x="3419345" y="946280"/>
              <a:ext cx="588536" cy="588536"/>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 name="椭圆 8"/>
            <p:cNvSpPr/>
            <p:nvPr/>
          </p:nvSpPr>
          <p:spPr>
            <a:xfrm flipV="1">
              <a:off x="4274117" y="1163083"/>
              <a:ext cx="299650" cy="299650"/>
            </a:xfrm>
            <a:prstGeom prst="ellipse">
              <a:avLst/>
            </a:prstGeom>
            <a:solidFill>
              <a:srgbClr val="88AF20"/>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0" name="椭圆 9"/>
            <p:cNvSpPr/>
            <p:nvPr/>
          </p:nvSpPr>
          <p:spPr>
            <a:xfrm flipV="1">
              <a:off x="4650079" y="385660"/>
              <a:ext cx="216812" cy="216812"/>
            </a:xfrm>
            <a:prstGeom prst="ellipse">
              <a:avLst/>
            </a:prstGeom>
            <a:solidFill>
              <a:srgbClr val="F0A901"/>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 name="椭圆 10"/>
            <p:cNvSpPr/>
            <p:nvPr/>
          </p:nvSpPr>
          <p:spPr>
            <a:xfrm flipV="1">
              <a:off x="4007881" y="550314"/>
              <a:ext cx="424390" cy="424390"/>
            </a:xfrm>
            <a:prstGeom prst="ellipse">
              <a:avLst/>
            </a:prstGeom>
            <a:solidFill>
              <a:srgbClr val="E36652"/>
            </a:solidFill>
            <a:ln w="444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087458" y="1371094"/>
            <a:ext cx="1996576" cy="1996574"/>
            <a:chOff x="3606461" y="1664340"/>
            <a:chExt cx="1040024" cy="1040024"/>
          </a:xfrm>
          <a:scene3d>
            <a:camera prst="orthographicFront">
              <a:rot lat="0" lon="0" rev="0"/>
            </a:camera>
            <a:lightRig rig="balanced" dir="t">
              <a:rot lat="0" lon="0" rev="8700000"/>
            </a:lightRig>
          </a:scene3d>
        </p:grpSpPr>
        <p:sp>
          <p:nvSpPr>
            <p:cNvPr id="13" name="椭圆 12"/>
            <p:cNvSpPr/>
            <p:nvPr/>
          </p:nvSpPr>
          <p:spPr>
            <a:xfrm>
              <a:off x="3606461" y="1664340"/>
              <a:ext cx="1040024" cy="1040024"/>
            </a:xfrm>
            <a:prstGeom prst="ellipse">
              <a:avLst/>
            </a:prstGeom>
            <a:solidFill>
              <a:srgbClr val="03B9CE"/>
            </a:solidFill>
            <a:ln w="44450" cap="flat" cmpd="sng" algn="ctr">
              <a:noFill/>
              <a:prstDash val="solid"/>
            </a:ln>
            <a:effectLst>
              <a:outerShdw blurRad="44450" dist="27940" dir="5400000" algn="ctr">
                <a:srgbClr val="000000">
                  <a:alpha val="32000"/>
                </a:srgbClr>
              </a:outerShdw>
            </a:effectLst>
            <a:sp3d>
              <a:bevelT w="190500" h="38100"/>
            </a:sp3d>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4" name="文本框 1"/>
            <p:cNvSpPr txBox="1"/>
            <p:nvPr/>
          </p:nvSpPr>
          <p:spPr>
            <a:xfrm>
              <a:off x="3919455" y="1836450"/>
              <a:ext cx="421737" cy="688672"/>
            </a:xfrm>
            <a:prstGeom prst="rect">
              <a:avLst/>
            </a:prstGeom>
            <a:noFill/>
            <a:ln>
              <a:noFill/>
            </a:ln>
            <a:effectLst>
              <a:outerShdw blurRad="44450" dist="27940" dir="5400000" algn="ctr">
                <a:srgbClr val="000000">
                  <a:alpha val="32000"/>
                </a:srgbClr>
              </a:outerShdw>
            </a:effectLst>
            <a:sp3d>
              <a:bevelT w="190500" h="38100"/>
            </a:sp3d>
          </p:spPr>
          <p:txBody>
            <a:bodyPr wrap="none"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2</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69"/>
          <p:cNvSpPr>
            <a:spLocks noChangeArrowheads="1"/>
          </p:cNvSpPr>
          <p:nvPr/>
        </p:nvSpPr>
        <p:spPr bwMode="auto">
          <a:xfrm>
            <a:off x="3534391" y="3810340"/>
            <a:ext cx="5137076"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rPr>
              <a:t>说教材</a:t>
            </a:r>
            <a:endParaRPr lang="zh-CN" altLang="en-US" sz="4800" b="1" dirty="0">
              <a:solidFill>
                <a:srgbClr val="03B9C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0" name="直接连接符 29"/>
          <p:cNvCxnSpPr/>
          <p:nvPr/>
        </p:nvCxnSpPr>
        <p:spPr>
          <a:xfrm>
            <a:off x="2369788" y="4383237"/>
            <a:ext cx="1456264"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32888" y="4383237"/>
            <a:ext cx="1379619" cy="1"/>
          </a:xfrm>
          <a:prstGeom prst="line">
            <a:avLst/>
          </a:prstGeom>
          <a:ln w="9525">
            <a:solidFill>
              <a:srgbClr val="03B9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13_4*l_h_i*1_1_1"/>
  <p:tag name="KSO_WM_TEMPLATE_CATEGORY" val="diagram"/>
  <p:tag name="KSO_WM_TEMPLATE_INDEX" val="21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13_4*l_h_a*1_3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100.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4"/>
  <p:tag name="KSO_WM_UNIT_ID" val="diagram20171553_2*n_h_i*1_2_4"/>
  <p:tag name="KSO_WM_UNIT_LAYERLEVEL" val="1_1_1"/>
  <p:tag name="KSO_WM_DIAGRAM_GROUP_CODE" val="n1-1"/>
  <p:tag name="KSO_WM_UNIT_LINE_FORE_SCHEMECOLOR_INDEX" val="14"/>
  <p:tag name="KSO_WM_UNIT_LINE_FILL_TYPE" val="2"/>
</p:tagLst>
</file>

<file path=ppt/tags/tag101.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5"/>
  <p:tag name="KSO_WM_UNIT_ID" val="diagram20171553_2*n_h_i*1_2_5"/>
  <p:tag name="KSO_WM_UNIT_LAYERLEVEL" val="1_1_1"/>
  <p:tag name="KSO_WM_DIAGRAM_GROUP_CODE" val="n1-1"/>
  <p:tag name="KSO_WM_UNIT_LINE_FORE_SCHEMECOLOR_INDEX" val="14"/>
  <p:tag name="KSO_WM_UNIT_LINE_FILL_TYPE" val="2"/>
</p:tagLst>
</file>

<file path=ppt/tags/tag102.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103.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2"/>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2"/>
  <p:tag name="KSO_WM_UNIT_TEXT_FILL_FORE_SCHEMECOLOR_INDEX" val="13"/>
  <p:tag name="KSO_WM_UNIT_TEXT_FILL_TYPE" val="1"/>
</p:tagLst>
</file>

<file path=ppt/tags/tag104.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3"/>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3"/>
  <p:tag name="KSO_WM_UNIT_TEXT_FILL_FORE_SCHEMECOLOR_INDEX" val="13"/>
  <p:tag name="KSO_WM_UNIT_TEXT_FILL_TYPE" val="1"/>
</p:tagLst>
</file>

<file path=ppt/tags/tag105.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06.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a"/>
  <p:tag name="KSO_WM_UNIT_INDEX" val="1_1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n1-1"/>
  <p:tag name="KSO_WM_UNIT_ID" val="diagram20171553_2*n_h_a*1_1_1"/>
  <p:tag name="KSO_WM_UNIT_FILL_FORE_SCHEMECOLOR_INDEX" val="8"/>
  <p:tag name="KSO_WM_UNIT_FILL_TYPE" val="1"/>
  <p:tag name="KSO_WM_UNIT_LINE_FORE_SCHEMECOLOR_INDEX" val="8"/>
  <p:tag name="KSO_WM_UNIT_LINE_FILL_TYPE" val="2"/>
  <p:tag name="KSO_WM_UNIT_TEXT_FILL_FORE_SCHEMECOLOR_INDEX" val="14"/>
  <p:tag name="KSO_WM_UNIT_TEXT_FILL_TYPE" val="1"/>
</p:tagLst>
</file>

<file path=ppt/tags/tag107.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08.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1"/>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1"/>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1.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13_4*l_h_a*1_2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110.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4"/>
  <p:tag name="KSO_WM_UNIT_ID" val="diagram20171553_2*n_h_i*1_2_4"/>
  <p:tag name="KSO_WM_UNIT_LAYERLEVEL" val="1_1_1"/>
  <p:tag name="KSO_WM_DIAGRAM_GROUP_CODE" val="n1-1"/>
  <p:tag name="KSO_WM_UNIT_LINE_FORE_SCHEMECOLOR_INDEX" val="14"/>
  <p:tag name="KSO_WM_UNIT_LINE_FILL_TYPE" val="2"/>
</p:tagLst>
</file>

<file path=ppt/tags/tag111.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5"/>
  <p:tag name="KSO_WM_UNIT_ID" val="diagram20171553_2*n_h_i*1_2_5"/>
  <p:tag name="KSO_WM_UNIT_LAYERLEVEL" val="1_1_1"/>
  <p:tag name="KSO_WM_DIAGRAM_GROUP_CODE" val="n1-1"/>
  <p:tag name="KSO_WM_UNIT_LINE_FORE_SCHEMECOLOR_INDEX" val="14"/>
  <p:tag name="KSO_WM_UNIT_LINE_FILL_TYPE" val="2"/>
</p:tagLst>
</file>

<file path=ppt/tags/tag112.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113.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2"/>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2"/>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3"/>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3"/>
  <p:tag name="KSO_WM_UNIT_TEXT_FILL_FORE_SCHEMECOLOR_INDEX" val="13"/>
  <p:tag name="KSO_WM_UNIT_TEXT_FILL_TYPE" val="1"/>
</p:tagLst>
</file>

<file path=ppt/tags/tag115.xml><?xml version="1.0" encoding="utf-8"?>
<p:tagLst xmlns:p="http://schemas.openxmlformats.org/presentationml/2006/main">
  <p:tag name="KSO_WPP_MARK_KEY" val="5de7871a-ccb7-4d7c-8ce6-1d25461c713f"/>
  <p:tag name="COMMONDATA" val="eyJoZGlkIjoiYmYzOWM5ZmUzMTFhNDYyZjM3ODk0NDY3Y2Q2YzRkMWYifQ=="/>
</p:tagLst>
</file>

<file path=ppt/tags/tag12.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13_4*l_h_a*1_4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13.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13_4*l_h_f*1_1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4.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13_4*l_h_f*1_3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5.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13_4*l_h_f*1_2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6.xml><?xml version="1.0" encoding="utf-8"?>
<p:tagLst xmlns:p="http://schemas.openxmlformats.org/presentationml/2006/main">
  <p:tag name="KSO_WM_UNIT_SUBTYPE" val="a"/>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13_4*l_h_f*1_4_1"/>
  <p:tag name="KSO_WM_TEMPLATE_CATEGORY" val="diagram"/>
  <p:tag name="KSO_WM_TEMPLATE_INDEX" val="213"/>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7.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8.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a"/>
  <p:tag name="KSO_WM_UNIT_INDEX" val="1_1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n1-1"/>
  <p:tag name="KSO_WM_UNIT_ID" val="diagram20171553_2*n_h_a*1_1_1"/>
  <p:tag name="KSO_WM_UNIT_FILL_FORE_SCHEMECOLOR_INDEX" val="8"/>
  <p:tag name="KSO_WM_UNIT_FILL_TYPE" val="1"/>
  <p:tag name="KSO_WM_UNIT_LINE_FORE_SCHEMECOLOR_INDEX" val="8"/>
  <p:tag name="KSO_WM_UNIT_LINE_FILL_TYPE" val="2"/>
  <p:tag name="KSO_WM_UNIT_TEXT_FILL_FORE_SCHEMECOLOR_INDEX" val="14"/>
  <p:tag name="KSO_WM_UNIT_TEXT_FILL_TYPE" val="1"/>
</p:tagLst>
</file>

<file path=ppt/tags/tag1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13_4*l_h_i*1_1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20.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1"/>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1"/>
  <p:tag name="KSO_WM_UNIT_TEXT_FILL_FORE_SCHEMECOLOR_INDEX" val="13"/>
  <p:tag name="KSO_WM_UNIT_TEXT_FILL_TYPE" val="1"/>
</p:tagLst>
</file>

<file path=ppt/tags/tag21.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22.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4"/>
  <p:tag name="KSO_WM_UNIT_ID" val="diagram20171553_2*n_h_i*1_2_4"/>
  <p:tag name="KSO_WM_UNIT_LAYERLEVEL" val="1_1_1"/>
  <p:tag name="KSO_WM_DIAGRAM_GROUP_CODE" val="n1-1"/>
  <p:tag name="KSO_WM_UNIT_LINE_FORE_SCHEMECOLOR_INDEX" val="14"/>
  <p:tag name="KSO_WM_UNIT_LINE_FILL_TYPE" val="2"/>
</p:tagLst>
</file>

<file path=ppt/tags/tag23.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5"/>
  <p:tag name="KSO_WM_UNIT_ID" val="diagram20171553_2*n_h_i*1_2_5"/>
  <p:tag name="KSO_WM_UNIT_LAYERLEVEL" val="1_1_1"/>
  <p:tag name="KSO_WM_DIAGRAM_GROUP_CODE" val="n1-1"/>
  <p:tag name="KSO_WM_UNIT_LINE_FORE_SCHEMECOLOR_INDEX" val="14"/>
  <p:tag name="KSO_WM_UNIT_LINE_FILL_TYPE" val="2"/>
</p:tagLst>
</file>

<file path=ppt/tags/tag24.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25.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2"/>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2"/>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3"/>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3"/>
  <p:tag name="KSO_WM_UNIT_TEXT_FILL_FORE_SCHEMECOLOR_INDEX" val="13"/>
  <p:tag name="KSO_WM_UNIT_TEXT_FILL_TYPE" val="1"/>
</p:tagLst>
</file>

<file path=ppt/tags/tag27.xml><?xml version="1.0" encoding="utf-8"?>
<p:tagLst xmlns:p="http://schemas.openxmlformats.org/presentationml/2006/main">
  <p:tag name="KSO_WM_UNIT_PLACING_PICTURE_USER_VIEWPORT" val="{&quot;height&quot;:22500,&quot;width&quot;:22500}"/>
</p:tagLst>
</file>

<file path=ppt/tags/tag28.xml><?xml version="1.0" encoding="utf-8"?>
<p:tagLst xmlns:p="http://schemas.openxmlformats.org/presentationml/2006/main">
  <p:tag name="KSO_WM_UNIT_TABLE_BEAUTIFY" val="smartTable{6262079a-5231-4eee-a376-b94dd3686e9b}"/>
  <p:tag name="TABLE_ENDDRAG_ORIGIN_RECT" val="465*364"/>
  <p:tag name="TABLE_ENDDRAG_RECT" val="43*141*465*364"/>
</p:tagLst>
</file>

<file path=ppt/tags/tag29.xml><?xml version="1.0" encoding="utf-8"?>
<p:tagLst xmlns:p="http://schemas.openxmlformats.org/presentationml/2006/main">
  <p:tag name="KSO_WM_UNIT_TABLE_BEAUTIFY" val="smartTable{6262079a-5231-4eee-a376-b94dd3686e9b}"/>
  <p:tag name="TABLE_ENDDRAG_ORIGIN_RECT" val="465*364"/>
  <p:tag name="TABLE_ENDDRAG_RECT" val="43*141*465*364"/>
</p:tagLst>
</file>

<file path=ppt/tags/tag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13_4*l_h_i*1_2_1"/>
  <p:tag name="KSO_WM_TEMPLATE_CATEGORY" val="diagram"/>
  <p:tag name="KSO_WM_TEMPLATE_INDEX" val="213"/>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UNIT_PLACING_PICTURE_USER_VIEWPORT" val="{&quot;height&quot;:7578,&quot;width&quot;:14445}"/>
</p:tagLst>
</file>

<file path=ppt/tags/tag31.xml><?xml version="1.0" encoding="utf-8"?>
<p:tagLst xmlns:p="http://schemas.openxmlformats.org/presentationml/2006/main">
  <p:tag name="KSO_WM_UNIT_TABLE_BEAUTIFY" val="smartTable{5559741a-3f38-488e-b324-31d35f9ecc77}"/>
  <p:tag name="TABLE_ENDDRAG_ORIGIN_RECT" val="763*214"/>
  <p:tag name="TABLE_ENDDRAG_RECT" val="174*234*763*21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097_3*l_h_i*1_1_1"/>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097_3*l_h_i*1_1_2"/>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3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160097_3*l_h_i*1_1_3"/>
  <p:tag name="KSO_WM_TEMPLATE_CATEGORY" val="diagram"/>
  <p:tag name="KSO_WM_TEMPLATE_INDEX" val="1600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160097_3*l_h_i*1_1_4"/>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160097_3*l_h_i*1_1_5"/>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60097_3*l_h_a*1_1_1"/>
  <p:tag name="KSO_WM_TEMPLATE_CATEGORY" val="diagram"/>
  <p:tag name="KSO_WM_TEMPLATE_INDEX" val="16009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097_3*l_h_i*1_1_1"/>
  <p:tag name="KSO_WM_TEMPLATE_CATEGORY" val="diagram"/>
  <p:tag name="KSO_WM_TEMPLATE_INDEX" val="160097"/>
  <p:tag name="KSO_WM_UNIT_LAYERLEVEL" val="1_1_1"/>
  <p:tag name="KSO_WM_TAG_VERSION" val="1.0"/>
  <p:tag name="KSO_WM_BEAUTIFY_FLAG" val="#wm#"/>
  <p:tag name="KSO_WM_UNIT_TEXT_FILL_FORE_SCHEMECOLOR_INDEX" val="14"/>
  <p:tag name="KSO_WM_UNIT_TEXT_FILL_TYPE" val="1"/>
</p:tagLst>
</file>

<file path=ppt/tags/tag3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097_3*l_h_f*1_1_1"/>
  <p:tag name="KSO_WM_TEMPLATE_CATEGORY" val="diagram"/>
  <p:tag name="KSO_WM_TEMPLATE_INDEX" val="16009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13_4*l_h_i*1_2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097_3*l_h_i*1_2_1"/>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097_3*l_h_i*1_2_2"/>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4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160097_3*l_h_i*1_2_3"/>
  <p:tag name="KSO_WM_TEMPLATE_CATEGORY" val="diagram"/>
  <p:tag name="KSO_WM_TEMPLATE_INDEX" val="1600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160097_3*l_h_i*1_2_4"/>
  <p:tag name="KSO_WM_TEMPLATE_CATEGORY" val="diagram"/>
  <p:tag name="KSO_WM_TEMPLATE_INDEX" val="16009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160097_3*l_h_i*1_2_5"/>
  <p:tag name="KSO_WM_TEMPLATE_CATEGORY" val="diagram"/>
  <p:tag name="KSO_WM_TEMPLATE_INDEX" val="16009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097_3*l_h_i*1_2_1"/>
  <p:tag name="KSO_WM_TEMPLATE_CATEGORY" val="diagram"/>
  <p:tag name="KSO_WM_TEMPLATE_INDEX" val="160097"/>
  <p:tag name="KSO_WM_UNIT_LAYERLEVEL" val="1_1_1"/>
  <p:tag name="KSO_WM_TAG_VERSION" val="1.0"/>
  <p:tag name="KSO_WM_BEAUTIFY_FLAG" val="#wm#"/>
  <p:tag name="KSO_WM_UNIT_TEXT_FILL_FORE_SCHEMECOLOR_INDEX" val="14"/>
  <p:tag name="KSO_WM_UNIT_TEXT_FILL_TYPE" val="1"/>
</p:tagLst>
</file>

<file path=ppt/tags/tag4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160097_3*l_h_a*1_2_1"/>
  <p:tag name="KSO_WM_TEMPLATE_CATEGORY" val="diagram"/>
  <p:tag name="KSO_WM_TEMPLATE_INDEX" val="16009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4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097_3*l_h_f*1_2_1"/>
  <p:tag name="KSO_WM_TEMPLATE_CATEGORY" val="diagram"/>
  <p:tag name="KSO_WM_TEMPLATE_INDEX" val="16009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097_3*l_h_i*1_3_1"/>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097_3*l_h_i*1_3_2"/>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13_4*l_h_i*1_3_1"/>
  <p:tag name="KSO_WM_TEMPLATE_CATEGORY" val="diagram"/>
  <p:tag name="KSO_WM_TEMPLATE_INDEX" val="213"/>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160097_3*l_h_i*1_3_3"/>
  <p:tag name="KSO_WM_TEMPLATE_CATEGORY" val="diagram"/>
  <p:tag name="KSO_WM_TEMPLATE_INDEX" val="1600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160097_3*l_h_i*1_3_4"/>
  <p:tag name="KSO_WM_TEMPLATE_CATEGORY" val="diagram"/>
  <p:tag name="KSO_WM_TEMPLATE_INDEX" val="16009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160097_3*l_h_i*1_3_5"/>
  <p:tag name="KSO_WM_TEMPLATE_CATEGORY" val="diagram"/>
  <p:tag name="KSO_WM_TEMPLATE_INDEX" val="16009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097_3*l_h_f*1_3_1"/>
  <p:tag name="KSO_WM_TEMPLATE_CATEGORY" val="diagram"/>
  <p:tag name="KSO_WM_TEMPLATE_INDEX" val="16009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097_3*l_h_i*1_3_1"/>
  <p:tag name="KSO_WM_TEMPLATE_CATEGORY" val="diagram"/>
  <p:tag name="KSO_WM_TEMPLATE_INDEX" val="160097"/>
  <p:tag name="KSO_WM_UNIT_LAYERLEVEL" val="1_1_1"/>
  <p:tag name="KSO_WM_TAG_VERSION" val="1.0"/>
  <p:tag name="KSO_WM_BEAUTIFY_FLAG" val="#wm#"/>
  <p:tag name="KSO_WM_UNIT_TEXT_FILL_FORE_SCHEMECOLOR_INDEX" val="14"/>
  <p:tag name="KSO_WM_UNIT_TEXT_FILL_TYPE" val="1"/>
</p:tagLst>
</file>

<file path=ppt/tags/tag5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160097_3*l_h_a*1_3_1"/>
  <p:tag name="KSO_WM_TEMPLATE_CATEGORY" val="diagram"/>
  <p:tag name="KSO_WM_TEMPLATE_INDEX" val="16009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56.xml><?xml version="1.0" encoding="utf-8"?>
<p:tagLst xmlns:p="http://schemas.openxmlformats.org/presentationml/2006/main">
  <p:tag name="KSO_WM_TEMPLATE_CATEGORY" val="diagram"/>
  <p:tag name="KSO_WM_TEMPLATE_INDEX" val="20181209"/>
  <p:tag name="KSO_WM_UNIT_TYPE" val="l_i"/>
  <p:tag name="KSO_WM_UNIT_INDEX" val="1_1"/>
  <p:tag name="KSO_WM_UNIT_ID" val="diagram20181209_3*l_i*1_1"/>
  <p:tag name="KSO_WM_UNIT_LAYERLEVEL" val="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TEMPLATE_CATEGORY" val="diagram"/>
  <p:tag name="KSO_WM_TEMPLATE_INDEX" val="20181209"/>
  <p:tag name="KSO_WM_UNIT_TYPE" val="l_i"/>
  <p:tag name="KSO_WM_UNIT_INDEX" val="1_2"/>
  <p:tag name="KSO_WM_UNIT_ID" val="diagram20181209_3*l_i*1_2"/>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20181209"/>
  <p:tag name="KSO_WM_UNIT_TYPE" val="l_i"/>
  <p:tag name="KSO_WM_UNIT_INDEX" val="1_3"/>
  <p:tag name="KSO_WM_UNIT_ID" val="diagram20181209_3*l_i*1_3"/>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59.xml><?xml version="1.0" encoding="utf-8"?>
<p:tagLst xmlns:p="http://schemas.openxmlformats.org/presentationml/2006/main">
  <p:tag name="KSO_WM_TAG_VERSION" val="1.0"/>
  <p:tag name="KSO_WM_BEAUTIFY_FLAG" val="#wm#"/>
  <p:tag name="KSO_WM_UNIT_TYPE" val="i"/>
  <p:tag name="KSO_WM_UNIT_ID" val="diagram20181209_3*i*4"/>
  <p:tag name="KSO_WM_TEMPLATE_CATEGORY" val="diagram"/>
  <p:tag name="KSO_WM_TEMPLATE_INDEX" val="20181209"/>
  <p:tag name="KSO_WM_UNIT_INDEX" val="4"/>
</p:tagLst>
</file>

<file path=ppt/tags/tag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13_4*l_h_i*1_3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7"/>
  <p:tag name="KSO_WM_UNIT_TEXT_FILL_TYPE" val="1"/>
</p:tagLst>
</file>

<file path=ppt/tags/tag60.xml><?xml version="1.0" encoding="utf-8"?>
<p:tagLst xmlns:p="http://schemas.openxmlformats.org/presentationml/2006/main">
  <p:tag name="KSO_WM_TEMPLATE_CATEGORY" val="diagram"/>
  <p:tag name="KSO_WM_TEMPLATE_INDEX" val="20181209"/>
  <p:tag name="KSO_WM_UNIT_TYPE" val="l_h_i"/>
  <p:tag name="KSO_WM_UNIT_INDEX" val="1_4_1"/>
  <p:tag name="KSO_WM_UNIT_ID" val="diagram20181209_3*l_h_i*1_4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8"/>
  <p:tag name="KSO_WM_UNIT_LINE_FILL_TYPE" val="2"/>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81209"/>
  <p:tag name="KSO_WM_UNIT_TYPE" val="l_h_i"/>
  <p:tag name="KSO_WM_UNIT_INDEX" val="1_4_3"/>
  <p:tag name="KSO_WM_UNIT_ID" val="diagram20181209_3*l_h_i*1_4_3"/>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TAG_VERSION" val="1.0"/>
  <p:tag name="KSO_WM_BEAUTIFY_FLAG" val="#wm#"/>
  <p:tag name="KSO_WM_UNIT_TYPE" val="i"/>
  <p:tag name="KSO_WM_UNIT_ID" val="diagram20181209_3*i*17"/>
  <p:tag name="KSO_WM_TEMPLATE_CATEGORY" val="diagram"/>
  <p:tag name="KSO_WM_TEMPLATE_INDEX" val="20181209"/>
  <p:tag name="KSO_WM_UNIT_INDEX" val="17"/>
</p:tagLst>
</file>

<file path=ppt/tags/tag63.xml><?xml version="1.0" encoding="utf-8"?>
<p:tagLst xmlns:p="http://schemas.openxmlformats.org/presentationml/2006/main">
  <p:tag name="KSO_WM_TEMPLATE_CATEGORY" val="diagram"/>
  <p:tag name="KSO_WM_TEMPLATE_INDEX" val="20181209"/>
  <p:tag name="KSO_WM_UNIT_TYPE" val="l_h_i"/>
  <p:tag name="KSO_WM_UNIT_INDEX" val="1_3_4"/>
  <p:tag name="KSO_WM_UNIT_ID" val="diagram20181209_3*l_h_i*1_3_4"/>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7"/>
  <p:tag name="KSO_WM_UNIT_LINE_FILL_TYPE" val="2"/>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20181209"/>
  <p:tag name="KSO_WM_UNIT_TYPE" val="l_h_i"/>
  <p:tag name="KSO_WM_UNIT_INDEX" val="1_3_9"/>
  <p:tag name="KSO_WM_UNIT_ID" val="diagram20181209_3*l_h_i*1_3_9"/>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65.xml><?xml version="1.0" encoding="utf-8"?>
<p:tagLst xmlns:p="http://schemas.openxmlformats.org/presentationml/2006/main">
  <p:tag name="KSO_WM_TAG_VERSION" val="1.0"/>
  <p:tag name="KSO_WM_BEAUTIFY_FLAG" val="#wm#"/>
  <p:tag name="KSO_WM_UNIT_TYPE" val="i"/>
  <p:tag name="KSO_WM_UNIT_ID" val="diagram20181209_3*i*36"/>
  <p:tag name="KSO_WM_TEMPLATE_CATEGORY" val="diagram"/>
  <p:tag name="KSO_WM_TEMPLATE_INDEX" val="20181209"/>
  <p:tag name="KSO_WM_UNIT_INDEX" val="36"/>
</p:tagLst>
</file>

<file path=ppt/tags/tag66.xml><?xml version="1.0" encoding="utf-8"?>
<p:tagLst xmlns:p="http://schemas.openxmlformats.org/presentationml/2006/main">
  <p:tag name="KSO_WM_TEMPLATE_CATEGORY" val="diagram"/>
  <p:tag name="KSO_WM_TEMPLATE_INDEX" val="20181209"/>
  <p:tag name="KSO_WM_UNIT_TYPE" val="l_h_i"/>
  <p:tag name="KSO_WM_UNIT_INDEX" val="1_2_1"/>
  <p:tag name="KSO_WM_UNIT_ID" val="diagram20181209_3*l_h_i*1_2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6"/>
  <p:tag name="KSO_WM_UNIT_LINE_FILL_TYPE" val="2"/>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20181209"/>
  <p:tag name="KSO_WM_UNIT_TYPE" val="l_h_i"/>
  <p:tag name="KSO_WM_UNIT_INDEX" val="1_2_3"/>
  <p:tag name="KSO_WM_UNIT_ID" val="diagram20181209_3*l_h_i*1_2_3"/>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BEAUTIFY_FLAG" val="#wm#"/>
  <p:tag name="KSO_WM_UNIT_TYPE" val="i"/>
  <p:tag name="KSO_WM_UNIT_ID" val="diagram20181209_3*i*49"/>
  <p:tag name="KSO_WM_TEMPLATE_CATEGORY" val="diagram"/>
  <p:tag name="KSO_WM_TEMPLATE_INDEX" val="20181209"/>
  <p:tag name="KSO_WM_UNIT_INDEX" val="49"/>
</p:tagLst>
</file>

<file path=ppt/tags/tag69.xml><?xml version="1.0" encoding="utf-8"?>
<p:tagLst xmlns:p="http://schemas.openxmlformats.org/presentationml/2006/main">
  <p:tag name="KSO_WM_TEMPLATE_CATEGORY" val="diagram"/>
  <p:tag name="KSO_WM_TEMPLATE_INDEX" val="20181209"/>
  <p:tag name="KSO_WM_UNIT_TYPE" val="l_h_i"/>
  <p:tag name="KSO_WM_UNIT_INDEX" val="1_1_1"/>
  <p:tag name="KSO_WM_UNIT_ID" val="diagram20181209_3*l_h_i*1_1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5"/>
  <p:tag name="KSO_WM_UNIT_LINE_FILL_TYPE" val="2"/>
  <p:tag name="KSO_WM_UNIT_TEXT_FILL_FORE_SCHEMECOLOR_INDEX" val="13"/>
  <p:tag name="KSO_WM_UNIT_TEXT_FILL_TYPE" val="1"/>
</p:tagLst>
</file>

<file path=ppt/tags/tag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13_4*l_h_i*1_4_1"/>
  <p:tag name="KSO_WM_TEMPLATE_CATEGORY" val="diagram"/>
  <p:tag name="KSO_WM_TEMPLATE_INDEX" val="21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TEMPLATE_CATEGORY" val="diagram"/>
  <p:tag name="KSO_WM_TEMPLATE_INDEX" val="20181209"/>
  <p:tag name="KSO_WM_UNIT_TYPE" val="l_h_i"/>
  <p:tag name="KSO_WM_UNIT_INDEX" val="1_1_4"/>
  <p:tag name="KSO_WM_UNIT_ID" val="diagram20181209_3*l_h_i*1_1_4"/>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71.xml><?xml version="1.0" encoding="utf-8"?>
<p:tagLst xmlns:p="http://schemas.openxmlformats.org/presentationml/2006/main">
  <p:tag name="KSO_WM_TAG_VERSION" val="1.0"/>
  <p:tag name="KSO_WM_BEAUTIFY_FLAG" val="#wm#"/>
  <p:tag name="KSO_WM_UNIT_TYPE" val="i"/>
  <p:tag name="KSO_WM_UNIT_ID" val="diagram20181209_3*i*64"/>
  <p:tag name="KSO_WM_TEMPLATE_CATEGORY" val="diagram"/>
  <p:tag name="KSO_WM_TEMPLATE_INDEX" val="20181209"/>
  <p:tag name="KSO_WM_UNIT_INDEX" val="64"/>
</p:tagLst>
</file>

<file path=ppt/tags/tag72.xml><?xml version="1.0" encoding="utf-8"?>
<p:tagLst xmlns:p="http://schemas.openxmlformats.org/presentationml/2006/main">
  <p:tag name="KSO_WM_TEMPLATE_CATEGORY" val="diagram"/>
  <p:tag name="KSO_WM_TEMPLATE_INDEX" val="20181209"/>
  <p:tag name="KSO_WM_UNIT_TYPE" val="l_h_i"/>
  <p:tag name="KSO_WM_UNIT_INDEX" val="1_3_1"/>
  <p:tag name="KSO_WM_UNIT_ID" val="diagram20181209_3*l_h_i*1_3_1"/>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73.xml><?xml version="1.0" encoding="utf-8"?>
<p:tagLst xmlns:p="http://schemas.openxmlformats.org/presentationml/2006/main">
  <p:tag name="KSO_WM_TEMPLATE_CATEGORY" val="diagram"/>
  <p:tag name="KSO_WM_TEMPLATE_INDEX" val="20181209"/>
  <p:tag name="KSO_WM_UNIT_TYPE" val="l_h_i"/>
  <p:tag name="KSO_WM_UNIT_INDEX" val="1_3_2"/>
  <p:tag name="KSO_WM_UNIT_ID" val="diagram20181209_3*l_h_i*1_3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74.xml><?xml version="1.0" encoding="utf-8"?>
<p:tagLst xmlns:p="http://schemas.openxmlformats.org/presentationml/2006/main">
  <p:tag name="KSO_WM_TEMPLATE_CATEGORY" val="diagram"/>
  <p:tag name="KSO_WM_TEMPLATE_INDEX" val="20181209"/>
  <p:tag name="KSO_WM_UNIT_TYPE" val="l_h_i"/>
  <p:tag name="KSO_WM_UNIT_INDEX" val="1_3_3"/>
  <p:tag name="KSO_WM_UNIT_ID" val="diagram20181209_3*l_h_i*1_3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BEAUTIFY_FLAG" val="#wm#"/>
  <p:tag name="KSO_WM_UNIT_TYPE" val="i"/>
  <p:tag name="KSO_WM_UNIT_ID" val="diagram20181209_3*i*71"/>
  <p:tag name="KSO_WM_TEMPLATE_CATEGORY" val="diagram"/>
  <p:tag name="KSO_WM_TEMPLATE_INDEX" val="20181209"/>
  <p:tag name="KSO_WM_UNIT_INDEX" val="71"/>
</p:tagLst>
</file>

<file path=ppt/tags/tag76.xml><?xml version="1.0" encoding="utf-8"?>
<p:tagLst xmlns:p="http://schemas.openxmlformats.org/presentationml/2006/main">
  <p:tag name="KSO_WM_TEMPLATE_CATEGORY" val="diagram"/>
  <p:tag name="KSO_WM_TEMPLATE_INDEX" val="20181209"/>
  <p:tag name="KSO_WM_UNIT_TYPE" val="l_h_i"/>
  <p:tag name="KSO_WM_UNIT_INDEX" val="1_4_4"/>
  <p:tag name="KSO_WM_UNIT_ID" val="diagram20181209_3*l_h_i*1_4_4"/>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77.xml><?xml version="1.0" encoding="utf-8"?>
<p:tagLst xmlns:p="http://schemas.openxmlformats.org/presentationml/2006/main">
  <p:tag name="KSO_WM_TEMPLATE_CATEGORY" val="diagram"/>
  <p:tag name="KSO_WM_TEMPLATE_INDEX" val="20181209"/>
  <p:tag name="KSO_WM_UNIT_TYPE" val="l_h_i"/>
  <p:tag name="KSO_WM_UNIT_INDEX" val="1_4_5"/>
  <p:tag name="KSO_WM_UNIT_ID" val="diagram20181209_3*l_h_i*1_4_5"/>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78.xml><?xml version="1.0" encoding="utf-8"?>
<p:tagLst xmlns:p="http://schemas.openxmlformats.org/presentationml/2006/main">
  <p:tag name="KSO_WM_TEMPLATE_CATEGORY" val="diagram"/>
  <p:tag name="KSO_WM_TEMPLATE_INDEX" val="20181209"/>
  <p:tag name="KSO_WM_UNIT_TYPE" val="l_h_i"/>
  <p:tag name="KSO_WM_UNIT_INDEX" val="1_4_6"/>
  <p:tag name="KSO_WM_UNIT_ID" val="diagram20181209_3*l_h_i*1_4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79.xml><?xml version="1.0" encoding="utf-8"?>
<p:tagLst xmlns:p="http://schemas.openxmlformats.org/presentationml/2006/main">
  <p:tag name="KSO_WM_TAG_VERSION" val="1.0"/>
  <p:tag name="KSO_WM_BEAUTIFY_FLAG" val="#wm#"/>
  <p:tag name="KSO_WM_UNIT_TYPE" val="i"/>
  <p:tag name="KSO_WM_UNIT_ID" val="diagram20181209_3*i*78"/>
  <p:tag name="KSO_WM_TEMPLATE_CATEGORY" val="diagram"/>
  <p:tag name="KSO_WM_TEMPLATE_INDEX" val="20181209"/>
  <p:tag name="KSO_WM_UNIT_INDEX" val="78"/>
</p:tagLst>
</file>

<file path=ppt/tags/tag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13_4*l_h_i*1_4_2"/>
  <p:tag name="KSO_WM_TEMPLATE_CATEGORY" val="diagram"/>
  <p:tag name="KSO_WM_TEMPLATE_INDEX" val="213"/>
  <p:tag name="KSO_WM_UNIT_LAYERLEVEL" val="1_1_1"/>
  <p:tag name="KSO_WM_TAG_VERSION" val="1.0"/>
  <p:tag name="KSO_WM_BEAUTIFY_FLAG" val="#wm#"/>
  <p:tag name="KSO_WM_UNIT_FILL_FORE_SCHEMECOLOR_INDEX" val="14"/>
  <p:tag name="KSO_WM_UNIT_FILL_TYPE" val="1"/>
  <p:tag name="KSO_WM_UNIT_TEXT_FILL_FORE_SCHEMECOLOR_INDEX" val="8"/>
  <p:tag name="KSO_WM_UNIT_TEXT_FILL_TYPE" val="1"/>
</p:tagLst>
</file>

<file path=ppt/tags/tag80.xml><?xml version="1.0" encoding="utf-8"?>
<p:tagLst xmlns:p="http://schemas.openxmlformats.org/presentationml/2006/main">
  <p:tag name="KSO_WM_TEMPLATE_CATEGORY" val="diagram"/>
  <p:tag name="KSO_WM_TEMPLATE_INDEX" val="20181209"/>
  <p:tag name="KSO_WM_UNIT_TYPE" val="l_h_i"/>
  <p:tag name="KSO_WM_UNIT_INDEX" val="1_2_4"/>
  <p:tag name="KSO_WM_UNIT_ID" val="diagram20181209_3*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81.xml><?xml version="1.0" encoding="utf-8"?>
<p:tagLst xmlns:p="http://schemas.openxmlformats.org/presentationml/2006/main">
  <p:tag name="KSO_WM_TEMPLATE_CATEGORY" val="diagram"/>
  <p:tag name="KSO_WM_TEMPLATE_INDEX" val="20181209"/>
  <p:tag name="KSO_WM_UNIT_TYPE" val="l_h_i"/>
  <p:tag name="KSO_WM_UNIT_INDEX" val="1_2_5"/>
  <p:tag name="KSO_WM_UNIT_ID" val="diagram20181209_3*l_h_i*1_2_5"/>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82.xml><?xml version="1.0" encoding="utf-8"?>
<p:tagLst xmlns:p="http://schemas.openxmlformats.org/presentationml/2006/main">
  <p:tag name="KSO_WM_TEMPLATE_CATEGORY" val="diagram"/>
  <p:tag name="KSO_WM_TEMPLATE_INDEX" val="20181209"/>
  <p:tag name="KSO_WM_UNIT_TYPE" val="l_h_i"/>
  <p:tag name="KSO_WM_UNIT_INDEX" val="1_2_6"/>
  <p:tag name="KSO_WM_UNIT_ID" val="diagram20181209_3*l_h_i*1_2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83.xml><?xml version="1.0" encoding="utf-8"?>
<p:tagLst xmlns:p="http://schemas.openxmlformats.org/presentationml/2006/main">
  <p:tag name="KSO_WM_TAG_VERSION" val="1.0"/>
  <p:tag name="KSO_WM_BEAUTIFY_FLAG" val="#wm#"/>
  <p:tag name="KSO_WM_UNIT_TYPE" val="i"/>
  <p:tag name="KSO_WM_UNIT_ID" val="diagram20181209_3*i*85"/>
  <p:tag name="KSO_WM_TEMPLATE_CATEGORY" val="diagram"/>
  <p:tag name="KSO_WM_TEMPLATE_INDEX" val="20181209"/>
  <p:tag name="KSO_WM_UNIT_INDEX" val="85"/>
</p:tagLst>
</file>

<file path=ppt/tags/tag84.xml><?xml version="1.0" encoding="utf-8"?>
<p:tagLst xmlns:p="http://schemas.openxmlformats.org/presentationml/2006/main">
  <p:tag name="KSO_WM_TEMPLATE_CATEGORY" val="diagram"/>
  <p:tag name="KSO_WM_TEMPLATE_INDEX" val="20181209"/>
  <p:tag name="KSO_WM_UNIT_TYPE" val="l_h_i"/>
  <p:tag name="KSO_WM_UNIT_INDEX" val="1_1_5"/>
  <p:tag name="KSO_WM_UNIT_ID" val="diagram20181209_3*l_h_i*1_1_5"/>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TEMPLATE_CATEGORY" val="diagram"/>
  <p:tag name="KSO_WM_TEMPLATE_INDEX" val="20181209"/>
  <p:tag name="KSO_WM_UNIT_TYPE" val="l_h_i"/>
  <p:tag name="KSO_WM_UNIT_INDEX" val="1_1_6"/>
  <p:tag name="KSO_WM_UNIT_ID" val="diagram20181209_3*l_h_i*1_1_6"/>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86.xml><?xml version="1.0" encoding="utf-8"?>
<p:tagLst xmlns:p="http://schemas.openxmlformats.org/presentationml/2006/main">
  <p:tag name="KSO_WM_TEMPLATE_CATEGORY" val="diagram"/>
  <p:tag name="KSO_WM_TEMPLATE_INDEX" val="20181209"/>
  <p:tag name="KSO_WM_UNIT_TYPE" val="l_h_i"/>
  <p:tag name="KSO_WM_UNIT_INDEX" val="1_1_7"/>
  <p:tag name="KSO_WM_UNIT_ID" val="diagram20181209_3*l_h_i*1_1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3"/>
  <p:tag name="KSO_WM_UNIT_ID" val="diagram160807_1*r_i*1_3"/>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
  <p:tag name="KSO_WM_UNIT_ID" val="diagram160807_1*r_i*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160807_1*r_i*1_4"/>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9.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13_4*l_h_a*1_1_1"/>
  <p:tag name="KSO_WM_TEMPLATE_CATEGORY" val="diagram"/>
  <p:tag name="KSO_WM_TEMPLATE_INDEX" val="213"/>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90.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1"/>
  <p:tag name="KSO_WM_UNIT_ID" val="diagram160807_1*r_t*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91.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2"/>
  <p:tag name="KSO_WM_UNIT_ID" val="diagram160807_1*r_t*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
  <p:tag name="KSO_WM_UNIT_ID" val="diagram160807_1*r_i*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0"/>
  <p:tag name="KSO_WM_UNIT_LINE_FILL_TYPE" val="2"/>
  <p:tag name="KSO_WM_UNIT_TEXT_FILL_FORE_SCHEMECOLOR_INDEX" val="2"/>
  <p:tag name="KSO_WM_UNIT_TEXT_FILL_TYPE" val="1"/>
</p:tagLst>
</file>

<file path=ppt/tags/tag93.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160807_1*r_v*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94.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160807_1*r_v*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95.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96.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a"/>
  <p:tag name="KSO_WM_UNIT_INDEX" val="1_1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n1-1"/>
  <p:tag name="KSO_WM_UNIT_ID" val="diagram20171553_2*n_h_a*1_1_1"/>
  <p:tag name="KSO_WM_UNIT_FILL_FORE_SCHEMECOLOR_INDEX" val="8"/>
  <p:tag name="KSO_WM_UNIT_FILL_TYPE" val="1"/>
  <p:tag name="KSO_WM_UNIT_LINE_FORE_SCHEMECOLOR_INDEX" val="8"/>
  <p:tag name="KSO_WM_UNIT_LINE_FILL_TYPE" val="2"/>
  <p:tag name="KSO_WM_UNIT_TEXT_FILL_FORE_SCHEMECOLOR_INDEX" val="14"/>
  <p:tag name="KSO_WM_UNIT_TEXT_FILL_TYPE" val="1"/>
</p:tagLst>
</file>

<file path=ppt/tags/tag97.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98.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1"/>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2*n_h_f*1_2_1"/>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6089</Words>
  <Application>WPS 演示</Application>
  <PresentationFormat>自定义</PresentationFormat>
  <Paragraphs>644</Paragraphs>
  <Slides>33</Slides>
  <Notes>25</Notes>
  <HiddenSlides>0</HiddenSlides>
  <MMClips>0</MMClips>
  <ScaleCrop>false</ScaleCrop>
  <HeadingPairs>
    <vt:vector size="6" baseType="variant">
      <vt:variant>
        <vt:lpstr>已用的字体</vt:lpstr>
      </vt:variant>
      <vt:variant>
        <vt:i4>21</vt:i4>
      </vt:variant>
      <vt:variant>
        <vt:lpstr>主题</vt:lpstr>
      </vt:variant>
      <vt:variant>
        <vt:i4>10</vt:i4>
      </vt:variant>
      <vt:variant>
        <vt:lpstr>幻灯片标题</vt:lpstr>
      </vt:variant>
      <vt:variant>
        <vt:i4>33</vt:i4>
      </vt:variant>
    </vt:vector>
  </HeadingPairs>
  <TitlesOfParts>
    <vt:vector size="64"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微软雅黑</vt:lpstr>
      <vt:lpstr>Times New Roman</vt:lpstr>
      <vt:lpstr>华文细黑</vt:lpstr>
      <vt:lpstr>华文行楷</vt:lpstr>
      <vt:lpstr>Arial Unicode MS</vt:lpstr>
      <vt:lpstr>等线</vt:lpstr>
      <vt:lpstr>Calibri</vt:lpstr>
      <vt:lpstr>黑体</vt:lpstr>
      <vt:lpstr>MV Boli</vt:lpstr>
      <vt:lpstr>等线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Amor</cp:lastModifiedBy>
  <cp:revision>425</cp:revision>
  <dcterms:created xsi:type="dcterms:W3CDTF">2015-12-01T09:06:00Z</dcterms:created>
  <dcterms:modified xsi:type="dcterms:W3CDTF">2022-12-09T04:01:08Z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02C2EB4648DE46CE866085CF4972EF4E</vt:lpwstr>
  </property>
</Properties>
</file>